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658" r:id="rId5"/>
    <p:sldId id="257" r:id="rId6"/>
    <p:sldId id="659" r:id="rId7"/>
    <p:sldId id="660" r:id="rId8"/>
    <p:sldId id="279" r:id="rId9"/>
    <p:sldId id="280" r:id="rId10"/>
    <p:sldId id="281" r:id="rId11"/>
    <p:sldId id="282" r:id="rId12"/>
    <p:sldId id="283" r:id="rId13"/>
    <p:sldId id="284" r:id="rId14"/>
    <p:sldId id="661" r:id="rId15"/>
    <p:sldId id="657" r:id="rId16"/>
    <p:sldId id="667" r:id="rId17"/>
    <p:sldId id="662" r:id="rId18"/>
    <p:sldId id="663" r:id="rId19"/>
    <p:sldId id="664" r:id="rId20"/>
    <p:sldId id="665" r:id="rId21"/>
    <p:sldId id="666" r:id="rId22"/>
    <p:sldId id="285" r:id="rId23"/>
    <p:sldId id="286" r:id="rId24"/>
    <p:sldId id="668" r:id="rId25"/>
    <p:sldId id="669" r:id="rId26"/>
    <p:sldId id="288" r:id="rId27"/>
    <p:sldId id="289" r:id="rId28"/>
    <p:sldId id="290" r:id="rId29"/>
    <p:sldId id="287" r:id="rId30"/>
    <p:sldId id="273" r:id="rId31"/>
    <p:sldId id="292" r:id="rId32"/>
    <p:sldId id="274" r:id="rId33"/>
    <p:sldId id="275" r:id="rId34"/>
    <p:sldId id="276" r:id="rId35"/>
    <p:sldId id="293" r:id="rId36"/>
    <p:sldId id="415" r:id="rId37"/>
    <p:sldId id="416" r:id="rId38"/>
    <p:sldId id="417" r:id="rId39"/>
    <p:sldId id="418" r:id="rId40"/>
    <p:sldId id="419" r:id="rId41"/>
    <p:sldId id="420" r:id="rId42"/>
    <p:sldId id="296" r:id="rId43"/>
    <p:sldId id="297" r:id="rId44"/>
    <p:sldId id="421" r:id="rId45"/>
    <p:sldId id="423" r:id="rId46"/>
    <p:sldId id="422" r:id="rId47"/>
    <p:sldId id="427" r:id="rId48"/>
    <p:sldId id="615" r:id="rId49"/>
    <p:sldId id="616" r:id="rId50"/>
    <p:sldId id="617" r:id="rId51"/>
    <p:sldId id="424" r:id="rId52"/>
    <p:sldId id="425" r:id="rId53"/>
    <p:sldId id="618" r:id="rId54"/>
    <p:sldId id="619" r:id="rId55"/>
    <p:sldId id="426" r:id="rId56"/>
    <p:sldId id="620" r:id="rId57"/>
    <p:sldId id="621" r:id="rId58"/>
    <p:sldId id="624" r:id="rId59"/>
    <p:sldId id="625" r:id="rId60"/>
    <p:sldId id="626" r:id="rId61"/>
    <p:sldId id="622" r:id="rId62"/>
    <p:sldId id="623" r:id="rId63"/>
    <p:sldId id="291" r:id="rId64"/>
    <p:sldId id="430" r:id="rId65"/>
    <p:sldId id="428" r:id="rId66"/>
    <p:sldId id="260" r:id="rId67"/>
    <p:sldId id="261" r:id="rId68"/>
    <p:sldId id="262" r:id="rId69"/>
    <p:sldId id="431" r:id="rId70"/>
    <p:sldId id="263" r:id="rId71"/>
    <p:sldId id="269" r:id="rId72"/>
    <p:sldId id="432" r:id="rId73"/>
    <p:sldId id="433" r:id="rId74"/>
    <p:sldId id="632" r:id="rId75"/>
    <p:sldId id="633" r:id="rId76"/>
    <p:sldId id="300" r:id="rId77"/>
    <p:sldId id="301" r:id="rId78"/>
    <p:sldId id="302" r:id="rId79"/>
    <p:sldId id="634" r:id="rId80"/>
    <p:sldId id="635" r:id="rId81"/>
    <p:sldId id="442" r:id="rId82"/>
    <p:sldId id="444" r:id="rId83"/>
    <p:sldId id="636" r:id="rId84"/>
    <p:sldId id="637" r:id="rId85"/>
    <p:sldId id="638" r:id="rId86"/>
    <p:sldId id="639" r:id="rId87"/>
    <p:sldId id="641" r:id="rId88"/>
    <p:sldId id="642" r:id="rId89"/>
    <p:sldId id="640" r:id="rId90"/>
    <p:sldId id="307" r:id="rId91"/>
    <p:sldId id="308" r:id="rId92"/>
    <p:sldId id="309" r:id="rId93"/>
    <p:sldId id="310" r:id="rId94"/>
    <p:sldId id="311" r:id="rId95"/>
    <p:sldId id="312" r:id="rId96"/>
    <p:sldId id="313" r:id="rId97"/>
    <p:sldId id="314" r:id="rId98"/>
    <p:sldId id="435" r:id="rId99"/>
    <p:sldId id="436" r:id="rId100"/>
    <p:sldId id="437" r:id="rId101"/>
    <p:sldId id="438" r:id="rId102"/>
    <p:sldId id="322" r:id="rId103"/>
    <p:sldId id="323" r:id="rId104"/>
    <p:sldId id="324" r:id="rId105"/>
    <p:sldId id="325" r:id="rId106"/>
    <p:sldId id="326" r:id="rId107"/>
    <p:sldId id="327" r:id="rId108"/>
    <p:sldId id="439" r:id="rId109"/>
    <p:sldId id="440" r:id="rId110"/>
    <p:sldId id="328" r:id="rId111"/>
    <p:sldId id="329" r:id="rId112"/>
    <p:sldId id="330" r:id="rId113"/>
    <p:sldId id="332" r:id="rId114"/>
    <p:sldId id="333" r:id="rId115"/>
    <p:sldId id="334" r:id="rId116"/>
    <p:sldId id="335" r:id="rId117"/>
    <p:sldId id="336" r:id="rId118"/>
    <p:sldId id="337" r:id="rId119"/>
    <p:sldId id="338" r:id="rId120"/>
    <p:sldId id="339" r:id="rId121"/>
    <p:sldId id="340" r:id="rId122"/>
    <p:sldId id="345" r:id="rId123"/>
    <p:sldId id="346" r:id="rId124"/>
    <p:sldId id="347" r:id="rId125"/>
    <p:sldId id="348" r:id="rId126"/>
    <p:sldId id="349" r:id="rId127"/>
    <p:sldId id="350" r:id="rId128"/>
    <p:sldId id="351" r:id="rId129"/>
    <p:sldId id="341" r:id="rId130"/>
    <p:sldId id="445" r:id="rId131"/>
    <p:sldId id="446" r:id="rId132"/>
    <p:sldId id="643" r:id="rId133"/>
    <p:sldId id="644" r:id="rId134"/>
    <p:sldId id="356" r:id="rId135"/>
    <p:sldId id="357" r:id="rId136"/>
    <p:sldId id="358" r:id="rId137"/>
    <p:sldId id="447" r:id="rId138"/>
    <p:sldId id="450" r:id="rId139"/>
    <p:sldId id="449" r:id="rId140"/>
    <p:sldId id="361" r:id="rId141"/>
    <p:sldId id="364" r:id="rId142"/>
    <p:sldId id="362" r:id="rId143"/>
    <p:sldId id="452" r:id="rId144"/>
    <p:sldId id="453" r:id="rId145"/>
    <p:sldId id="365" r:id="rId146"/>
    <p:sldId id="366" r:id="rId147"/>
    <p:sldId id="454" r:id="rId148"/>
    <p:sldId id="455" r:id="rId149"/>
    <p:sldId id="367" r:id="rId150"/>
    <p:sldId id="369" r:id="rId151"/>
    <p:sldId id="370" r:id="rId152"/>
    <p:sldId id="456" r:id="rId153"/>
    <p:sldId id="457" r:id="rId154"/>
    <p:sldId id="458" r:id="rId155"/>
    <p:sldId id="459" r:id="rId156"/>
    <p:sldId id="460" r:id="rId157"/>
    <p:sldId id="482" r:id="rId158"/>
    <p:sldId id="461" r:id="rId159"/>
    <p:sldId id="462" r:id="rId160"/>
    <p:sldId id="476" r:id="rId161"/>
    <p:sldId id="477" r:id="rId162"/>
    <p:sldId id="478" r:id="rId163"/>
    <p:sldId id="479" r:id="rId164"/>
    <p:sldId id="529" r:id="rId165"/>
    <p:sldId id="530" r:id="rId166"/>
    <p:sldId id="531" r:id="rId167"/>
    <p:sldId id="532" r:id="rId168"/>
    <p:sldId id="533" r:id="rId169"/>
    <p:sldId id="534" r:id="rId170"/>
    <p:sldId id="535" r:id="rId171"/>
    <p:sldId id="536" r:id="rId172"/>
    <p:sldId id="537" r:id="rId173"/>
    <p:sldId id="538" r:id="rId174"/>
    <p:sldId id="539" r:id="rId175"/>
    <p:sldId id="540" r:id="rId176"/>
    <p:sldId id="541" r:id="rId177"/>
    <p:sldId id="542" r:id="rId178"/>
    <p:sldId id="543" r:id="rId179"/>
    <p:sldId id="544" r:id="rId180"/>
    <p:sldId id="545" r:id="rId181"/>
    <p:sldId id="546" r:id="rId182"/>
    <p:sldId id="547" r:id="rId183"/>
    <p:sldId id="548" r:id="rId184"/>
    <p:sldId id="549" r:id="rId185"/>
    <p:sldId id="550" r:id="rId186"/>
    <p:sldId id="551" r:id="rId187"/>
    <p:sldId id="552" r:id="rId188"/>
    <p:sldId id="553" r:id="rId189"/>
    <p:sldId id="554" r:id="rId190"/>
    <p:sldId id="555" r:id="rId191"/>
    <p:sldId id="556" r:id="rId192"/>
    <p:sldId id="557" r:id="rId193"/>
    <p:sldId id="558" r:id="rId194"/>
    <p:sldId id="559" r:id="rId195"/>
    <p:sldId id="560" r:id="rId196"/>
    <p:sldId id="561" r:id="rId197"/>
    <p:sldId id="562" r:id="rId198"/>
    <p:sldId id="563" r:id="rId199"/>
    <p:sldId id="564" r:id="rId200"/>
    <p:sldId id="565" r:id="rId201"/>
    <p:sldId id="566" r:id="rId202"/>
    <p:sldId id="567" r:id="rId203"/>
    <p:sldId id="568" r:id="rId204"/>
    <p:sldId id="569" r:id="rId205"/>
    <p:sldId id="570" r:id="rId206"/>
    <p:sldId id="571" r:id="rId207"/>
    <p:sldId id="572" r:id="rId208"/>
    <p:sldId id="573" r:id="rId209"/>
    <p:sldId id="574" r:id="rId210"/>
    <p:sldId id="575" r:id="rId211"/>
    <p:sldId id="576" r:id="rId212"/>
    <p:sldId id="577" r:id="rId213"/>
    <p:sldId id="578" r:id="rId214"/>
    <p:sldId id="579" r:id="rId215"/>
    <p:sldId id="580" r:id="rId216"/>
    <p:sldId id="581" r:id="rId217"/>
    <p:sldId id="582" r:id="rId218"/>
    <p:sldId id="583" r:id="rId219"/>
    <p:sldId id="584" r:id="rId220"/>
    <p:sldId id="585" r:id="rId221"/>
    <p:sldId id="586" r:id="rId222"/>
    <p:sldId id="587" r:id="rId223"/>
    <p:sldId id="588" r:id="rId224"/>
    <p:sldId id="589" r:id="rId225"/>
    <p:sldId id="590" r:id="rId226"/>
    <p:sldId id="591" r:id="rId227"/>
    <p:sldId id="592" r:id="rId228"/>
    <p:sldId id="593" r:id="rId229"/>
    <p:sldId id="594" r:id="rId230"/>
    <p:sldId id="595" r:id="rId231"/>
    <p:sldId id="596" r:id="rId232"/>
    <p:sldId id="597" r:id="rId233"/>
    <p:sldId id="598" r:id="rId234"/>
    <p:sldId id="599" r:id="rId235"/>
    <p:sldId id="600" r:id="rId236"/>
    <p:sldId id="601" r:id="rId237"/>
    <p:sldId id="602" r:id="rId238"/>
    <p:sldId id="603" r:id="rId239"/>
    <p:sldId id="604" r:id="rId240"/>
    <p:sldId id="605" r:id="rId241"/>
    <p:sldId id="606" r:id="rId242"/>
    <p:sldId id="607" r:id="rId243"/>
    <p:sldId id="608" r:id="rId244"/>
    <p:sldId id="609" r:id="rId245"/>
    <p:sldId id="610" r:id="rId246"/>
    <p:sldId id="611" r:id="rId247"/>
    <p:sldId id="612" r:id="rId248"/>
    <p:sldId id="613" r:id="rId249"/>
    <p:sldId id="463" r:id="rId250"/>
    <p:sldId id="464" r:id="rId251"/>
    <p:sldId id="465" r:id="rId252"/>
    <p:sldId id="466" r:id="rId253"/>
    <p:sldId id="467" r:id="rId254"/>
    <p:sldId id="468" r:id="rId255"/>
    <p:sldId id="469" r:id="rId256"/>
    <p:sldId id="470" r:id="rId257"/>
    <p:sldId id="471" r:id="rId258"/>
    <p:sldId id="472" r:id="rId259"/>
    <p:sldId id="473" r:id="rId260"/>
    <p:sldId id="474" r:id="rId261"/>
    <p:sldId id="475" r:id="rId262"/>
    <p:sldId id="480" r:id="rId263"/>
    <p:sldId id="481" r:id="rId264"/>
    <p:sldId id="491" r:id="rId265"/>
    <p:sldId id="483" r:id="rId266"/>
    <p:sldId id="484" r:id="rId267"/>
    <p:sldId id="485" r:id="rId268"/>
    <p:sldId id="486" r:id="rId269"/>
    <p:sldId id="404" r:id="rId270"/>
    <p:sldId id="487" r:id="rId271"/>
    <p:sldId id="492" r:id="rId272"/>
    <p:sldId id="493" r:id="rId273"/>
    <p:sldId id="409" r:id="rId274"/>
    <p:sldId id="410" r:id="rId275"/>
    <p:sldId id="411" r:id="rId276"/>
    <p:sldId id="488" r:id="rId277"/>
    <p:sldId id="495" r:id="rId278"/>
    <p:sldId id="496" r:id="rId279"/>
    <p:sldId id="494" r:id="rId280"/>
    <p:sldId id="497" r:id="rId281"/>
    <p:sldId id="504" r:id="rId282"/>
    <p:sldId id="498" r:id="rId283"/>
    <p:sldId id="500" r:id="rId284"/>
    <p:sldId id="499" r:id="rId285"/>
    <p:sldId id="501" r:id="rId286"/>
    <p:sldId id="502" r:id="rId287"/>
    <p:sldId id="503" r:id="rId288"/>
    <p:sldId id="678" r:id="rId289"/>
    <p:sldId id="670" r:id="rId290"/>
    <p:sldId id="671" r:id="rId291"/>
    <p:sldId id="672" r:id="rId292"/>
    <p:sldId id="673" r:id="rId293"/>
    <p:sldId id="674" r:id="rId294"/>
    <p:sldId id="675" r:id="rId295"/>
    <p:sldId id="676" r:id="rId296"/>
    <p:sldId id="677" r:id="rId297"/>
    <p:sldId id="645" r:id="rId298"/>
    <p:sldId id="646" r:id="rId299"/>
    <p:sldId id="505" r:id="rId300"/>
    <p:sldId id="647" r:id="rId301"/>
    <p:sldId id="648" r:id="rId302"/>
    <p:sldId id="506" r:id="rId303"/>
    <p:sldId id="507" r:id="rId304"/>
    <p:sldId id="649" r:id="rId305"/>
    <p:sldId id="650" r:id="rId306"/>
    <p:sldId id="651" r:id="rId307"/>
    <p:sldId id="508" r:id="rId308"/>
    <p:sldId id="509" r:id="rId309"/>
    <p:sldId id="510" r:id="rId310"/>
    <p:sldId id="511" r:id="rId311"/>
    <p:sldId id="652" r:id="rId312"/>
    <p:sldId id="512" r:id="rId313"/>
    <p:sldId id="653" r:id="rId314"/>
    <p:sldId id="654" r:id="rId315"/>
    <p:sldId id="655" r:id="rId316"/>
    <p:sldId id="513" r:id="rId317"/>
    <p:sldId id="514" r:id="rId318"/>
    <p:sldId id="515" r:id="rId319"/>
    <p:sldId id="656" r:id="rId320"/>
    <p:sldId id="516" r:id="rId321"/>
    <p:sldId id="517" r:id="rId322"/>
    <p:sldId id="518" r:id="rId323"/>
    <p:sldId id="519" r:id="rId324"/>
    <p:sldId id="520" r:id="rId325"/>
    <p:sldId id="521" r:id="rId326"/>
    <p:sldId id="522" r:id="rId327"/>
    <p:sldId id="523" r:id="rId328"/>
    <p:sldId id="524" r:id="rId329"/>
    <p:sldId id="525" r:id="rId330"/>
    <p:sldId id="526" r:id="rId331"/>
    <p:sldId id="527" r:id="rId332"/>
    <p:sldId id="528" r:id="rId333"/>
    <p:sldId id="381" r:id="rId334"/>
    <p:sldId id="400" r:id="rId335"/>
    <p:sldId id="382" r:id="rId336"/>
    <p:sldId id="384" r:id="rId337"/>
    <p:sldId id="383" r:id="rId338"/>
    <p:sldId id="399" r:id="rId339"/>
    <p:sldId id="385" r:id="rId340"/>
    <p:sldId id="394" r:id="rId341"/>
    <p:sldId id="396" r:id="rId342"/>
    <p:sldId id="412" r:id="rId343"/>
    <p:sldId id="413" r:id="rId344"/>
    <p:sldId id="388" r:id="rId345"/>
    <p:sldId id="414" r:id="rId346"/>
    <p:sldId id="401" r:id="rId347"/>
    <p:sldId id="402" r:id="rId348"/>
    <p:sldId id="403" r:id="rId349"/>
    <p:sldId id="405" r:id="rId350"/>
    <p:sldId id="406" r:id="rId351"/>
    <p:sldId id="407" r:id="rId352"/>
    <p:sldId id="408" r:id="rId3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60" autoAdjust="0"/>
    <p:restoredTop sz="94660"/>
  </p:normalViewPr>
  <p:slideViewPr>
    <p:cSldViewPr snapToGrid="0">
      <p:cViewPr varScale="1">
        <p:scale>
          <a:sx n="87" d="100"/>
          <a:sy n="87" d="100"/>
        </p:scale>
        <p:origin x="101" y="1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presProps" Target="pres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7/16/2021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t>7/16/2021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w3schools.com/tags/tag_phrase_elements.asp" TargetMode="Externa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8.png"/></Relationships>
</file>

<file path=ppt/slides/_rels/slide1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3.0</a:t>
            </a:r>
          </a:p>
        </p:txBody>
      </p:sp>
      <p:sp>
        <p:nvSpPr>
          <p:cNvPr id="3" name="Subtitle 2"/>
          <p:cNvSpPr>
            <a:spLocks noGrp="1"/>
          </p:cNvSpPr>
          <p:nvPr>
            <p:ph type="subTitle" idx="1"/>
          </p:nvPr>
        </p:nvSpPr>
        <p:spPr/>
        <p:txBody>
          <a:bodyPr/>
          <a:lstStyle/>
          <a:p>
            <a:r>
              <a:rPr lang="en-US" dirty="0"/>
              <a:t>By</a:t>
            </a:r>
          </a:p>
          <a:p>
            <a:r>
              <a:rPr lang="en-US" dirty="0" err="1"/>
              <a:t>Megha</a:t>
            </a:r>
            <a:r>
              <a:rPr lang="en-US" dirty="0"/>
              <a:t> Xavier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Python</a:t>
            </a:r>
          </a:p>
        </p:txBody>
      </p:sp>
      <p:sp>
        <p:nvSpPr>
          <p:cNvPr id="3" name="Content Placeholder 2"/>
          <p:cNvSpPr>
            <a:spLocks noGrp="1"/>
          </p:cNvSpPr>
          <p:nvPr>
            <p:ph idx="1"/>
          </p:nvPr>
        </p:nvSpPr>
        <p:spPr>
          <a:xfrm>
            <a:off x="2273181" y="1791768"/>
            <a:ext cx="9154519" cy="3777622"/>
          </a:xfrm>
        </p:spPr>
        <p:txBody>
          <a:bodyPr/>
          <a:lstStyle/>
          <a:p>
            <a:pPr lvl="0">
              <a:lnSpc>
                <a:spcPct val="90000"/>
              </a:lnSpc>
              <a:buNone/>
            </a:pPr>
            <a:endParaRPr lang="en-US" b="1" dirty="0">
              <a:solidFill>
                <a:srgbClr val="002060"/>
              </a:solidFill>
              <a:latin typeface="Calibri" panose="020F0502020204030204"/>
            </a:endParaRPr>
          </a:p>
          <a:p>
            <a:pPr lvl="0">
              <a:lnSpc>
                <a:spcPct val="90000"/>
              </a:lnSpc>
              <a:buNone/>
            </a:pPr>
            <a:endParaRPr lang="en-US" b="1" dirty="0">
              <a:solidFill>
                <a:srgbClr val="002060"/>
              </a:solidFill>
              <a:latin typeface="Calibri" panose="020F0502020204030204"/>
            </a:endParaRPr>
          </a:p>
          <a:p>
            <a:pPr lvl="0">
              <a:lnSpc>
                <a:spcPct val="90000"/>
              </a:lnSpc>
              <a:buNone/>
            </a:pPr>
            <a:endParaRPr lang="en-US" b="1" dirty="0">
              <a:solidFill>
                <a:srgbClr val="002060"/>
              </a:solidFill>
              <a:latin typeface="Calibri" panose="020F0502020204030204"/>
            </a:endParaRPr>
          </a:p>
          <a:p>
            <a:pPr lvl="0">
              <a:lnSpc>
                <a:spcPct val="90000"/>
              </a:lnSpc>
              <a:buNone/>
            </a:pPr>
            <a:r>
              <a:rPr lang="en-US" b="1" dirty="0">
                <a:solidFill>
                  <a:srgbClr val="002060"/>
                </a:solidFill>
                <a:latin typeface="Calibri" panose="020F0502020204030204"/>
              </a:rPr>
              <a:t>Python</a:t>
            </a:r>
            <a:r>
              <a:rPr lang="en-US" b="1" dirty="0">
                <a:solidFill>
                  <a:srgbClr val="000000"/>
                </a:solidFill>
                <a:latin typeface="Calibri" panose="020F0502020204030204"/>
              </a:rPr>
              <a:t> </a:t>
            </a:r>
            <a:r>
              <a:rPr lang="en-US" b="1" dirty="0">
                <a:solidFill>
                  <a:srgbClr val="002060"/>
                </a:solidFill>
                <a:latin typeface="Calibri" panose="020F0502020204030204"/>
              </a:rPr>
              <a:t>for Win/Mac/Unix/Linux is available from www.python.org.</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9550" y="1268963"/>
            <a:ext cx="9573175" cy="5019869"/>
          </a:xfrm>
        </p:spPr>
        <p:txBody>
          <a:bodyPr/>
          <a:lstStyle/>
          <a:p>
            <a:pPr marL="0" indent="0">
              <a:buNone/>
            </a:pPr>
            <a:r>
              <a:rPr lang="en-US" dirty="0"/>
              <a:t>Ex-file=open(“</a:t>
            </a:r>
            <a:r>
              <a:rPr lang="en-US" dirty="0" err="1"/>
              <a:t>testfile.text”,”r</a:t>
            </a:r>
            <a:r>
              <a:rPr lang="en-US" dirty="0"/>
              <a:t>”)</a:t>
            </a:r>
          </a:p>
          <a:p>
            <a:pPr marL="0" indent="0">
              <a:buNone/>
            </a:pPr>
            <a:r>
              <a:rPr lang="en-US" dirty="0"/>
              <a:t>      print (</a:t>
            </a:r>
            <a:r>
              <a:rPr lang="en-US" dirty="0" err="1"/>
              <a:t>file.readline</a:t>
            </a:r>
            <a:r>
              <a:rPr lang="en-US" dirty="0"/>
              <a:t>())				--------</a:t>
            </a:r>
            <a:r>
              <a:rPr lang="en-US" dirty="0">
                <a:sym typeface="Wingdings" panose="05000000000000000000" pitchFamily="2" charset="2"/>
              </a:rPr>
              <a:t>line by line</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Ex-file=open(“</a:t>
            </a:r>
            <a:r>
              <a:rPr lang="en-US" dirty="0" err="1">
                <a:sym typeface="Wingdings" panose="05000000000000000000" pitchFamily="2" charset="2"/>
              </a:rPr>
              <a:t>testfile.text”,”r</a:t>
            </a:r>
            <a:r>
              <a:rPr lang="en-US" dirty="0">
                <a:sym typeface="Wingdings" panose="05000000000000000000" pitchFamily="2" charset="2"/>
              </a:rPr>
              <a:t>”)</a:t>
            </a:r>
          </a:p>
          <a:p>
            <a:pPr marL="0" indent="0">
              <a:buNone/>
            </a:pPr>
            <a:r>
              <a:rPr lang="en-US" dirty="0">
                <a:sym typeface="Wingdings" panose="05000000000000000000" pitchFamily="2" charset="2"/>
              </a:rPr>
              <a:t>	print (</a:t>
            </a:r>
            <a:r>
              <a:rPr lang="en-US" dirty="0" err="1">
                <a:sym typeface="Wingdings" panose="05000000000000000000" pitchFamily="2" charset="2"/>
              </a:rPr>
              <a:t>file.readline</a:t>
            </a:r>
            <a:r>
              <a:rPr lang="en-US" dirty="0">
                <a:sym typeface="Wingdings" panose="05000000000000000000" pitchFamily="2" charset="2"/>
              </a:rPr>
              <a:t>(</a:t>
            </a:r>
            <a:r>
              <a:rPr lang="en-US">
                <a:sym typeface="Wingdings" panose="05000000000000000000" pitchFamily="2" charset="2"/>
              </a:rPr>
              <a:t>3))</a:t>
            </a:r>
            <a:r>
              <a:rPr lang="en-US" dirty="0">
                <a:sym typeface="Wingdings" panose="05000000000000000000" pitchFamily="2" charset="2"/>
              </a:rPr>
              <a:t>			-------- Read 3</a:t>
            </a:r>
            <a:r>
              <a:rPr lang="en-US" baseline="30000" dirty="0">
                <a:sym typeface="Wingdings" panose="05000000000000000000" pitchFamily="2" charset="2"/>
              </a:rPr>
              <a:t>rd</a:t>
            </a:r>
            <a:r>
              <a:rPr lang="en-US" dirty="0">
                <a:sym typeface="Wingdings" panose="05000000000000000000" pitchFamily="2" charset="2"/>
              </a:rPr>
              <a:t> line only</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Ex-file=open(“</a:t>
            </a:r>
            <a:r>
              <a:rPr lang="en-US" dirty="0" err="1">
                <a:sym typeface="Wingdings" panose="05000000000000000000" pitchFamily="2" charset="2"/>
              </a:rPr>
              <a:t>testfile.text”,”r</a:t>
            </a:r>
            <a:r>
              <a:rPr lang="en-US" dirty="0">
                <a:sym typeface="Wingdings" panose="05000000000000000000" pitchFamily="2" charset="2"/>
              </a:rPr>
              <a:t>”)</a:t>
            </a:r>
          </a:p>
          <a:p>
            <a:pPr marL="0" indent="0">
              <a:buNone/>
            </a:pPr>
            <a:r>
              <a:rPr lang="en-US" dirty="0">
                <a:sym typeface="Wingdings" panose="05000000000000000000" pitchFamily="2" charset="2"/>
              </a:rPr>
              <a:t>Print (</a:t>
            </a:r>
            <a:r>
              <a:rPr lang="en-US" dirty="0" err="1">
                <a:sym typeface="Wingdings" panose="05000000000000000000" pitchFamily="2" charset="2"/>
              </a:rPr>
              <a:t>file.readlines</a:t>
            </a:r>
            <a:r>
              <a:rPr lang="en-US" dirty="0">
                <a:sym typeface="Wingdings" panose="05000000000000000000" pitchFamily="2" charset="2"/>
              </a:rPr>
              <a:t>())				--------</a:t>
            </a:r>
            <a:r>
              <a:rPr lang="en-US" dirty="0" err="1">
                <a:sym typeface="Wingdings" panose="05000000000000000000" pitchFamily="2" charset="2"/>
              </a:rPr>
              <a:t>Readlines</a:t>
            </a:r>
            <a:r>
              <a:rPr lang="en-US" dirty="0">
                <a:sym typeface="Wingdings" panose="05000000000000000000" pitchFamily="2" charset="2"/>
              </a:rPr>
              <a:t> separately</a:t>
            </a:r>
            <a:endParaRPr lang="en-US" dirty="0"/>
          </a:p>
          <a:p>
            <a:pPr marL="0" indent="0">
              <a:buNone/>
            </a:pP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7527" y="1518197"/>
            <a:ext cx="8742751" cy="4612432"/>
          </a:xfrm>
        </p:spPr>
        <p:txBody>
          <a:bodyPr>
            <a:normAutofit/>
          </a:bodyPr>
          <a:lstStyle/>
          <a:p>
            <a:pPr marL="0" indent="0">
              <a:buNone/>
            </a:pPr>
            <a:r>
              <a:rPr lang="en-US" u="sng" dirty="0"/>
              <a:t>demofile2.txt</a:t>
            </a:r>
          </a:p>
          <a:p>
            <a:pPr marL="0" indent="0">
              <a:buNone/>
            </a:pPr>
            <a:r>
              <a:rPr lang="en-US" dirty="0"/>
              <a:t>Hello world</a:t>
            </a:r>
          </a:p>
          <a:p>
            <a:pPr marL="0" indent="0">
              <a:buNone/>
            </a:pPr>
            <a:r>
              <a:rPr lang="en-US" dirty="0"/>
              <a:t>We love python</a:t>
            </a:r>
          </a:p>
          <a:p>
            <a:pPr marL="0" indent="0">
              <a:buNone/>
            </a:pPr>
            <a:r>
              <a:rPr lang="en-US" dirty="0"/>
              <a:t>We love </a:t>
            </a:r>
            <a:r>
              <a:rPr lang="en-US" dirty="0" err="1"/>
              <a:t>networkz</a:t>
            </a:r>
            <a:endParaRPr lang="en-US" dirty="0"/>
          </a:p>
          <a:p>
            <a:pPr marL="0" indent="0">
              <a:buNone/>
            </a:pPr>
            <a:endParaRPr lang="en-US" dirty="0"/>
          </a:p>
          <a:p>
            <a:pPr marL="0" indent="0">
              <a:buNone/>
            </a:pPr>
            <a:endParaRPr lang="en-US" dirty="0"/>
          </a:p>
          <a:p>
            <a:pPr marL="0" indent="0">
              <a:buNone/>
            </a:pPr>
            <a:r>
              <a:rPr lang="en-US" dirty="0"/>
              <a:t>import </a:t>
            </a:r>
            <a:r>
              <a:rPr lang="en-US" dirty="0" err="1"/>
              <a:t>os</a:t>
            </a:r>
            <a:endParaRPr lang="en-US" dirty="0"/>
          </a:p>
          <a:p>
            <a:pPr marL="0" indent="0">
              <a:buNone/>
            </a:pPr>
            <a:r>
              <a:rPr lang="en-US" dirty="0"/>
              <a:t>file=open(“…..link……</a:t>
            </a:r>
            <a:r>
              <a:rPr lang="en-US" dirty="0" err="1"/>
              <a:t>txt”,”r</a:t>
            </a:r>
            <a:r>
              <a:rPr lang="en-US" dirty="0"/>
              <a:t>”)</a:t>
            </a:r>
          </a:p>
          <a:p>
            <a:pPr marL="0" indent="0">
              <a:buNone/>
            </a:pPr>
            <a:r>
              <a:rPr lang="en-US" dirty="0"/>
              <a:t>print(</a:t>
            </a:r>
            <a:r>
              <a:rPr lang="en-US" dirty="0" err="1"/>
              <a:t>file.readlines</a:t>
            </a:r>
            <a:r>
              <a:rPr lang="en-US" dirty="0"/>
              <a:t>())</a:t>
            </a:r>
          </a:p>
          <a:p>
            <a:pPr marL="0" indent="0">
              <a:buNone/>
            </a:pPr>
            <a:r>
              <a:rPr lang="en-US" dirty="0" err="1"/>
              <a:t>file.close</a:t>
            </a:r>
            <a:r>
              <a:rPr lang="en-US" dirty="0"/>
              <a:t>()					-----</a:t>
            </a:r>
            <a:r>
              <a:rPr lang="en-US" dirty="0">
                <a:sym typeface="Wingdings" panose="05000000000000000000" pitchFamily="2" charset="2"/>
              </a:rPr>
              <a:t>[‘Hello world\</a:t>
            </a:r>
            <a:r>
              <a:rPr lang="en-US" dirty="0" err="1">
                <a:sym typeface="Wingdings" panose="05000000000000000000" pitchFamily="2" charset="2"/>
              </a:rPr>
              <a:t>n’we</a:t>
            </a:r>
            <a:r>
              <a:rPr lang="en-US" dirty="0">
                <a:sym typeface="Wingdings" panose="05000000000000000000" pitchFamily="2" charset="2"/>
              </a:rPr>
              <a:t> love 												    python\</a:t>
            </a:r>
            <a:r>
              <a:rPr lang="en-US" dirty="0" err="1">
                <a:sym typeface="Wingdings" panose="05000000000000000000" pitchFamily="2" charset="2"/>
              </a:rPr>
              <a:t>n’,’we</a:t>
            </a:r>
            <a:r>
              <a:rPr lang="en-US" dirty="0">
                <a:sym typeface="Wingdings" panose="05000000000000000000" pitchFamily="2" charset="2"/>
              </a:rPr>
              <a:t> love </a:t>
            </a:r>
            <a:r>
              <a:rPr lang="en-US" dirty="0" err="1">
                <a:sym typeface="Wingdings" panose="05000000000000000000" pitchFamily="2" charset="2"/>
              </a:rPr>
              <a:t>networkz</a:t>
            </a:r>
            <a:r>
              <a:rPr lang="en-US" dirty="0">
                <a:sym typeface="Wingdings" panose="05000000000000000000" pitchFamily="2" charset="2"/>
              </a:rPr>
              <a:t>’]</a:t>
            </a:r>
            <a:endParaRPr lang="en-US" dirty="0"/>
          </a:p>
          <a:p>
            <a:pPr marL="0" indent="0">
              <a:buNone/>
            </a:pPr>
            <a:endParaRPr lang="en-US" dirty="0"/>
          </a:p>
          <a:p>
            <a:pPr marL="0" indent="0">
              <a:buNone/>
            </a:pPr>
            <a:endParaRPr lang="en-US" u="sng"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a:t>
            </a:r>
          </a:p>
        </p:txBody>
      </p:sp>
      <p:sp>
        <p:nvSpPr>
          <p:cNvPr id="3" name="Content Placeholder 2"/>
          <p:cNvSpPr>
            <a:spLocks noGrp="1"/>
          </p:cNvSpPr>
          <p:nvPr>
            <p:ph idx="1"/>
          </p:nvPr>
        </p:nvSpPr>
        <p:spPr/>
        <p:txBody>
          <a:bodyPr/>
          <a:lstStyle/>
          <a:p>
            <a:pPr marL="0" indent="0">
              <a:buNone/>
            </a:pPr>
            <a:r>
              <a:rPr lang="en-US" dirty="0"/>
              <a:t>f1=open(“</a:t>
            </a:r>
            <a:r>
              <a:rPr lang="en-US" dirty="0" err="1"/>
              <a:t>abc.txt”,”w</a:t>
            </a:r>
            <a:r>
              <a:rPr lang="en-US" dirty="0"/>
              <a:t>”)</a:t>
            </a:r>
          </a:p>
          <a:p>
            <a:pPr marL="0" indent="0">
              <a:buNone/>
            </a:pPr>
            <a:r>
              <a:rPr lang="en-US" dirty="0"/>
              <a:t>f1.write(“welcome to python”)</a:t>
            </a:r>
          </a:p>
          <a:p>
            <a:pPr marL="0" indent="0">
              <a:buNone/>
            </a:pPr>
            <a:r>
              <a:rPr lang="en-US" dirty="0"/>
              <a:t>F1.close()</a:t>
            </a:r>
          </a:p>
          <a:p>
            <a:pPr marL="0" indent="0">
              <a:buNone/>
            </a:pPr>
            <a:r>
              <a:rPr lang="en-US" dirty="0"/>
              <a:t>f1=open(“</a:t>
            </a:r>
            <a:r>
              <a:rPr lang="en-US" dirty="0" err="1"/>
              <a:t>abc.txt”,”r</a:t>
            </a:r>
            <a:r>
              <a:rPr lang="en-US" dirty="0"/>
              <a:t>”)</a:t>
            </a:r>
          </a:p>
          <a:p>
            <a:pPr marL="0" indent="0">
              <a:buNone/>
            </a:pPr>
            <a:r>
              <a:rPr lang="en-US"/>
              <a:t>Print(f1.read())</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a:t>
            </a:r>
          </a:p>
        </p:txBody>
      </p:sp>
      <p:sp>
        <p:nvSpPr>
          <p:cNvPr id="3" name="Content Placeholder 2"/>
          <p:cNvSpPr>
            <a:spLocks noGrp="1"/>
          </p:cNvSpPr>
          <p:nvPr>
            <p:ph idx="1"/>
          </p:nvPr>
        </p:nvSpPr>
        <p:spPr/>
        <p:txBody>
          <a:bodyPr/>
          <a:lstStyle/>
          <a:p>
            <a:pPr marL="0" indent="0">
              <a:buNone/>
            </a:pPr>
            <a:r>
              <a:rPr lang="en-US" dirty="0"/>
              <a:t>In any program language,</a:t>
            </a:r>
          </a:p>
          <a:p>
            <a:pPr marL="0" indent="0">
              <a:buNone/>
            </a:pPr>
            <a:r>
              <a:rPr lang="en-US" dirty="0"/>
              <a:t>There are 2 types of possible errors</a:t>
            </a:r>
          </a:p>
          <a:p>
            <a:pPr marL="0" indent="0">
              <a:buNone/>
            </a:pPr>
            <a:endParaRPr lang="en-US" dirty="0"/>
          </a:p>
          <a:p>
            <a:pPr>
              <a:buAutoNum type="arabicPeriod"/>
            </a:pPr>
            <a:r>
              <a:rPr lang="en-US" dirty="0"/>
              <a:t>Syntax error</a:t>
            </a:r>
          </a:p>
          <a:p>
            <a:pPr>
              <a:buAutoNum type="arabicPeriod"/>
            </a:pPr>
            <a:r>
              <a:rPr lang="en-US" dirty="0"/>
              <a:t>Runtime error</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error</a:t>
            </a:r>
          </a:p>
        </p:txBody>
      </p:sp>
      <p:sp>
        <p:nvSpPr>
          <p:cNvPr id="3" name="Content Placeholder 2"/>
          <p:cNvSpPr>
            <a:spLocks noGrp="1"/>
          </p:cNvSpPr>
          <p:nvPr>
            <p:ph idx="1"/>
          </p:nvPr>
        </p:nvSpPr>
        <p:spPr/>
        <p:txBody>
          <a:bodyPr/>
          <a:lstStyle/>
          <a:p>
            <a:r>
              <a:rPr lang="en-US" dirty="0"/>
              <a:t>The errors which occur because of invalid syntax, such type of errors are considered as syntax errors</a:t>
            </a:r>
          </a:p>
          <a:p>
            <a:r>
              <a:rPr lang="en-US" dirty="0"/>
              <a:t>Programmer is responsible to correct these syntax errors. Once all syntax errors are corrected, then only program execution will be started.</a:t>
            </a:r>
          </a:p>
          <a:p>
            <a:pPr marL="0" indent="0">
              <a:buNone/>
            </a:pP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9293" y="1284514"/>
            <a:ext cx="8915400" cy="3777622"/>
          </a:xfrm>
        </p:spPr>
        <p:txBody>
          <a:bodyPr>
            <a:normAutofit/>
          </a:bodyPr>
          <a:lstStyle/>
          <a:p>
            <a:pPr marL="0" indent="0">
              <a:buNone/>
            </a:pPr>
            <a:r>
              <a:rPr lang="en-US" dirty="0"/>
              <a:t>ex – </a:t>
            </a:r>
          </a:p>
          <a:p>
            <a:pPr marL="0" indent="0">
              <a:buNone/>
            </a:pPr>
            <a:endParaRPr lang="en-US" dirty="0"/>
          </a:p>
          <a:p>
            <a:pPr marL="0" indent="0">
              <a:buNone/>
            </a:pPr>
            <a:r>
              <a:rPr lang="en-US" dirty="0"/>
              <a:t>	x=10</a:t>
            </a:r>
          </a:p>
          <a:p>
            <a:pPr marL="0" indent="0">
              <a:buNone/>
            </a:pPr>
            <a:r>
              <a:rPr lang="en-US" dirty="0"/>
              <a:t>	if x==10</a:t>
            </a:r>
          </a:p>
          <a:p>
            <a:pPr marL="0" indent="0">
              <a:buNone/>
            </a:pPr>
            <a:r>
              <a:rPr lang="en-US" dirty="0"/>
              <a:t>		print(‘x value is 10’)</a:t>
            </a:r>
          </a:p>
          <a:p>
            <a:pPr marL="0" indent="0">
              <a:buNone/>
            </a:pPr>
            <a:endParaRPr lang="en-US" dirty="0"/>
          </a:p>
          <a:p>
            <a:pPr marL="0" indent="0">
              <a:buNone/>
            </a:pPr>
            <a:r>
              <a:rPr lang="en-US" dirty="0"/>
              <a:t>ex –</a:t>
            </a:r>
          </a:p>
          <a:p>
            <a:pPr marL="0" indent="0">
              <a:buNone/>
            </a:pPr>
            <a:endParaRPr lang="en-US" dirty="0"/>
          </a:p>
          <a:p>
            <a:pPr marL="0" indent="0">
              <a:buNone/>
            </a:pPr>
            <a:r>
              <a:rPr lang="en-US" dirty="0"/>
              <a:t>	print “Hello Friends” </a:t>
            </a:r>
          </a:p>
          <a:p>
            <a:pPr marL="0" indent="0">
              <a:buNone/>
            </a:pP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Error</a:t>
            </a:r>
          </a:p>
        </p:txBody>
      </p:sp>
      <p:sp>
        <p:nvSpPr>
          <p:cNvPr id="3" name="Content Placeholder 2"/>
          <p:cNvSpPr>
            <a:spLocks noGrp="1"/>
          </p:cNvSpPr>
          <p:nvPr>
            <p:ph idx="1"/>
          </p:nvPr>
        </p:nvSpPr>
        <p:spPr/>
        <p:txBody>
          <a:bodyPr/>
          <a:lstStyle/>
          <a:p>
            <a:r>
              <a:rPr lang="en-US" dirty="0"/>
              <a:t>Also known as exception</a:t>
            </a:r>
          </a:p>
          <a:p>
            <a:r>
              <a:rPr lang="en-US" dirty="0"/>
              <a:t>While executing the program, at runtime if something goes wrong because of end user input ,memory problems, programming logic etc. then we will get runtime errors.</a:t>
            </a:r>
          </a:p>
          <a:p>
            <a:r>
              <a:rPr lang="en-US" dirty="0"/>
              <a:t>Exception handling concept applicable for runtime errors but not for syntax errors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3938" y="1545771"/>
            <a:ext cx="8915400" cy="3777622"/>
          </a:xfrm>
        </p:spPr>
        <p:txBody>
          <a:bodyPr>
            <a:normAutofit lnSpcReduction="10000"/>
          </a:bodyPr>
          <a:lstStyle/>
          <a:p>
            <a:pPr marL="0" indent="0">
              <a:buNone/>
            </a:pPr>
            <a:r>
              <a:rPr lang="en-US" dirty="0"/>
              <a:t>Get runtime while executing the program something goes run because of memory problem, invalid input, logic mistake problem</a:t>
            </a:r>
          </a:p>
          <a:p>
            <a:pPr marL="0" indent="0">
              <a:buNone/>
            </a:pPr>
            <a:r>
              <a:rPr lang="en-US" dirty="0"/>
              <a:t>ex – </a:t>
            </a:r>
          </a:p>
          <a:p>
            <a:pPr marL="0" indent="0">
              <a:buNone/>
            </a:pPr>
            <a:endParaRPr lang="en-US" dirty="0"/>
          </a:p>
          <a:p>
            <a:pPr marL="0" indent="0">
              <a:buNone/>
            </a:pPr>
            <a:r>
              <a:rPr lang="en-US" dirty="0"/>
              <a:t>	x = </a:t>
            </a:r>
            <a:r>
              <a:rPr lang="en-US" dirty="0" err="1"/>
              <a:t>int</a:t>
            </a:r>
            <a:r>
              <a:rPr lang="en-US" dirty="0"/>
              <a:t>(input(‘Enter the first number’))</a:t>
            </a:r>
          </a:p>
          <a:p>
            <a:pPr marL="0" indent="0">
              <a:buNone/>
            </a:pPr>
            <a:r>
              <a:rPr lang="en-US" dirty="0"/>
              <a:t>	y = </a:t>
            </a:r>
            <a:r>
              <a:rPr lang="en-US" dirty="0" err="1"/>
              <a:t>int</a:t>
            </a:r>
            <a:r>
              <a:rPr lang="en-US" dirty="0"/>
              <a:t>(input(‘Enter the second number’))</a:t>
            </a:r>
          </a:p>
          <a:p>
            <a:pPr marL="0" indent="0">
              <a:buNone/>
            </a:pPr>
            <a:r>
              <a:rPr lang="en-US" dirty="0"/>
              <a:t>	print(‘The </a:t>
            </a:r>
            <a:r>
              <a:rPr lang="en-US" dirty="0" err="1"/>
              <a:t>result:’,x</a:t>
            </a:r>
            <a:r>
              <a:rPr lang="en-US" dirty="0"/>
              <a:t>/y)</a:t>
            </a:r>
          </a:p>
          <a:p>
            <a:pPr marL="0" indent="0">
              <a:buNone/>
            </a:pPr>
            <a:endParaRPr lang="en-US" dirty="0"/>
          </a:p>
          <a:p>
            <a:pPr marL="0" indent="0">
              <a:buNone/>
            </a:pPr>
            <a:r>
              <a:rPr lang="en-US" dirty="0" err="1"/>
              <a:t>ZeroDivisionError</a:t>
            </a:r>
            <a:endParaRPr lang="en-US" dirty="0"/>
          </a:p>
          <a:p>
            <a:pPr marL="0" indent="0">
              <a:buNone/>
            </a:pPr>
            <a:r>
              <a:rPr lang="en-US" dirty="0"/>
              <a:t>Value error</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handling</a:t>
            </a:r>
          </a:p>
        </p:txBody>
      </p:sp>
      <p:sp>
        <p:nvSpPr>
          <p:cNvPr id="3" name="Content Placeholder 2"/>
          <p:cNvSpPr>
            <a:spLocks noGrp="1"/>
          </p:cNvSpPr>
          <p:nvPr>
            <p:ph idx="1"/>
          </p:nvPr>
        </p:nvSpPr>
        <p:spPr>
          <a:xfrm>
            <a:off x="1607577" y="2133600"/>
            <a:ext cx="8915400" cy="3777622"/>
          </a:xfrm>
        </p:spPr>
        <p:txBody>
          <a:bodyPr>
            <a:normAutofit/>
          </a:bodyPr>
          <a:lstStyle/>
          <a:p>
            <a:pPr marL="0" indent="0">
              <a:buNone/>
            </a:pPr>
            <a:r>
              <a:rPr lang="en-US" dirty="0"/>
              <a:t>import sys</a:t>
            </a:r>
          </a:p>
          <a:p>
            <a:pPr marL="0" indent="0">
              <a:buNone/>
            </a:pPr>
            <a:r>
              <a:rPr lang="en-US" dirty="0"/>
              <a:t>try:</a:t>
            </a:r>
          </a:p>
          <a:p>
            <a:pPr marL="0" indent="0">
              <a:buNone/>
            </a:pPr>
            <a:r>
              <a:rPr lang="en-US" dirty="0"/>
              <a:t>	n=input(‘Enter your name’)</a:t>
            </a:r>
          </a:p>
          <a:p>
            <a:pPr marL="0" indent="0">
              <a:buNone/>
            </a:pPr>
            <a:r>
              <a:rPr lang="en-US" dirty="0"/>
              <a:t>except </a:t>
            </a:r>
            <a:r>
              <a:rPr lang="en-US" dirty="0" err="1"/>
              <a:t>EOFError</a:t>
            </a:r>
            <a:r>
              <a:rPr lang="en-US" dirty="0"/>
              <a:t>:</a:t>
            </a:r>
          </a:p>
          <a:p>
            <a:pPr marL="0" indent="0">
              <a:buNone/>
            </a:pPr>
            <a:r>
              <a:rPr lang="en-US" dirty="0"/>
              <a:t>	print(‘EOF error has occurred’)</a:t>
            </a:r>
          </a:p>
          <a:p>
            <a:pPr marL="0" indent="0">
              <a:buNone/>
            </a:pPr>
            <a:r>
              <a:rPr lang="en-US" dirty="0"/>
              <a:t>	</a:t>
            </a:r>
            <a:r>
              <a:rPr lang="en-US" dirty="0" err="1"/>
              <a:t>sys.exit</a:t>
            </a:r>
            <a:r>
              <a:rPr lang="en-US" dirty="0"/>
              <a:t>(1)</a:t>
            </a:r>
          </a:p>
          <a:p>
            <a:pPr marL="0" indent="0">
              <a:buNone/>
            </a:pPr>
            <a:r>
              <a:rPr lang="en-US" dirty="0"/>
              <a:t>except:</a:t>
            </a:r>
          </a:p>
          <a:p>
            <a:pPr marL="0" indent="0">
              <a:buNone/>
            </a:pPr>
            <a:r>
              <a:rPr lang="en-US" dirty="0"/>
              <a:t>	print(‘some error has occurred’)</a:t>
            </a:r>
          </a:p>
          <a:p>
            <a:pPr marL="0" indent="0">
              <a:buNone/>
            </a:pPr>
            <a:r>
              <a:rPr lang="en-US" dirty="0"/>
              <a:t>	print(‘The name entered </a:t>
            </a:r>
            <a:r>
              <a:rPr lang="en-US" dirty="0" err="1"/>
              <a:t>is’,n</a:t>
            </a:r>
            <a:r>
              <a:rPr lang="en-US" dirty="0"/>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0727" y="774441"/>
            <a:ext cx="9423885" cy="5136781"/>
          </a:xfrm>
        </p:spPr>
        <p:txBody>
          <a:bodyPr>
            <a:normAutofit/>
          </a:bodyPr>
          <a:lstStyle/>
          <a:p>
            <a:pPr marL="0" indent="0">
              <a:buNone/>
            </a:pPr>
            <a:r>
              <a:rPr lang="en-US" dirty="0"/>
              <a:t>import sys</a:t>
            </a:r>
          </a:p>
          <a:p>
            <a:pPr marL="0" indent="0">
              <a:buNone/>
            </a:pPr>
            <a:r>
              <a:rPr lang="en-US" dirty="0"/>
              <a:t>try:</a:t>
            </a:r>
          </a:p>
          <a:p>
            <a:pPr marL="0" indent="0">
              <a:buNone/>
            </a:pPr>
            <a:r>
              <a:rPr lang="en-US" dirty="0"/>
              <a:t>	n=input(‘Enter your name’)</a:t>
            </a:r>
          </a:p>
          <a:p>
            <a:pPr marL="0" indent="0">
              <a:buNone/>
            </a:pPr>
            <a:r>
              <a:rPr lang="en-US" dirty="0"/>
              <a:t>except </a:t>
            </a:r>
            <a:r>
              <a:rPr lang="en-US" dirty="0" err="1"/>
              <a:t>EOFError</a:t>
            </a:r>
            <a:r>
              <a:rPr lang="en-US" dirty="0"/>
              <a:t>:</a:t>
            </a:r>
          </a:p>
          <a:p>
            <a:pPr marL="0" indent="0">
              <a:buNone/>
            </a:pPr>
            <a:r>
              <a:rPr lang="en-US" dirty="0"/>
              <a:t>	print(‘EOF error has occurred’)</a:t>
            </a:r>
          </a:p>
          <a:p>
            <a:pPr marL="0" indent="0">
              <a:buNone/>
            </a:pPr>
            <a:r>
              <a:rPr lang="en-US" dirty="0"/>
              <a:t>	</a:t>
            </a:r>
            <a:r>
              <a:rPr lang="en-US" dirty="0" err="1"/>
              <a:t>sys.exit</a:t>
            </a:r>
            <a:r>
              <a:rPr lang="en-US" dirty="0"/>
              <a:t>(1)</a:t>
            </a:r>
          </a:p>
          <a:p>
            <a:pPr marL="0" indent="0">
              <a:buNone/>
            </a:pPr>
            <a:r>
              <a:rPr lang="en-US" dirty="0"/>
              <a:t>except:</a:t>
            </a:r>
          </a:p>
          <a:p>
            <a:pPr marL="0" indent="0">
              <a:buNone/>
            </a:pPr>
            <a:r>
              <a:rPr lang="en-US" dirty="0"/>
              <a:t>	print(‘some error has occurred’)</a:t>
            </a:r>
          </a:p>
          <a:p>
            <a:pPr marL="0" indent="0">
              <a:buNone/>
            </a:pPr>
            <a:r>
              <a:rPr lang="en-US" dirty="0"/>
              <a:t>else:	</a:t>
            </a:r>
          </a:p>
          <a:p>
            <a:pPr marL="0" indent="0">
              <a:buNone/>
            </a:pPr>
            <a:r>
              <a:rPr lang="en-US" dirty="0"/>
              <a:t>	print(‘The name entered </a:t>
            </a:r>
            <a:r>
              <a:rPr lang="en-US" dirty="0" err="1"/>
              <a:t>is’,n</a:t>
            </a:r>
            <a:r>
              <a:rPr lang="en-US" dirty="0"/>
              <a:t>)</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IDLE Development Environment</a:t>
            </a:r>
          </a:p>
        </p:txBody>
      </p:sp>
      <p:sp>
        <p:nvSpPr>
          <p:cNvPr id="3" name="Content Placeholder 2"/>
          <p:cNvSpPr>
            <a:spLocks noGrp="1"/>
          </p:cNvSpPr>
          <p:nvPr>
            <p:ph idx="1"/>
          </p:nvPr>
        </p:nvSpPr>
        <p:spPr>
          <a:xfrm>
            <a:off x="3307224" y="2264636"/>
            <a:ext cx="6563170" cy="4321704"/>
          </a:xfrm>
        </p:spPr>
        <p:txBody>
          <a:bodyPr/>
          <a:lstStyle/>
          <a:p>
            <a:pPr lvl="0">
              <a:lnSpc>
                <a:spcPct val="90000"/>
              </a:lnSpc>
              <a:buNone/>
            </a:pPr>
            <a:r>
              <a:rPr lang="en-US" dirty="0">
                <a:solidFill>
                  <a:srgbClr val="000000"/>
                </a:solidFill>
                <a:latin typeface="Calibri" panose="020F0502020204030204"/>
              </a:rPr>
              <a:t>IDLE is an Integrated Development Environment for Python, typically used on Windows</a:t>
            </a:r>
          </a:p>
          <a:p>
            <a:pPr lvl="0">
              <a:lnSpc>
                <a:spcPct val="90000"/>
              </a:lnSpc>
              <a:buNone/>
            </a:pPr>
            <a:r>
              <a:rPr lang="en-US" dirty="0">
                <a:solidFill>
                  <a:srgbClr val="000000"/>
                </a:solidFill>
                <a:latin typeface="Calibri" panose="020F0502020204030204"/>
              </a:rPr>
              <a:t>Multi-window text editor with syntax highlighting, auto-completion, smart indent and other.</a:t>
            </a:r>
          </a:p>
          <a:p>
            <a:pPr lvl="0">
              <a:lnSpc>
                <a:spcPct val="90000"/>
              </a:lnSpc>
              <a:buNone/>
            </a:pPr>
            <a:r>
              <a:rPr lang="en-US" dirty="0">
                <a:solidFill>
                  <a:srgbClr val="000000"/>
                </a:solidFill>
                <a:latin typeface="Calibri" panose="020F0502020204030204"/>
              </a:rPr>
              <a:t>Python shell with syntax highlighting.</a:t>
            </a:r>
          </a:p>
          <a:p>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GUI DEVELOPMENT USING TKINTER</a:t>
            </a:r>
          </a:p>
        </p:txBody>
      </p:sp>
      <p:sp>
        <p:nvSpPr>
          <p:cNvPr id="3" name="Content Placeholder 2"/>
          <p:cNvSpPr>
            <a:spLocks noGrp="1"/>
          </p:cNvSpPr>
          <p:nvPr>
            <p:ph idx="1"/>
          </p:nvPr>
        </p:nvSpPr>
        <p:spPr/>
        <p:txBody>
          <a:bodyPr>
            <a:normAutofit/>
          </a:bodyPr>
          <a:lstStyle/>
          <a:p>
            <a:pPr marL="0" indent="0">
              <a:buNone/>
            </a:pPr>
            <a:r>
              <a:rPr lang="en-US" dirty="0">
                <a:solidFill>
                  <a:schemeClr val="tx1"/>
                </a:solidFill>
              </a:rPr>
              <a:t>GUI – GUI is a desktop application which helps you to interact with computers.</a:t>
            </a:r>
          </a:p>
          <a:p>
            <a:pPr marL="0" indent="0">
              <a:buNone/>
            </a:pPr>
            <a:endParaRPr lang="en-US" dirty="0">
              <a:solidFill>
                <a:schemeClr val="tx1"/>
              </a:solidFill>
            </a:endParaRPr>
          </a:p>
          <a:p>
            <a:pPr marL="0" indent="0">
              <a:buNone/>
            </a:pPr>
            <a:r>
              <a:rPr lang="en-US" dirty="0">
                <a:solidFill>
                  <a:schemeClr val="tx1"/>
                </a:solidFill>
              </a:rPr>
              <a:t>	</a:t>
            </a:r>
            <a:r>
              <a:rPr lang="en-US" b="1" dirty="0">
                <a:solidFill>
                  <a:schemeClr val="tx1"/>
                </a:solidFill>
              </a:rPr>
              <a:t>GUI	</a:t>
            </a:r>
          </a:p>
          <a:p>
            <a:pPr lvl="1"/>
            <a:r>
              <a:rPr lang="en-US" dirty="0">
                <a:solidFill>
                  <a:schemeClr val="tx1"/>
                </a:solidFill>
              </a:rPr>
              <a:t>Text editors</a:t>
            </a:r>
          </a:p>
          <a:p>
            <a:pPr lvl="1"/>
            <a:r>
              <a:rPr lang="en-US" dirty="0">
                <a:solidFill>
                  <a:schemeClr val="tx1"/>
                </a:solidFill>
              </a:rPr>
              <a:t>Games</a:t>
            </a:r>
          </a:p>
          <a:p>
            <a:pPr lvl="1"/>
            <a:r>
              <a:rPr lang="en-US" dirty="0">
                <a:solidFill>
                  <a:schemeClr val="tx1"/>
                </a:solidFill>
              </a:rPr>
              <a:t>Apps</a:t>
            </a:r>
          </a:p>
          <a:p>
            <a:pPr marL="457200" lvl="1" indent="0">
              <a:buNone/>
            </a:pPr>
            <a:r>
              <a:rPr lang="en-US" dirty="0">
                <a:solidFill>
                  <a:schemeClr val="tx1"/>
                </a:solidFill>
              </a:rPr>
              <a:t>	</a:t>
            </a:r>
            <a:r>
              <a:rPr lang="en-US" b="1" dirty="0">
                <a:solidFill>
                  <a:schemeClr val="tx1"/>
                </a:solidFill>
              </a:rPr>
              <a:t>						</a:t>
            </a:r>
            <a:r>
              <a:rPr lang="en-US" dirty="0">
                <a:solidFill>
                  <a:schemeClr val="tx1"/>
                </a:solidFill>
              </a:rPr>
              <a:t>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3445" y="624110"/>
            <a:ext cx="9601167" cy="1280890"/>
          </a:xfrm>
        </p:spPr>
        <p:txBody>
          <a:bodyPr>
            <a:normAutofit/>
          </a:bodyPr>
          <a:lstStyle/>
          <a:p>
            <a:r>
              <a:rPr lang="en-US" dirty="0"/>
              <a:t>Python libraries for graphical user interface(GUI)</a:t>
            </a:r>
          </a:p>
        </p:txBody>
      </p:sp>
      <p:sp>
        <p:nvSpPr>
          <p:cNvPr id="3" name="Content Placeholder 2"/>
          <p:cNvSpPr>
            <a:spLocks noGrp="1"/>
          </p:cNvSpPr>
          <p:nvPr>
            <p:ph idx="1"/>
          </p:nvPr>
        </p:nvSpPr>
        <p:spPr>
          <a:xfrm>
            <a:off x="1586204" y="2133600"/>
            <a:ext cx="9918408" cy="3777622"/>
          </a:xfrm>
        </p:spPr>
        <p:txBody>
          <a:bodyPr>
            <a:normAutofit/>
          </a:bodyPr>
          <a:lstStyle/>
          <a:p>
            <a:r>
              <a:rPr lang="en-US" b="1" u="sng" dirty="0"/>
              <a:t>Tkinter</a:t>
            </a:r>
            <a:r>
              <a:rPr lang="en-US" dirty="0"/>
              <a:t> – Tkinter is the python interface to the TK GUI toolkit shipped with python</a:t>
            </a:r>
          </a:p>
          <a:p>
            <a:pPr marL="0" indent="0">
              <a:buNone/>
            </a:pPr>
            <a:endParaRPr lang="en-US" dirty="0"/>
          </a:p>
          <a:p>
            <a:endParaRPr lang="en-US" dirty="0"/>
          </a:p>
          <a:p>
            <a:r>
              <a:rPr lang="en-US" b="1" u="sng" dirty="0"/>
              <a:t>PyQt</a:t>
            </a:r>
            <a:r>
              <a:rPr lang="en-US" dirty="0"/>
              <a:t> – This is also a python interface for a popular cross-platform Qt GUI library</a:t>
            </a:r>
          </a:p>
          <a:p>
            <a:pPr marL="0" indent="0">
              <a:buNone/>
            </a:pP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Tkinter ?</a:t>
            </a:r>
            <a:br>
              <a:rPr lang="en-US" dirty="0"/>
            </a:br>
            <a:endParaRPr lang="en-US" dirty="0"/>
          </a:p>
        </p:txBody>
      </p:sp>
      <p:sp>
        <p:nvSpPr>
          <p:cNvPr id="3" name="Content Placeholder 2"/>
          <p:cNvSpPr>
            <a:spLocks noGrp="1"/>
          </p:cNvSpPr>
          <p:nvPr>
            <p:ph idx="1"/>
          </p:nvPr>
        </p:nvSpPr>
        <p:spPr/>
        <p:txBody>
          <a:bodyPr/>
          <a:lstStyle/>
          <a:p>
            <a:r>
              <a:rPr lang="en-US" dirty="0"/>
              <a:t>Tkinter in python GUI programming is standard python GUI library, it gives us an object oriented interface to the TK GUI toolkit.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window using </a:t>
            </a:r>
            <a:r>
              <a:rPr lang="en-US" dirty="0" err="1"/>
              <a:t>TKinter</a:t>
            </a:r>
            <a:endParaRPr lang="en-US" dirty="0"/>
          </a:p>
        </p:txBody>
      </p:sp>
      <p:sp>
        <p:nvSpPr>
          <p:cNvPr id="3" name="Content Placeholder 2"/>
          <p:cNvSpPr>
            <a:spLocks noGrp="1"/>
          </p:cNvSpPr>
          <p:nvPr>
            <p:ph idx="1"/>
          </p:nvPr>
        </p:nvSpPr>
        <p:spPr/>
        <p:txBody>
          <a:bodyPr/>
          <a:lstStyle/>
          <a:p>
            <a:pPr>
              <a:buAutoNum type="arabicPeriod"/>
            </a:pPr>
            <a:r>
              <a:rPr lang="en-US" dirty="0"/>
              <a:t>Import the tkinter module.</a:t>
            </a:r>
          </a:p>
          <a:p>
            <a:pPr>
              <a:buAutoNum type="arabicPeriod"/>
            </a:pPr>
            <a:r>
              <a:rPr lang="en-US" dirty="0"/>
              <a:t>Create the GUI application main window</a:t>
            </a:r>
          </a:p>
          <a:p>
            <a:pPr>
              <a:buAutoNum type="arabicPeriod"/>
            </a:pPr>
            <a:r>
              <a:rPr lang="en-US" dirty="0"/>
              <a:t>Add widgets</a:t>
            </a:r>
          </a:p>
          <a:p>
            <a:pPr>
              <a:buAutoNum type="arabicPeriod"/>
            </a:pPr>
            <a:r>
              <a:rPr lang="en-US" dirty="0"/>
              <a:t>Enter the main event loop</a:t>
            </a:r>
          </a:p>
          <a:p>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5318" y="1144555"/>
            <a:ext cx="8915400" cy="3777622"/>
          </a:xfrm>
        </p:spPr>
        <p:txBody>
          <a:bodyPr>
            <a:normAutofit fontScale="85000" lnSpcReduction="20000"/>
          </a:bodyPr>
          <a:lstStyle/>
          <a:p>
            <a:pPr marL="0" indent="0">
              <a:buNone/>
            </a:pPr>
            <a:r>
              <a:rPr lang="en-US" dirty="0"/>
              <a:t>Ex – </a:t>
            </a:r>
          </a:p>
          <a:p>
            <a:pPr marL="0" indent="0">
              <a:buNone/>
            </a:pPr>
            <a:r>
              <a:rPr lang="en-US" dirty="0"/>
              <a:t>	import </a:t>
            </a:r>
            <a:r>
              <a:rPr lang="en-US" dirty="0" err="1"/>
              <a:t>tkinter</a:t>
            </a:r>
            <a:endParaRPr lang="en-US" dirty="0"/>
          </a:p>
          <a:p>
            <a:pPr marL="0" indent="0">
              <a:buNone/>
            </a:pPr>
            <a:r>
              <a:rPr lang="en-US" dirty="0"/>
              <a:t>	window=</a:t>
            </a:r>
            <a:r>
              <a:rPr lang="en-US" dirty="0" err="1"/>
              <a:t>tkinter</a:t>
            </a:r>
            <a:r>
              <a:rPr lang="en-US" dirty="0"/>
              <a:t> .</a:t>
            </a:r>
            <a:r>
              <a:rPr lang="en-US" dirty="0" err="1"/>
              <a:t>Tk</a:t>
            </a:r>
            <a:r>
              <a:rPr lang="en-US" dirty="0"/>
              <a:t>()</a:t>
            </a:r>
          </a:p>
          <a:p>
            <a:pPr marL="0" indent="0">
              <a:buNone/>
            </a:pPr>
            <a:r>
              <a:rPr lang="en-US" dirty="0"/>
              <a:t>	#to rename the title of the window</a:t>
            </a:r>
          </a:p>
          <a:p>
            <a:pPr marL="0" indent="0">
              <a:buNone/>
            </a:pPr>
            <a:r>
              <a:rPr lang="en-US" dirty="0"/>
              <a:t>	</a:t>
            </a:r>
            <a:r>
              <a:rPr lang="en-US" dirty="0" err="1"/>
              <a:t>window.title</a:t>
            </a:r>
            <a:r>
              <a:rPr lang="en-US" dirty="0"/>
              <a:t>(“GUI”)</a:t>
            </a:r>
          </a:p>
          <a:p>
            <a:pPr marL="0" indent="0">
              <a:buNone/>
            </a:pPr>
            <a:r>
              <a:rPr lang="en-US" dirty="0"/>
              <a:t>	#pack is used to show the object in the windows</a:t>
            </a:r>
          </a:p>
          <a:p>
            <a:pPr marL="0" indent="0">
              <a:buNone/>
            </a:pPr>
            <a:r>
              <a:rPr lang="en-US" dirty="0"/>
              <a:t>	label=</a:t>
            </a:r>
            <a:r>
              <a:rPr lang="en-US" dirty="0" err="1"/>
              <a:t>tkinter.Label</a:t>
            </a:r>
            <a:r>
              <a:rPr lang="en-US" dirty="0"/>
              <a:t>(</a:t>
            </a:r>
            <a:r>
              <a:rPr lang="en-US" dirty="0" err="1"/>
              <a:t>window,text</a:t>
            </a:r>
            <a:r>
              <a:rPr lang="en-US" dirty="0"/>
              <a:t>=“Hello World”).pack()</a:t>
            </a:r>
          </a:p>
          <a:p>
            <a:pPr marL="0" indent="0">
              <a:buNone/>
            </a:pPr>
            <a:r>
              <a:rPr lang="en-US" dirty="0"/>
              <a:t>	window.mainloop()</a:t>
            </a:r>
          </a:p>
          <a:p>
            <a:pPr marL="0" indent="0">
              <a:buNone/>
            </a:pPr>
            <a:r>
              <a:rPr lang="en-US" dirty="0"/>
              <a:t>	</a:t>
            </a:r>
          </a:p>
          <a:p>
            <a:pPr marL="0" indent="0">
              <a:buNone/>
            </a:pPr>
            <a:r>
              <a:rPr lang="en-US" u="sng" dirty="0"/>
              <a:t>Syntax </a:t>
            </a:r>
            <a:r>
              <a:rPr lang="en-US" dirty="0"/>
              <a:t>-</a:t>
            </a:r>
          </a:p>
          <a:p>
            <a:pPr marL="0" indent="0">
              <a:buNone/>
            </a:pPr>
            <a:r>
              <a:rPr lang="en-US" dirty="0"/>
              <a:t>	</a:t>
            </a:r>
          </a:p>
          <a:p>
            <a:pPr marL="0" indent="0">
              <a:buNone/>
            </a:pPr>
            <a:r>
              <a:rPr lang="en-US" dirty="0"/>
              <a:t> obj=widget(window,option1=val1,option2=val2)</a:t>
            </a:r>
          </a:p>
          <a:p>
            <a:pPr marL="0" indent="0">
              <a:buNone/>
            </a:pP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widget to our application</a:t>
            </a:r>
          </a:p>
        </p:txBody>
      </p:sp>
      <p:sp>
        <p:nvSpPr>
          <p:cNvPr id="3" name="Content Placeholder 2"/>
          <p:cNvSpPr>
            <a:spLocks noGrp="1"/>
          </p:cNvSpPr>
          <p:nvPr>
            <p:ph idx="1"/>
          </p:nvPr>
        </p:nvSpPr>
        <p:spPr>
          <a:xfrm>
            <a:off x="1315615" y="1511559"/>
            <a:ext cx="10403633" cy="5346441"/>
          </a:xfrm>
        </p:spPr>
        <p:txBody>
          <a:bodyPr>
            <a:noAutofit/>
          </a:bodyPr>
          <a:lstStyle/>
          <a:p>
            <a:r>
              <a:rPr lang="en-US" dirty="0"/>
              <a:t>A widget is an element of a graphical user interface(GUI) that displays information or provides a specific way for a user to interact with the operating system or an application. </a:t>
            </a:r>
          </a:p>
          <a:p>
            <a:endParaRPr lang="en-US" dirty="0"/>
          </a:p>
          <a:p>
            <a:pPr>
              <a:buFont typeface="Wingdings" panose="05000000000000000000" pitchFamily="2" charset="2"/>
              <a:buChar char="§"/>
            </a:pPr>
            <a:r>
              <a:rPr lang="en-US" dirty="0"/>
              <a:t>Label</a:t>
            </a:r>
          </a:p>
          <a:p>
            <a:pPr>
              <a:buFont typeface="Wingdings" panose="05000000000000000000" pitchFamily="2" charset="2"/>
              <a:buChar char="§"/>
            </a:pPr>
            <a:r>
              <a:rPr lang="en-US" dirty="0"/>
              <a:t>Button</a:t>
            </a:r>
          </a:p>
          <a:p>
            <a:pPr>
              <a:buFont typeface="Wingdings" panose="05000000000000000000" pitchFamily="2" charset="2"/>
              <a:buChar char="§"/>
            </a:pPr>
            <a:r>
              <a:rPr lang="en-US" dirty="0"/>
              <a:t>Entry</a:t>
            </a:r>
          </a:p>
          <a:p>
            <a:pPr>
              <a:buFont typeface="Wingdings" panose="05000000000000000000" pitchFamily="2" charset="2"/>
              <a:buChar char="§"/>
            </a:pPr>
            <a:r>
              <a:rPr lang="en-US" dirty="0" err="1"/>
              <a:t>ComboBox</a:t>
            </a:r>
            <a:endParaRPr lang="en-US" dirty="0"/>
          </a:p>
          <a:p>
            <a:pPr>
              <a:buFont typeface="Wingdings" panose="05000000000000000000" pitchFamily="2" charset="2"/>
              <a:buChar char="§"/>
            </a:pPr>
            <a:r>
              <a:rPr lang="en-US" dirty="0" err="1"/>
              <a:t>CheckButton</a:t>
            </a:r>
            <a:endParaRPr lang="en-US" dirty="0"/>
          </a:p>
          <a:p>
            <a:pPr>
              <a:buFont typeface="Wingdings" panose="05000000000000000000" pitchFamily="2" charset="2"/>
              <a:buChar char="§"/>
            </a:pPr>
            <a:r>
              <a:rPr lang="en-US" dirty="0"/>
              <a:t>Radio</a:t>
            </a:r>
          </a:p>
          <a:p>
            <a:pPr>
              <a:buFont typeface="Wingdings" panose="05000000000000000000" pitchFamily="2" charset="2"/>
              <a:buChar char="§"/>
            </a:pPr>
            <a:r>
              <a:rPr lang="en-US" dirty="0"/>
              <a:t>MenuBar</a:t>
            </a:r>
          </a:p>
          <a:p>
            <a:pPr marL="0" indent="0">
              <a:buNone/>
            </a:pP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9469" y="401216"/>
            <a:ext cx="9386563" cy="6008915"/>
          </a:xfrm>
        </p:spPr>
        <p:txBody>
          <a:bodyPr>
            <a:normAutofit/>
          </a:bodyPr>
          <a:lstStyle/>
          <a:p>
            <a:r>
              <a:rPr lang="en-US" dirty="0"/>
              <a:t>Label – used to provide a single-line caption for other widgets</a:t>
            </a:r>
          </a:p>
          <a:p>
            <a:pPr marL="0" indent="0">
              <a:buNone/>
            </a:pPr>
            <a:endParaRPr lang="en-US" dirty="0"/>
          </a:p>
          <a:p>
            <a:r>
              <a:rPr lang="en-US" dirty="0"/>
              <a:t>Button – most commonly used widget to invoke action upon user 						interaction</a:t>
            </a:r>
          </a:p>
          <a:p>
            <a:pPr marL="0" indent="0">
              <a:buNone/>
            </a:pPr>
            <a:endParaRPr lang="en-US" dirty="0"/>
          </a:p>
          <a:p>
            <a:r>
              <a:rPr lang="en-US" dirty="0"/>
              <a:t>Entry – Display a single –line text field for accepting values from a user </a:t>
            </a:r>
          </a:p>
          <a:p>
            <a:pPr marL="0" indent="0">
              <a:buNone/>
            </a:pPr>
            <a:endParaRPr lang="en-US" dirty="0"/>
          </a:p>
          <a:p>
            <a:r>
              <a:rPr lang="en-US" dirty="0" err="1"/>
              <a:t>CheckButton</a:t>
            </a:r>
            <a:r>
              <a:rPr lang="en-US" dirty="0"/>
              <a:t> – multi selectable button</a:t>
            </a:r>
          </a:p>
          <a:p>
            <a:pPr marL="0" indent="0">
              <a:buNone/>
            </a:pPr>
            <a:endParaRPr lang="en-US" dirty="0"/>
          </a:p>
          <a:p>
            <a:r>
              <a:rPr lang="en-US" dirty="0"/>
              <a:t>Radio – display a number of options as radio buttons to select only one option at a time</a:t>
            </a:r>
          </a:p>
          <a:p>
            <a:pPr marL="0" indent="0">
              <a:buNone/>
            </a:pPr>
            <a:endParaRPr lang="en-US" dirty="0"/>
          </a:p>
          <a:p>
            <a:r>
              <a:rPr lang="en-US" dirty="0"/>
              <a:t>MenuBar – provides various commands contained inside Menubutton</a:t>
            </a:r>
          </a:p>
          <a:p>
            <a:pPr marL="0" indent="0">
              <a:buNone/>
            </a:pPr>
            <a:endParaRPr lang="en-US" dirty="0"/>
          </a:p>
          <a:p>
            <a:pPr marL="0" indent="0">
              <a:buNone/>
            </a:pP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2816" y="317240"/>
            <a:ext cx="9041331" cy="6148873"/>
          </a:xfrm>
        </p:spPr>
        <p:txBody>
          <a:bodyPr>
            <a:normAutofit/>
          </a:bodyPr>
          <a:lstStyle/>
          <a:p>
            <a:pPr marL="0" indent="0">
              <a:buNone/>
            </a:pPr>
            <a:endParaRPr lang="en-US" dirty="0"/>
          </a:p>
          <a:p>
            <a:r>
              <a:rPr lang="en-US" dirty="0"/>
              <a:t>Canvas – used to draw shapes, such as lines,shapes,image</a:t>
            </a:r>
          </a:p>
          <a:p>
            <a:pPr marL="0" indent="0">
              <a:buNone/>
            </a:pPr>
            <a:endParaRPr lang="en-US" dirty="0"/>
          </a:p>
          <a:p>
            <a:r>
              <a:rPr lang="en-US" dirty="0"/>
              <a:t>ListBox – used to provide a list of options to a user</a:t>
            </a:r>
          </a:p>
          <a:p>
            <a:pPr marL="0" indent="0">
              <a:buNone/>
            </a:pPr>
            <a:endParaRPr lang="en-US" dirty="0"/>
          </a:p>
          <a:p>
            <a:r>
              <a:rPr lang="en-US" dirty="0"/>
              <a:t>Menubutton – used to display menus in your application</a:t>
            </a:r>
          </a:p>
          <a:p>
            <a:pPr marL="0" indent="0">
              <a:buNone/>
            </a:pPr>
            <a:endParaRPr lang="en-US" dirty="0"/>
          </a:p>
          <a:p>
            <a:r>
              <a:rPr lang="en-US" dirty="0"/>
              <a:t>Message – Display multiline textfields for accepting values from a user</a:t>
            </a:r>
          </a:p>
          <a:p>
            <a:pPr marL="0" indent="0">
              <a:buNone/>
            </a:pPr>
            <a:endParaRPr lang="en-US" dirty="0"/>
          </a:p>
          <a:p>
            <a:r>
              <a:rPr lang="en-US" dirty="0"/>
              <a:t>Text – display text in multiple lines</a:t>
            </a:r>
          </a:p>
          <a:p>
            <a:pPr marL="0" indent="0">
              <a:buNone/>
            </a:pPr>
            <a:endParaRPr lang="en-US" dirty="0"/>
          </a:p>
          <a:p>
            <a:pPr marL="0" indent="0">
              <a:buNone/>
            </a:pP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attributes </a:t>
            </a:r>
          </a:p>
        </p:txBody>
      </p:sp>
      <p:sp>
        <p:nvSpPr>
          <p:cNvPr id="3" name="Content Placeholder 2"/>
          <p:cNvSpPr>
            <a:spLocks noGrp="1"/>
          </p:cNvSpPr>
          <p:nvPr>
            <p:ph idx="1"/>
          </p:nvPr>
        </p:nvSpPr>
        <p:spPr>
          <a:xfrm>
            <a:off x="1651520" y="1427584"/>
            <a:ext cx="10450285" cy="4982546"/>
          </a:xfrm>
        </p:spPr>
        <p:txBody>
          <a:bodyPr>
            <a:normAutofit fontScale="92500" lnSpcReduction="10000"/>
          </a:bodyPr>
          <a:lstStyle/>
          <a:p>
            <a:pPr marL="0" indent="0">
              <a:buNone/>
            </a:pPr>
            <a:r>
              <a:rPr lang="en-US" dirty="0"/>
              <a:t>background(bg) – specifies the normal background color</a:t>
            </a:r>
          </a:p>
          <a:p>
            <a:pPr marL="0" indent="0">
              <a:buNone/>
            </a:pPr>
            <a:endParaRPr lang="en-US" dirty="0"/>
          </a:p>
          <a:p>
            <a:pPr marL="0" indent="0">
              <a:buNone/>
            </a:pPr>
            <a:r>
              <a:rPr lang="en-US" dirty="0"/>
              <a:t>borderwidth(bd) – specifies a value of width of the 3-D border</a:t>
            </a:r>
          </a:p>
          <a:p>
            <a:pPr marL="0" indent="0">
              <a:buNone/>
            </a:pPr>
            <a:endParaRPr lang="en-US" dirty="0"/>
          </a:p>
          <a:p>
            <a:pPr marL="0" indent="0">
              <a:buNone/>
            </a:pPr>
            <a:r>
              <a:rPr lang="en-US" dirty="0"/>
              <a:t>cursor – mouse cursor to be used</a:t>
            </a:r>
          </a:p>
          <a:p>
            <a:pPr marL="0" indent="0">
              <a:buNone/>
            </a:pPr>
            <a:endParaRPr lang="en-US" dirty="0"/>
          </a:p>
          <a:p>
            <a:pPr marL="0" indent="0">
              <a:buNone/>
            </a:pPr>
            <a:r>
              <a:rPr lang="en-US" dirty="0"/>
              <a:t>font – specifies font to use when drawing text inside the widget</a:t>
            </a:r>
          </a:p>
          <a:p>
            <a:pPr marL="0" indent="0">
              <a:buNone/>
            </a:pPr>
            <a:endParaRPr lang="en-US" dirty="0"/>
          </a:p>
          <a:p>
            <a:pPr marL="0" indent="0">
              <a:buNone/>
            </a:pPr>
            <a:r>
              <a:rPr lang="en-US" dirty="0"/>
              <a:t>foreground(fg) – specifies the normal foreground color</a:t>
            </a:r>
          </a:p>
          <a:p>
            <a:pPr marL="0" indent="0">
              <a:buNone/>
            </a:pPr>
            <a:endParaRPr lang="en-US" dirty="0"/>
          </a:p>
          <a:p>
            <a:pPr marL="0" indent="0">
              <a:buNone/>
            </a:pPr>
            <a:r>
              <a:rPr lang="en-US" dirty="0"/>
              <a:t>width – specifies an integer value indicating the desired width of the widget</a:t>
            </a:r>
          </a:p>
          <a:p>
            <a:pPr marL="0" indent="0">
              <a:buNone/>
            </a:pPr>
            <a:endParaRPr lang="en-US" dirty="0"/>
          </a:p>
          <a:p>
            <a:pPr marL="0" indent="0">
              <a:buNone/>
            </a:pPr>
            <a:r>
              <a:rPr lang="en-US" dirty="0"/>
              <a:t>anchor – specifies how the information in a widget (eg-text or a bitmap) is to be displayed in the    		widget. values N,NE,E,SE,S,SW,W,NW or CENTER</a:t>
            </a:r>
          </a:p>
          <a:p>
            <a:pPr marL="0" indent="0">
              <a:buNone/>
            </a:pPr>
            <a:endParaRPr lang="en-US" sz="38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7461" y="783770"/>
            <a:ext cx="9965062" cy="5337111"/>
          </a:xfrm>
        </p:spPr>
        <p:txBody>
          <a:bodyPr>
            <a:normAutofit lnSpcReduction="10000"/>
          </a:bodyPr>
          <a:lstStyle/>
          <a:p>
            <a:r>
              <a:rPr lang="en-US" dirty="0"/>
              <a:t>command – specifies a python command to associate with the widget 					invoked when mouse button 1 is released over the widget</a:t>
            </a:r>
          </a:p>
          <a:p>
            <a:pPr marL="0" indent="0">
              <a:buNone/>
            </a:pPr>
            <a:endParaRPr lang="en-US" dirty="0"/>
          </a:p>
          <a:p>
            <a:r>
              <a:rPr lang="en-US" dirty="0"/>
              <a:t>height – specifies the desired height for the window</a:t>
            </a:r>
          </a:p>
          <a:p>
            <a:pPr marL="0" indent="0">
              <a:buNone/>
            </a:pPr>
            <a:endParaRPr lang="en-US" dirty="0"/>
          </a:p>
          <a:p>
            <a:r>
              <a:rPr lang="en-US" dirty="0"/>
              <a:t>image – specifies an image to display in the widget</a:t>
            </a:r>
          </a:p>
          <a:p>
            <a:pPr marL="0" indent="0">
              <a:buNone/>
            </a:pPr>
            <a:endParaRPr lang="en-US" dirty="0"/>
          </a:p>
          <a:p>
            <a:r>
              <a:rPr lang="en-US" dirty="0"/>
              <a:t>justify – must be LEFT,CENTER or RIGHT</a:t>
            </a:r>
          </a:p>
          <a:p>
            <a:pPr marL="0" indent="0">
              <a:buNone/>
            </a:pPr>
            <a:endParaRPr lang="en-US" dirty="0"/>
          </a:p>
          <a:p>
            <a:r>
              <a:rPr lang="en-US" dirty="0"/>
              <a:t>padx,pady – specifies extra space to request for the widget in the x and y direction</a:t>
            </a:r>
          </a:p>
          <a:p>
            <a:pPr marL="0" indent="0">
              <a:buNone/>
            </a:pPr>
            <a:endParaRPr lang="en-US" dirty="0"/>
          </a:p>
          <a:p>
            <a:r>
              <a:rPr lang="en-US" dirty="0"/>
              <a:t>state - NORMAL and DISABLED or NORMAL</a:t>
            </a:r>
          </a:p>
          <a:p>
            <a:pPr marL="0" indent="0">
              <a:buNone/>
            </a:pPr>
            <a:endParaRPr lang="en-US" dirty="0"/>
          </a:p>
          <a:p>
            <a:r>
              <a:rPr lang="en-US" dirty="0"/>
              <a:t>text – specifies a string to be displayed inside the widget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 Window</a:t>
            </a:r>
          </a:p>
        </p:txBody>
      </p:sp>
      <p:sp>
        <p:nvSpPr>
          <p:cNvPr id="3" name="Content Placeholder 2"/>
          <p:cNvSpPr>
            <a:spLocks noGrp="1"/>
          </p:cNvSpPr>
          <p:nvPr>
            <p:ph idx="1"/>
          </p:nvPr>
        </p:nvSpPr>
        <p:spPr/>
        <p:txBody>
          <a:bodyPr/>
          <a:lstStyle/>
          <a:p>
            <a:pPr lvl="0">
              <a:lnSpc>
                <a:spcPct val="90000"/>
              </a:lnSpc>
              <a:buNone/>
            </a:pPr>
            <a:r>
              <a:rPr lang="en-US" dirty="0">
                <a:solidFill>
                  <a:srgbClr val="000000"/>
                </a:solidFill>
                <a:latin typeface="Calibri Light" panose="020F0302020204030204"/>
              </a:rPr>
              <a:t>Line by line execution</a:t>
            </a:r>
          </a:p>
          <a:p>
            <a:pPr lvl="0">
              <a:lnSpc>
                <a:spcPct val="90000"/>
              </a:lnSpc>
              <a:buNone/>
            </a:pPr>
            <a:r>
              <a:rPr lang="en-US" dirty="0">
                <a:solidFill>
                  <a:srgbClr val="000000"/>
                </a:solidFill>
                <a:latin typeface="Calibri Light" panose="020F0302020204030204"/>
              </a:rPr>
              <a:t>Errors cannot be cleared</a:t>
            </a:r>
          </a:p>
          <a:p>
            <a:pPr lvl="0">
              <a:lnSpc>
                <a:spcPct val="90000"/>
              </a:lnSpc>
              <a:buNone/>
            </a:pPr>
            <a:r>
              <a:rPr lang="en-US" dirty="0">
                <a:solidFill>
                  <a:srgbClr val="000000"/>
                </a:solidFill>
                <a:latin typeface="Calibri Light" panose="020F0302020204030204"/>
              </a:rPr>
              <a:t>Programs cannot saved</a:t>
            </a:r>
          </a:p>
          <a:p>
            <a:pPr lvl="0">
              <a:lnSpc>
                <a:spcPct val="90000"/>
              </a:lnSpc>
              <a:buNone/>
            </a:pPr>
            <a:r>
              <a:rPr lang="en-US" dirty="0">
                <a:solidFill>
                  <a:srgbClr val="000000"/>
                </a:solidFill>
                <a:latin typeface="Calibri Light" panose="020F0302020204030204"/>
              </a:rPr>
              <a:t>Eg:-</a:t>
            </a:r>
          </a:p>
          <a:p>
            <a:pPr lvl="0">
              <a:lnSpc>
                <a:spcPct val="90000"/>
              </a:lnSpc>
              <a:buNone/>
            </a:pPr>
            <a:r>
              <a:rPr lang="en-US" dirty="0">
                <a:solidFill>
                  <a:srgbClr val="000000"/>
                </a:solidFill>
                <a:latin typeface="Calibri Light" panose="020F0302020204030204"/>
              </a:rPr>
              <a:t>&gt;&gt;&gt;print(“Hello Python”)</a:t>
            </a:r>
          </a:p>
          <a:p>
            <a:pPr marL="0" indent="0">
              <a:buNone/>
            </a:pP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a:t>
            </a:r>
          </a:p>
        </p:txBody>
      </p:sp>
      <p:sp>
        <p:nvSpPr>
          <p:cNvPr id="3" name="Content Placeholder 2"/>
          <p:cNvSpPr>
            <a:spLocks noGrp="1"/>
          </p:cNvSpPr>
          <p:nvPr>
            <p:ph idx="1"/>
          </p:nvPr>
        </p:nvSpPr>
        <p:spPr/>
        <p:txBody>
          <a:bodyPr>
            <a:normAutofit/>
          </a:bodyPr>
          <a:lstStyle/>
          <a:p>
            <a:r>
              <a:rPr lang="en-US" dirty="0"/>
              <a:t>You can set the label font, so you can make it bigger and may be hold</a:t>
            </a:r>
          </a:p>
          <a:p>
            <a:pPr marL="0" indent="0">
              <a:buNone/>
            </a:pPr>
            <a:endParaRPr lang="en-US" dirty="0"/>
          </a:p>
          <a:p>
            <a:pPr marL="0" indent="0">
              <a:buNone/>
            </a:pPr>
            <a:r>
              <a:rPr lang="en-US" dirty="0"/>
              <a:t>Ex –</a:t>
            </a:r>
          </a:p>
          <a:p>
            <a:pPr marL="0" indent="0">
              <a:buNone/>
            </a:pPr>
            <a:r>
              <a:rPr lang="en-US" dirty="0"/>
              <a:t>	l1=Label(window,text=“</a:t>
            </a:r>
            <a:r>
              <a:rPr lang="en-US" dirty="0" err="1"/>
              <a:t>Networkz”,font</a:t>
            </a:r>
            <a:r>
              <a:rPr lang="en-US" dirty="0"/>
              <a:t>=(“ArialBold”,50))</a:t>
            </a:r>
          </a:p>
          <a:p>
            <a:pPr marL="0" indent="0">
              <a:buNone/>
            </a:pPr>
            <a:r>
              <a:rPr lang="en-US" dirty="0"/>
              <a:t>	l1.grid(column=0,rows=0)</a:t>
            </a:r>
          </a:p>
          <a:p>
            <a:pPr marL="0" indent="0">
              <a:buNone/>
            </a:pPr>
            <a:r>
              <a:rPr lang="en-US" dirty="0"/>
              <a:t>												</a:t>
            </a:r>
          </a:p>
          <a:p>
            <a:pPr marL="0" indent="0">
              <a:buNone/>
            </a:pPr>
            <a:r>
              <a:rPr lang="en-US" dirty="0"/>
              <a:t>										changing the fontstyle and size</a:t>
            </a:r>
          </a:p>
        </p:txBody>
      </p:sp>
      <p:cxnSp>
        <p:nvCxnSpPr>
          <p:cNvPr id="11" name="Elbow Connector 10"/>
          <p:cNvCxnSpPr/>
          <p:nvPr/>
        </p:nvCxnSpPr>
        <p:spPr>
          <a:xfrm rot="16200000" flipH="1">
            <a:off x="7996335" y="3788228"/>
            <a:ext cx="858416" cy="7091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We can set the default window size using geometry function</a:t>
            </a:r>
          </a:p>
          <a:p>
            <a:pPr marL="0" indent="0">
              <a:buNone/>
            </a:pPr>
            <a:endParaRPr lang="en-US" dirty="0"/>
          </a:p>
          <a:p>
            <a:pPr marL="0" indent="0">
              <a:buNone/>
            </a:pPr>
            <a:r>
              <a:rPr lang="en-US" dirty="0"/>
              <a:t>Ex – </a:t>
            </a:r>
          </a:p>
          <a:p>
            <a:pPr marL="0" indent="0">
              <a:buNone/>
            </a:pPr>
            <a:r>
              <a:rPr lang="en-US" dirty="0"/>
              <a:t>	l1=Label(window,text=“</a:t>
            </a:r>
            <a:r>
              <a:rPr lang="en-US" dirty="0" err="1"/>
              <a:t>Networkz”,font</a:t>
            </a:r>
            <a:r>
              <a:rPr lang="en-US" dirty="0"/>
              <a:t>=(“ArialBold”,50))</a:t>
            </a:r>
          </a:p>
          <a:p>
            <a:pPr marL="0" indent="0">
              <a:buNone/>
            </a:pPr>
            <a:r>
              <a:rPr lang="en-US" dirty="0"/>
              <a:t>	window.geometry(‘350*200’)</a:t>
            </a:r>
          </a:p>
          <a:p>
            <a:pPr marL="0" indent="0">
              <a:buNone/>
            </a:pPr>
            <a:r>
              <a:rPr lang="en-US" dirty="0"/>
              <a:t>	l1.grid(column=0,row=0)</a:t>
            </a:r>
          </a:p>
          <a:p>
            <a:pPr marL="0" indent="0">
              <a:buNone/>
            </a:pPr>
            <a:r>
              <a:rPr lang="en-US" dirty="0"/>
              <a:t>										</a:t>
            </a:r>
          </a:p>
          <a:p>
            <a:pPr marL="0" indent="0">
              <a:buNone/>
            </a:pPr>
            <a:r>
              <a:rPr lang="en-US" dirty="0"/>
              <a:t>									the above line sets the window width 										to 350 pixels and the height to 200 pixels</a:t>
            </a:r>
          </a:p>
        </p:txBody>
      </p:sp>
      <p:cxnSp>
        <p:nvCxnSpPr>
          <p:cNvPr id="7" name="Elbow Connector 6"/>
          <p:cNvCxnSpPr/>
          <p:nvPr/>
        </p:nvCxnSpPr>
        <p:spPr>
          <a:xfrm>
            <a:off x="6494106" y="3965510"/>
            <a:ext cx="1334278" cy="961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Button</a:t>
            </a:r>
          </a:p>
        </p:txBody>
      </p:sp>
      <p:sp>
        <p:nvSpPr>
          <p:cNvPr id="3" name="Content Placeholder 2"/>
          <p:cNvSpPr>
            <a:spLocks noGrp="1"/>
          </p:cNvSpPr>
          <p:nvPr>
            <p:ph idx="1"/>
          </p:nvPr>
        </p:nvSpPr>
        <p:spPr>
          <a:xfrm>
            <a:off x="2238834" y="1905000"/>
            <a:ext cx="8915400" cy="3777622"/>
          </a:xfrm>
        </p:spPr>
        <p:txBody>
          <a:bodyPr/>
          <a:lstStyle/>
          <a:p>
            <a:r>
              <a:rPr lang="en-US" dirty="0"/>
              <a:t>Let’s start by adding the button to the window, the button is created and added to the window the same as the label</a:t>
            </a:r>
          </a:p>
          <a:p>
            <a:pPr marL="0" indent="0">
              <a:buNone/>
            </a:pPr>
            <a:r>
              <a:rPr lang="en-US" dirty="0"/>
              <a:t>Ex-</a:t>
            </a:r>
          </a:p>
          <a:p>
            <a:pPr marL="0" indent="0">
              <a:buNone/>
            </a:pPr>
            <a:r>
              <a:rPr lang="en-US" dirty="0"/>
              <a:t>	</a:t>
            </a:r>
            <a:r>
              <a:rPr lang="en-US" dirty="0" err="1"/>
              <a:t>bt</a:t>
            </a:r>
            <a:r>
              <a:rPr lang="en-US" dirty="0"/>
              <a:t>=Button(</a:t>
            </a:r>
            <a:r>
              <a:rPr lang="en-US" dirty="0" err="1"/>
              <a:t>window,text</a:t>
            </a:r>
            <a:r>
              <a:rPr lang="en-US" dirty="0"/>
              <a:t>=“Enter”)</a:t>
            </a:r>
          </a:p>
          <a:p>
            <a:pPr marL="0" indent="0">
              <a:buNone/>
            </a:pPr>
            <a:r>
              <a:rPr lang="en-US" dirty="0"/>
              <a:t>	</a:t>
            </a:r>
            <a:r>
              <a:rPr lang="en-US" dirty="0" err="1"/>
              <a:t>bt.grid</a:t>
            </a:r>
            <a:r>
              <a:rPr lang="en-US" dirty="0"/>
              <a:t>(column=1,row=0)</a:t>
            </a:r>
          </a:p>
          <a:p>
            <a:pPr marL="0" indent="0">
              <a:buNone/>
            </a:pPr>
            <a:endParaRPr lang="en-US" dirty="0"/>
          </a:p>
          <a:p>
            <a:pPr marL="0" indent="0">
              <a:buNone/>
            </a:pPr>
            <a:r>
              <a:rPr lang="en-US" dirty="0"/>
              <a:t>	using grid function to set the button position</a:t>
            </a:r>
          </a:p>
          <a:p>
            <a:pPr marL="0" indent="0">
              <a:buNone/>
            </a:pPr>
            <a:endParaRPr lang="en-US" dirty="0"/>
          </a:p>
        </p:txBody>
      </p:sp>
      <p:cxnSp>
        <p:nvCxnSpPr>
          <p:cNvPr id="11" name="Straight Arrow Connector 10"/>
          <p:cNvCxnSpPr/>
          <p:nvPr/>
        </p:nvCxnSpPr>
        <p:spPr>
          <a:xfrm>
            <a:off x="3580688" y="3973794"/>
            <a:ext cx="8546" cy="478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idx="1"/>
          </p:nvPr>
        </p:nvSpPr>
        <p:spPr>
          <a:xfrm>
            <a:off x="2649033" y="723475"/>
            <a:ext cx="8915400" cy="5244650"/>
          </a:xfrm>
        </p:spPr>
        <p:txBody>
          <a:bodyPr/>
          <a:lstStyle/>
          <a:p>
            <a:r>
              <a:rPr lang="en-US" dirty="0"/>
              <a:t>You can change foreground for a button or any other widget using fg property</a:t>
            </a:r>
          </a:p>
          <a:p>
            <a:r>
              <a:rPr lang="en-US" dirty="0"/>
              <a:t>Also, you can change the background color for any widget using by property</a:t>
            </a:r>
          </a:p>
          <a:p>
            <a:pPr marL="0" indent="0">
              <a:buNone/>
            </a:pPr>
            <a:endParaRPr lang="en-US" dirty="0"/>
          </a:p>
          <a:p>
            <a:pPr marL="0" indent="0">
              <a:buNone/>
            </a:pPr>
            <a:r>
              <a:rPr lang="en-US" dirty="0"/>
              <a:t>Ex-</a:t>
            </a:r>
          </a:p>
          <a:p>
            <a:pPr marL="0" indent="0">
              <a:buNone/>
            </a:pPr>
            <a:r>
              <a:rPr lang="en-US" dirty="0"/>
              <a:t>	</a:t>
            </a:r>
            <a:r>
              <a:rPr lang="en-US" dirty="0" err="1"/>
              <a:t>bt</a:t>
            </a:r>
            <a:r>
              <a:rPr lang="en-US" dirty="0"/>
              <a:t>=Button(</a:t>
            </a:r>
            <a:r>
              <a:rPr lang="en-US" dirty="0" err="1"/>
              <a:t>window,text</a:t>
            </a:r>
            <a:r>
              <a:rPr lang="en-US" dirty="0"/>
              <a:t>=“Enter”,</a:t>
            </a:r>
            <a:r>
              <a:rPr lang="en-US" dirty="0" err="1"/>
              <a:t>bg</a:t>
            </a:r>
            <a:r>
              <a:rPr lang="en-US" dirty="0"/>
              <a:t>=“</a:t>
            </a:r>
            <a:r>
              <a:rPr lang="en-US" dirty="0" err="1"/>
              <a:t>orange”,fg</a:t>
            </a:r>
            <a:r>
              <a:rPr lang="en-US" dirty="0"/>
              <a:t>=“red”)</a:t>
            </a:r>
          </a:p>
          <a:p>
            <a:pPr marL="0" indent="0">
              <a:buNone/>
            </a:pPr>
            <a:r>
              <a:rPr lang="en-US" dirty="0"/>
              <a:t>	</a:t>
            </a:r>
            <a:r>
              <a:rPr lang="en-US" dirty="0" err="1"/>
              <a:t>bt.grid</a:t>
            </a:r>
            <a:r>
              <a:rPr lang="en-US" dirty="0"/>
              <a:t>(column=1,row=0)</a:t>
            </a:r>
          </a:p>
          <a:p>
            <a:pPr marL="3543300" lvl="8" indent="0">
              <a:buNone/>
            </a:pPr>
            <a:r>
              <a:rPr lang="en-US" dirty="0"/>
              <a:t>							changing the background and 							foreground color					</a:t>
            </a:r>
          </a:p>
        </p:txBody>
      </p:sp>
      <p:sp>
        <p:nvSpPr>
          <p:cNvPr id="21" name="Freeform 20"/>
          <p:cNvSpPr/>
          <p:nvPr/>
        </p:nvSpPr>
        <p:spPr>
          <a:xfrm>
            <a:off x="6665720" y="3093578"/>
            <a:ext cx="2734661" cy="504444"/>
          </a:xfrm>
          <a:custGeom>
            <a:avLst/>
            <a:gdLst>
              <a:gd name="connsiteX0" fmla="*/ 0 w 2734661"/>
              <a:gd name="connsiteY0" fmla="*/ 145278 h 504444"/>
              <a:gd name="connsiteX1" fmla="*/ 8545 w 2734661"/>
              <a:gd name="connsiteY1" fmla="*/ 222190 h 504444"/>
              <a:gd name="connsiteX2" fmla="*/ 25637 w 2734661"/>
              <a:gd name="connsiteY2" fmla="*/ 273465 h 504444"/>
              <a:gd name="connsiteX3" fmla="*/ 68366 w 2734661"/>
              <a:gd name="connsiteY3" fmla="*/ 350377 h 504444"/>
              <a:gd name="connsiteX4" fmla="*/ 94003 w 2734661"/>
              <a:gd name="connsiteY4" fmla="*/ 376015 h 504444"/>
              <a:gd name="connsiteX5" fmla="*/ 119641 w 2734661"/>
              <a:gd name="connsiteY5" fmla="*/ 384560 h 504444"/>
              <a:gd name="connsiteX6" fmla="*/ 188007 w 2734661"/>
              <a:gd name="connsiteY6" fmla="*/ 418743 h 504444"/>
              <a:gd name="connsiteX7" fmla="*/ 256373 w 2734661"/>
              <a:gd name="connsiteY7" fmla="*/ 435835 h 504444"/>
              <a:gd name="connsiteX8" fmla="*/ 307648 w 2734661"/>
              <a:gd name="connsiteY8" fmla="*/ 452927 h 504444"/>
              <a:gd name="connsiteX9" fmla="*/ 333286 w 2734661"/>
              <a:gd name="connsiteY9" fmla="*/ 461472 h 504444"/>
              <a:gd name="connsiteX10" fmla="*/ 367469 w 2734661"/>
              <a:gd name="connsiteY10" fmla="*/ 470018 h 504444"/>
              <a:gd name="connsiteX11" fmla="*/ 410198 w 2734661"/>
              <a:gd name="connsiteY11" fmla="*/ 478564 h 504444"/>
              <a:gd name="connsiteX12" fmla="*/ 546930 w 2734661"/>
              <a:gd name="connsiteY12" fmla="*/ 487110 h 504444"/>
              <a:gd name="connsiteX13" fmla="*/ 692209 w 2734661"/>
              <a:gd name="connsiteY13" fmla="*/ 478564 h 504444"/>
              <a:gd name="connsiteX14" fmla="*/ 734938 w 2734661"/>
              <a:gd name="connsiteY14" fmla="*/ 461472 h 504444"/>
              <a:gd name="connsiteX15" fmla="*/ 786213 w 2734661"/>
              <a:gd name="connsiteY15" fmla="*/ 444381 h 504444"/>
              <a:gd name="connsiteX16" fmla="*/ 811850 w 2734661"/>
              <a:gd name="connsiteY16" fmla="*/ 435835 h 504444"/>
              <a:gd name="connsiteX17" fmla="*/ 854579 w 2734661"/>
              <a:gd name="connsiteY17" fmla="*/ 427289 h 504444"/>
              <a:gd name="connsiteX18" fmla="*/ 905854 w 2734661"/>
              <a:gd name="connsiteY18" fmla="*/ 410198 h 504444"/>
              <a:gd name="connsiteX19" fmla="*/ 991312 w 2734661"/>
              <a:gd name="connsiteY19" fmla="*/ 393106 h 504444"/>
              <a:gd name="connsiteX20" fmla="*/ 1034041 w 2734661"/>
              <a:gd name="connsiteY20" fmla="*/ 384560 h 504444"/>
              <a:gd name="connsiteX21" fmla="*/ 1068224 w 2734661"/>
              <a:gd name="connsiteY21" fmla="*/ 376015 h 504444"/>
              <a:gd name="connsiteX22" fmla="*/ 1316052 w 2734661"/>
              <a:gd name="connsiteY22" fmla="*/ 384560 h 504444"/>
              <a:gd name="connsiteX23" fmla="*/ 1341689 w 2734661"/>
              <a:gd name="connsiteY23" fmla="*/ 393106 h 504444"/>
              <a:gd name="connsiteX24" fmla="*/ 1384418 w 2734661"/>
              <a:gd name="connsiteY24" fmla="*/ 401652 h 504444"/>
              <a:gd name="connsiteX25" fmla="*/ 1435693 w 2734661"/>
              <a:gd name="connsiteY25" fmla="*/ 418743 h 504444"/>
              <a:gd name="connsiteX26" fmla="*/ 1461330 w 2734661"/>
              <a:gd name="connsiteY26" fmla="*/ 435835 h 504444"/>
              <a:gd name="connsiteX27" fmla="*/ 1512605 w 2734661"/>
              <a:gd name="connsiteY27" fmla="*/ 478564 h 504444"/>
              <a:gd name="connsiteX28" fmla="*/ 1529697 w 2734661"/>
              <a:gd name="connsiteY28" fmla="*/ 504201 h 504444"/>
              <a:gd name="connsiteX29" fmla="*/ 1572426 w 2734661"/>
              <a:gd name="connsiteY29" fmla="*/ 461472 h 504444"/>
              <a:gd name="connsiteX30" fmla="*/ 1623701 w 2734661"/>
              <a:gd name="connsiteY30" fmla="*/ 410198 h 504444"/>
              <a:gd name="connsiteX31" fmla="*/ 1709159 w 2734661"/>
              <a:gd name="connsiteY31" fmla="*/ 324740 h 504444"/>
              <a:gd name="connsiteX32" fmla="*/ 1786071 w 2734661"/>
              <a:gd name="connsiteY32" fmla="*/ 290557 h 504444"/>
              <a:gd name="connsiteX33" fmla="*/ 2427005 w 2734661"/>
              <a:gd name="connsiteY33" fmla="*/ 273465 h 504444"/>
              <a:gd name="connsiteX34" fmla="*/ 2538101 w 2734661"/>
              <a:gd name="connsiteY34" fmla="*/ 247828 h 504444"/>
              <a:gd name="connsiteX35" fmla="*/ 2606467 w 2734661"/>
              <a:gd name="connsiteY35" fmla="*/ 188007 h 504444"/>
              <a:gd name="connsiteX36" fmla="*/ 2657742 w 2734661"/>
              <a:gd name="connsiteY36" fmla="*/ 136732 h 504444"/>
              <a:gd name="connsiteX37" fmla="*/ 2717562 w 2734661"/>
              <a:gd name="connsiteY37" fmla="*/ 59820 h 504444"/>
              <a:gd name="connsiteX38" fmla="*/ 2734654 w 2734661"/>
              <a:gd name="connsiteY38" fmla="*/ 0 h 50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34661" h="504444">
                <a:moveTo>
                  <a:pt x="0" y="145278"/>
                </a:moveTo>
                <a:cubicBezTo>
                  <a:pt x="2848" y="170915"/>
                  <a:pt x="3486" y="196896"/>
                  <a:pt x="8545" y="222190"/>
                </a:cubicBezTo>
                <a:cubicBezTo>
                  <a:pt x="12078" y="239856"/>
                  <a:pt x="19940" y="256373"/>
                  <a:pt x="25637" y="273465"/>
                </a:cubicBezTo>
                <a:cubicBezTo>
                  <a:pt x="36383" y="305703"/>
                  <a:pt x="38982" y="320992"/>
                  <a:pt x="68366" y="350377"/>
                </a:cubicBezTo>
                <a:cubicBezTo>
                  <a:pt x="76912" y="358923"/>
                  <a:pt x="83947" y="369311"/>
                  <a:pt x="94003" y="376015"/>
                </a:cubicBezTo>
                <a:cubicBezTo>
                  <a:pt x="101498" y="381012"/>
                  <a:pt x="111095" y="381712"/>
                  <a:pt x="119641" y="384560"/>
                </a:cubicBezTo>
                <a:cubicBezTo>
                  <a:pt x="149045" y="404164"/>
                  <a:pt x="149178" y="406796"/>
                  <a:pt x="188007" y="418743"/>
                </a:cubicBezTo>
                <a:cubicBezTo>
                  <a:pt x="210458" y="425651"/>
                  <a:pt x="234088" y="428407"/>
                  <a:pt x="256373" y="435835"/>
                </a:cubicBezTo>
                <a:lnTo>
                  <a:pt x="307648" y="452927"/>
                </a:lnTo>
                <a:cubicBezTo>
                  <a:pt x="316194" y="455776"/>
                  <a:pt x="324547" y="459287"/>
                  <a:pt x="333286" y="461472"/>
                </a:cubicBezTo>
                <a:cubicBezTo>
                  <a:pt x="344680" y="464321"/>
                  <a:pt x="356004" y="467470"/>
                  <a:pt x="367469" y="470018"/>
                </a:cubicBezTo>
                <a:cubicBezTo>
                  <a:pt x="381648" y="473169"/>
                  <a:pt x="395738" y="477187"/>
                  <a:pt x="410198" y="478564"/>
                </a:cubicBezTo>
                <a:cubicBezTo>
                  <a:pt x="455659" y="482894"/>
                  <a:pt x="501353" y="484261"/>
                  <a:pt x="546930" y="487110"/>
                </a:cubicBezTo>
                <a:cubicBezTo>
                  <a:pt x="595356" y="484261"/>
                  <a:pt x="644144" y="485118"/>
                  <a:pt x="692209" y="478564"/>
                </a:cubicBezTo>
                <a:cubicBezTo>
                  <a:pt x="707409" y="476491"/>
                  <a:pt x="720521" y="466714"/>
                  <a:pt x="734938" y="461472"/>
                </a:cubicBezTo>
                <a:cubicBezTo>
                  <a:pt x="751869" y="455315"/>
                  <a:pt x="769121" y="450078"/>
                  <a:pt x="786213" y="444381"/>
                </a:cubicBezTo>
                <a:cubicBezTo>
                  <a:pt x="794759" y="441532"/>
                  <a:pt x="803017" y="437602"/>
                  <a:pt x="811850" y="435835"/>
                </a:cubicBezTo>
                <a:cubicBezTo>
                  <a:pt x="826093" y="432986"/>
                  <a:pt x="840566" y="431111"/>
                  <a:pt x="854579" y="427289"/>
                </a:cubicBezTo>
                <a:cubicBezTo>
                  <a:pt x="871960" y="422549"/>
                  <a:pt x="888188" y="413731"/>
                  <a:pt x="905854" y="410198"/>
                </a:cubicBezTo>
                <a:lnTo>
                  <a:pt x="991312" y="393106"/>
                </a:lnTo>
                <a:cubicBezTo>
                  <a:pt x="1005555" y="390257"/>
                  <a:pt x="1019950" y="388083"/>
                  <a:pt x="1034041" y="384560"/>
                </a:cubicBezTo>
                <a:lnTo>
                  <a:pt x="1068224" y="376015"/>
                </a:lnTo>
                <a:cubicBezTo>
                  <a:pt x="1150833" y="378863"/>
                  <a:pt x="1233555" y="379404"/>
                  <a:pt x="1316052" y="384560"/>
                </a:cubicBezTo>
                <a:cubicBezTo>
                  <a:pt x="1325042" y="385122"/>
                  <a:pt x="1332950" y="390921"/>
                  <a:pt x="1341689" y="393106"/>
                </a:cubicBezTo>
                <a:cubicBezTo>
                  <a:pt x="1355780" y="396629"/>
                  <a:pt x="1370405" y="397830"/>
                  <a:pt x="1384418" y="401652"/>
                </a:cubicBezTo>
                <a:cubicBezTo>
                  <a:pt x="1401799" y="406392"/>
                  <a:pt x="1435693" y="418743"/>
                  <a:pt x="1435693" y="418743"/>
                </a:cubicBezTo>
                <a:cubicBezTo>
                  <a:pt x="1444239" y="424440"/>
                  <a:pt x="1453440" y="429260"/>
                  <a:pt x="1461330" y="435835"/>
                </a:cubicBezTo>
                <a:cubicBezTo>
                  <a:pt x="1527130" y="490668"/>
                  <a:pt x="1448953" y="436128"/>
                  <a:pt x="1512605" y="478564"/>
                </a:cubicBezTo>
                <a:cubicBezTo>
                  <a:pt x="1518302" y="487110"/>
                  <a:pt x="1519626" y="502187"/>
                  <a:pt x="1529697" y="504201"/>
                </a:cubicBezTo>
                <a:cubicBezTo>
                  <a:pt x="1547971" y="507856"/>
                  <a:pt x="1565547" y="469211"/>
                  <a:pt x="1572426" y="461472"/>
                </a:cubicBezTo>
                <a:cubicBezTo>
                  <a:pt x="1588484" y="443406"/>
                  <a:pt x="1610293" y="430310"/>
                  <a:pt x="1623701" y="410198"/>
                </a:cubicBezTo>
                <a:cubicBezTo>
                  <a:pt x="1669279" y="341830"/>
                  <a:pt x="1640791" y="370319"/>
                  <a:pt x="1709159" y="324740"/>
                </a:cubicBezTo>
                <a:cubicBezTo>
                  <a:pt x="1732982" y="308858"/>
                  <a:pt x="1754529" y="291243"/>
                  <a:pt x="1786071" y="290557"/>
                </a:cubicBezTo>
                <a:cubicBezTo>
                  <a:pt x="2261816" y="280214"/>
                  <a:pt x="2048189" y="286528"/>
                  <a:pt x="2427005" y="273465"/>
                </a:cubicBezTo>
                <a:cubicBezTo>
                  <a:pt x="2521296" y="254606"/>
                  <a:pt x="2484903" y="265558"/>
                  <a:pt x="2538101" y="247828"/>
                </a:cubicBezTo>
                <a:cubicBezTo>
                  <a:pt x="2586523" y="175190"/>
                  <a:pt x="2506772" y="287702"/>
                  <a:pt x="2606467" y="188007"/>
                </a:cubicBezTo>
                <a:lnTo>
                  <a:pt x="2657742" y="136732"/>
                </a:lnTo>
                <a:cubicBezTo>
                  <a:pt x="2679863" y="114611"/>
                  <a:pt x="2707340" y="90486"/>
                  <a:pt x="2717562" y="59820"/>
                </a:cubicBezTo>
                <a:cubicBezTo>
                  <a:pt x="2735555" y="5843"/>
                  <a:pt x="2734654" y="26561"/>
                  <a:pt x="273465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8682527" y="3469593"/>
            <a:ext cx="529839" cy="205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8378" y="713192"/>
            <a:ext cx="8915400" cy="6012347"/>
          </a:xfrm>
        </p:spPr>
        <p:txBody>
          <a:bodyPr>
            <a:normAutofit/>
          </a:bodyPr>
          <a:lstStyle/>
          <a:p>
            <a:r>
              <a:rPr lang="en-US" dirty="0"/>
              <a:t>Let’s add button click event</a:t>
            </a:r>
          </a:p>
          <a:p>
            <a:r>
              <a:rPr lang="en-US" dirty="0"/>
              <a:t>First, we will write the function that we need to execute when the button is clicked</a:t>
            </a:r>
          </a:p>
          <a:p>
            <a:pPr marL="0" indent="0">
              <a:buNone/>
            </a:pPr>
            <a:endParaRPr lang="en-US" dirty="0"/>
          </a:p>
          <a:p>
            <a:pPr marL="0" indent="0">
              <a:buNone/>
            </a:pPr>
            <a:r>
              <a:rPr lang="en-US" dirty="0"/>
              <a:t>Ex-</a:t>
            </a:r>
          </a:p>
          <a:p>
            <a:pPr marL="0" indent="0">
              <a:buNone/>
            </a:pPr>
            <a:r>
              <a:rPr lang="en-US" dirty="0"/>
              <a:t>	def clicked():</a:t>
            </a:r>
          </a:p>
          <a:p>
            <a:pPr marL="0" indent="0">
              <a:buNone/>
            </a:pPr>
            <a:r>
              <a:rPr lang="en-US" dirty="0"/>
              <a:t>		l1.configure(text=“Button was clicked”)</a:t>
            </a:r>
          </a:p>
          <a:p>
            <a:pPr marL="0" indent="0">
              <a:buNone/>
            </a:pPr>
            <a:r>
              <a:rPr lang="en-US" dirty="0"/>
              <a:t>		</a:t>
            </a:r>
            <a:r>
              <a:rPr lang="en-US" dirty="0" err="1"/>
              <a:t>bt</a:t>
            </a:r>
            <a:r>
              <a:rPr lang="en-US" dirty="0"/>
              <a:t>=Button(</a:t>
            </a:r>
            <a:r>
              <a:rPr lang="en-US" dirty="0" err="1"/>
              <a:t>window,text</a:t>
            </a:r>
            <a:r>
              <a:rPr lang="en-US" dirty="0"/>
              <a:t>=“</a:t>
            </a:r>
            <a:r>
              <a:rPr lang="en-US" dirty="0" err="1"/>
              <a:t>Enter”,command</a:t>
            </a:r>
            <a:r>
              <a:rPr lang="en-US" dirty="0"/>
              <a:t>=clicked)</a:t>
            </a:r>
          </a:p>
          <a:p>
            <a:pPr marL="0" indent="0">
              <a:buNone/>
            </a:pPr>
            <a:endParaRPr lang="en-US" dirty="0"/>
          </a:p>
          <a:p>
            <a:pPr marL="0" indent="0">
              <a:buNone/>
            </a:pPr>
            <a:r>
              <a:rPr lang="en-US" dirty="0"/>
              <a:t>														</a:t>
            </a:r>
          </a:p>
          <a:p>
            <a:pPr marL="0" indent="0">
              <a:buNone/>
            </a:pPr>
            <a:r>
              <a:rPr lang="en-US" dirty="0"/>
              <a:t>												</a:t>
            </a:r>
          </a:p>
          <a:p>
            <a:pPr marL="0" indent="0">
              <a:buNone/>
            </a:pPr>
            <a:r>
              <a:rPr lang="en-US" dirty="0"/>
              <a:t>								wiring the button with the function</a:t>
            </a:r>
          </a:p>
        </p:txBody>
      </p:sp>
      <p:cxnSp>
        <p:nvCxnSpPr>
          <p:cNvPr id="11" name="Straight Arrow Connector 10"/>
          <p:cNvCxnSpPr/>
          <p:nvPr/>
        </p:nvCxnSpPr>
        <p:spPr>
          <a:xfrm flipH="1">
            <a:off x="7571574" y="4153256"/>
            <a:ext cx="59820" cy="675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4213077" y="3639935"/>
            <a:ext cx="4589091" cy="573142"/>
          </a:xfrm>
          <a:custGeom>
            <a:avLst/>
            <a:gdLst>
              <a:gd name="connsiteX0" fmla="*/ 0 w 4589091"/>
              <a:gd name="connsiteY0" fmla="*/ 188581 h 573142"/>
              <a:gd name="connsiteX1" fmla="*/ 17091 w 4589091"/>
              <a:gd name="connsiteY1" fmla="*/ 299676 h 573142"/>
              <a:gd name="connsiteX2" fmla="*/ 34183 w 4589091"/>
              <a:gd name="connsiteY2" fmla="*/ 325314 h 573142"/>
              <a:gd name="connsiteX3" fmla="*/ 59820 w 4589091"/>
              <a:gd name="connsiteY3" fmla="*/ 333859 h 573142"/>
              <a:gd name="connsiteX4" fmla="*/ 111095 w 4589091"/>
              <a:gd name="connsiteY4" fmla="*/ 368043 h 573142"/>
              <a:gd name="connsiteX5" fmla="*/ 162370 w 4589091"/>
              <a:gd name="connsiteY5" fmla="*/ 385134 h 573142"/>
              <a:gd name="connsiteX6" fmla="*/ 188007 w 4589091"/>
              <a:gd name="connsiteY6" fmla="*/ 393680 h 573142"/>
              <a:gd name="connsiteX7" fmla="*/ 376015 w 4589091"/>
              <a:gd name="connsiteY7" fmla="*/ 410772 h 573142"/>
              <a:gd name="connsiteX8" fmla="*/ 435835 w 4589091"/>
              <a:gd name="connsiteY8" fmla="*/ 419317 h 573142"/>
              <a:gd name="connsiteX9" fmla="*/ 461473 w 4589091"/>
              <a:gd name="connsiteY9" fmla="*/ 427863 h 573142"/>
              <a:gd name="connsiteX10" fmla="*/ 1102407 w 4589091"/>
              <a:gd name="connsiteY10" fmla="*/ 427863 h 573142"/>
              <a:gd name="connsiteX11" fmla="*/ 1162228 w 4589091"/>
              <a:gd name="connsiteY11" fmla="*/ 410772 h 573142"/>
              <a:gd name="connsiteX12" fmla="*/ 1187865 w 4589091"/>
              <a:gd name="connsiteY12" fmla="*/ 402226 h 573142"/>
              <a:gd name="connsiteX13" fmla="*/ 1230594 w 4589091"/>
              <a:gd name="connsiteY13" fmla="*/ 393680 h 573142"/>
              <a:gd name="connsiteX14" fmla="*/ 1264777 w 4589091"/>
              <a:gd name="connsiteY14" fmla="*/ 385134 h 573142"/>
              <a:gd name="connsiteX15" fmla="*/ 1307506 w 4589091"/>
              <a:gd name="connsiteY15" fmla="*/ 376588 h 573142"/>
              <a:gd name="connsiteX16" fmla="*/ 1341689 w 4589091"/>
              <a:gd name="connsiteY16" fmla="*/ 368043 h 573142"/>
              <a:gd name="connsiteX17" fmla="*/ 1392964 w 4589091"/>
              <a:gd name="connsiteY17" fmla="*/ 359497 h 573142"/>
              <a:gd name="connsiteX18" fmla="*/ 1427147 w 4589091"/>
              <a:gd name="connsiteY18" fmla="*/ 350951 h 573142"/>
              <a:gd name="connsiteX19" fmla="*/ 1504059 w 4589091"/>
              <a:gd name="connsiteY19" fmla="*/ 342405 h 573142"/>
              <a:gd name="connsiteX20" fmla="*/ 1538243 w 4589091"/>
              <a:gd name="connsiteY20" fmla="*/ 333859 h 573142"/>
              <a:gd name="connsiteX21" fmla="*/ 1640792 w 4589091"/>
              <a:gd name="connsiteY21" fmla="*/ 316768 h 573142"/>
              <a:gd name="connsiteX22" fmla="*/ 1768979 w 4589091"/>
              <a:gd name="connsiteY22" fmla="*/ 325314 h 573142"/>
              <a:gd name="connsiteX23" fmla="*/ 1794616 w 4589091"/>
              <a:gd name="connsiteY23" fmla="*/ 333859 h 573142"/>
              <a:gd name="connsiteX24" fmla="*/ 1845891 w 4589091"/>
              <a:gd name="connsiteY24" fmla="*/ 368043 h 573142"/>
              <a:gd name="connsiteX25" fmla="*/ 1862983 w 4589091"/>
              <a:gd name="connsiteY25" fmla="*/ 393680 h 573142"/>
              <a:gd name="connsiteX26" fmla="*/ 1914258 w 4589091"/>
              <a:gd name="connsiteY26" fmla="*/ 427863 h 573142"/>
              <a:gd name="connsiteX27" fmla="*/ 1931349 w 4589091"/>
              <a:gd name="connsiteY27" fmla="*/ 453501 h 573142"/>
              <a:gd name="connsiteX28" fmla="*/ 1956987 w 4589091"/>
              <a:gd name="connsiteY28" fmla="*/ 462046 h 573142"/>
              <a:gd name="connsiteX29" fmla="*/ 1982624 w 4589091"/>
              <a:gd name="connsiteY29" fmla="*/ 479138 h 573142"/>
              <a:gd name="connsiteX30" fmla="*/ 1991170 w 4589091"/>
              <a:gd name="connsiteY30" fmla="*/ 504775 h 573142"/>
              <a:gd name="connsiteX31" fmla="*/ 2033899 w 4589091"/>
              <a:gd name="connsiteY31" fmla="*/ 556050 h 573142"/>
              <a:gd name="connsiteX32" fmla="*/ 2059536 w 4589091"/>
              <a:gd name="connsiteY32" fmla="*/ 573142 h 573142"/>
              <a:gd name="connsiteX33" fmla="*/ 2085173 w 4589091"/>
              <a:gd name="connsiteY33" fmla="*/ 547504 h 573142"/>
              <a:gd name="connsiteX34" fmla="*/ 2110811 w 4589091"/>
              <a:gd name="connsiteY34" fmla="*/ 530413 h 573142"/>
              <a:gd name="connsiteX35" fmla="*/ 2170631 w 4589091"/>
              <a:gd name="connsiteY35" fmla="*/ 462046 h 573142"/>
              <a:gd name="connsiteX36" fmla="*/ 2238998 w 4589091"/>
              <a:gd name="connsiteY36" fmla="*/ 402226 h 573142"/>
              <a:gd name="connsiteX37" fmla="*/ 2264635 w 4589091"/>
              <a:gd name="connsiteY37" fmla="*/ 376588 h 573142"/>
              <a:gd name="connsiteX38" fmla="*/ 2350093 w 4589091"/>
              <a:gd name="connsiteY38" fmla="*/ 325314 h 573142"/>
              <a:gd name="connsiteX39" fmla="*/ 2375730 w 4589091"/>
              <a:gd name="connsiteY39" fmla="*/ 316768 h 573142"/>
              <a:gd name="connsiteX40" fmla="*/ 2435551 w 4589091"/>
              <a:gd name="connsiteY40" fmla="*/ 291130 h 573142"/>
              <a:gd name="connsiteX41" fmla="*/ 2461188 w 4589091"/>
              <a:gd name="connsiteY41" fmla="*/ 265493 h 573142"/>
              <a:gd name="connsiteX42" fmla="*/ 2529555 w 4589091"/>
              <a:gd name="connsiteY42" fmla="*/ 248401 h 573142"/>
              <a:gd name="connsiteX43" fmla="*/ 2623559 w 4589091"/>
              <a:gd name="connsiteY43" fmla="*/ 231310 h 573142"/>
              <a:gd name="connsiteX44" fmla="*/ 2811566 w 4589091"/>
              <a:gd name="connsiteY44" fmla="*/ 239856 h 573142"/>
              <a:gd name="connsiteX45" fmla="*/ 2871387 w 4589091"/>
              <a:gd name="connsiteY45" fmla="*/ 256947 h 573142"/>
              <a:gd name="connsiteX46" fmla="*/ 2982482 w 4589091"/>
              <a:gd name="connsiteY46" fmla="*/ 282585 h 573142"/>
              <a:gd name="connsiteX47" fmla="*/ 3016665 w 4589091"/>
              <a:gd name="connsiteY47" fmla="*/ 291130 h 573142"/>
              <a:gd name="connsiteX48" fmla="*/ 3144852 w 4589091"/>
              <a:gd name="connsiteY48" fmla="*/ 308222 h 573142"/>
              <a:gd name="connsiteX49" fmla="*/ 3461046 w 4589091"/>
              <a:gd name="connsiteY49" fmla="*/ 299676 h 573142"/>
              <a:gd name="connsiteX50" fmla="*/ 3631962 w 4589091"/>
              <a:gd name="connsiteY50" fmla="*/ 282585 h 573142"/>
              <a:gd name="connsiteX51" fmla="*/ 3743058 w 4589091"/>
              <a:gd name="connsiteY51" fmla="*/ 265493 h 573142"/>
              <a:gd name="connsiteX52" fmla="*/ 3785787 w 4589091"/>
              <a:gd name="connsiteY52" fmla="*/ 256947 h 573142"/>
              <a:gd name="connsiteX53" fmla="*/ 4025069 w 4589091"/>
              <a:gd name="connsiteY53" fmla="*/ 239856 h 573142"/>
              <a:gd name="connsiteX54" fmla="*/ 4059252 w 4589091"/>
              <a:gd name="connsiteY54" fmla="*/ 231310 h 573142"/>
              <a:gd name="connsiteX55" fmla="*/ 4187439 w 4589091"/>
              <a:gd name="connsiteY55" fmla="*/ 214218 h 573142"/>
              <a:gd name="connsiteX56" fmla="*/ 4238714 w 4589091"/>
              <a:gd name="connsiteY56" fmla="*/ 197127 h 573142"/>
              <a:gd name="connsiteX57" fmla="*/ 4281443 w 4589091"/>
              <a:gd name="connsiteY57" fmla="*/ 188581 h 573142"/>
              <a:gd name="connsiteX58" fmla="*/ 4332717 w 4589091"/>
              <a:gd name="connsiteY58" fmla="*/ 171489 h 573142"/>
              <a:gd name="connsiteX59" fmla="*/ 4358355 w 4589091"/>
              <a:gd name="connsiteY59" fmla="*/ 162944 h 573142"/>
              <a:gd name="connsiteX60" fmla="*/ 4383992 w 4589091"/>
              <a:gd name="connsiteY60" fmla="*/ 145852 h 573142"/>
              <a:gd name="connsiteX61" fmla="*/ 4435267 w 4589091"/>
              <a:gd name="connsiteY61" fmla="*/ 128760 h 573142"/>
              <a:gd name="connsiteX62" fmla="*/ 4486542 w 4589091"/>
              <a:gd name="connsiteY62" fmla="*/ 86031 h 573142"/>
              <a:gd name="connsiteX63" fmla="*/ 4512179 w 4589091"/>
              <a:gd name="connsiteY63" fmla="*/ 77486 h 573142"/>
              <a:gd name="connsiteX64" fmla="*/ 4537816 w 4589091"/>
              <a:gd name="connsiteY64" fmla="*/ 60394 h 573142"/>
              <a:gd name="connsiteX65" fmla="*/ 4589091 w 4589091"/>
              <a:gd name="connsiteY65" fmla="*/ 9119 h 573142"/>
              <a:gd name="connsiteX66" fmla="*/ 4563454 w 4589091"/>
              <a:gd name="connsiteY66" fmla="*/ 573 h 573142"/>
              <a:gd name="connsiteX67" fmla="*/ 4486542 w 4589091"/>
              <a:gd name="connsiteY67" fmla="*/ 68940 h 573142"/>
              <a:gd name="connsiteX68" fmla="*/ 4477996 w 4589091"/>
              <a:gd name="connsiteY68" fmla="*/ 86031 h 57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589091" h="573142">
                <a:moveTo>
                  <a:pt x="0" y="188581"/>
                </a:moveTo>
                <a:cubicBezTo>
                  <a:pt x="2451" y="213095"/>
                  <a:pt x="1691" y="268877"/>
                  <a:pt x="17091" y="299676"/>
                </a:cubicBezTo>
                <a:cubicBezTo>
                  <a:pt x="21684" y="308863"/>
                  <a:pt x="26163" y="318898"/>
                  <a:pt x="34183" y="325314"/>
                </a:cubicBezTo>
                <a:cubicBezTo>
                  <a:pt x="41217" y="330941"/>
                  <a:pt x="51274" y="331011"/>
                  <a:pt x="59820" y="333859"/>
                </a:cubicBezTo>
                <a:cubicBezTo>
                  <a:pt x="76912" y="345254"/>
                  <a:pt x="91607" y="361547"/>
                  <a:pt x="111095" y="368043"/>
                </a:cubicBezTo>
                <a:lnTo>
                  <a:pt x="162370" y="385134"/>
                </a:lnTo>
                <a:cubicBezTo>
                  <a:pt x="170916" y="387983"/>
                  <a:pt x="179069" y="392563"/>
                  <a:pt x="188007" y="393680"/>
                </a:cubicBezTo>
                <a:cubicBezTo>
                  <a:pt x="361523" y="415370"/>
                  <a:pt x="119475" y="386341"/>
                  <a:pt x="376015" y="410772"/>
                </a:cubicBezTo>
                <a:cubicBezTo>
                  <a:pt x="396067" y="412682"/>
                  <a:pt x="415895" y="416469"/>
                  <a:pt x="435835" y="419317"/>
                </a:cubicBezTo>
                <a:cubicBezTo>
                  <a:pt x="444381" y="422166"/>
                  <a:pt x="452509" y="426967"/>
                  <a:pt x="461473" y="427863"/>
                </a:cubicBezTo>
                <a:cubicBezTo>
                  <a:pt x="662751" y="447991"/>
                  <a:pt x="929401" y="430846"/>
                  <a:pt x="1102407" y="427863"/>
                </a:cubicBezTo>
                <a:cubicBezTo>
                  <a:pt x="1163875" y="407373"/>
                  <a:pt x="1087114" y="432232"/>
                  <a:pt x="1162228" y="410772"/>
                </a:cubicBezTo>
                <a:cubicBezTo>
                  <a:pt x="1170889" y="408297"/>
                  <a:pt x="1179126" y="404411"/>
                  <a:pt x="1187865" y="402226"/>
                </a:cubicBezTo>
                <a:cubicBezTo>
                  <a:pt x="1201956" y="398703"/>
                  <a:pt x="1216415" y="396831"/>
                  <a:pt x="1230594" y="393680"/>
                </a:cubicBezTo>
                <a:cubicBezTo>
                  <a:pt x="1242059" y="391132"/>
                  <a:pt x="1253312" y="387682"/>
                  <a:pt x="1264777" y="385134"/>
                </a:cubicBezTo>
                <a:cubicBezTo>
                  <a:pt x="1278956" y="381983"/>
                  <a:pt x="1293327" y="379739"/>
                  <a:pt x="1307506" y="376588"/>
                </a:cubicBezTo>
                <a:cubicBezTo>
                  <a:pt x="1318971" y="374040"/>
                  <a:pt x="1330172" y="370346"/>
                  <a:pt x="1341689" y="368043"/>
                </a:cubicBezTo>
                <a:cubicBezTo>
                  <a:pt x="1358680" y="364645"/>
                  <a:pt x="1375973" y="362895"/>
                  <a:pt x="1392964" y="359497"/>
                </a:cubicBezTo>
                <a:cubicBezTo>
                  <a:pt x="1404481" y="357194"/>
                  <a:pt x="1415539" y="352737"/>
                  <a:pt x="1427147" y="350951"/>
                </a:cubicBezTo>
                <a:cubicBezTo>
                  <a:pt x="1452642" y="347029"/>
                  <a:pt x="1478422" y="345254"/>
                  <a:pt x="1504059" y="342405"/>
                </a:cubicBezTo>
                <a:cubicBezTo>
                  <a:pt x="1515454" y="339556"/>
                  <a:pt x="1526699" y="336023"/>
                  <a:pt x="1538243" y="333859"/>
                </a:cubicBezTo>
                <a:cubicBezTo>
                  <a:pt x="1572304" y="327473"/>
                  <a:pt x="1640792" y="316768"/>
                  <a:pt x="1640792" y="316768"/>
                </a:cubicBezTo>
                <a:cubicBezTo>
                  <a:pt x="1683521" y="319617"/>
                  <a:pt x="1726417" y="320585"/>
                  <a:pt x="1768979" y="325314"/>
                </a:cubicBezTo>
                <a:cubicBezTo>
                  <a:pt x="1777932" y="326309"/>
                  <a:pt x="1786742" y="329484"/>
                  <a:pt x="1794616" y="333859"/>
                </a:cubicBezTo>
                <a:cubicBezTo>
                  <a:pt x="1812573" y="343835"/>
                  <a:pt x="1845891" y="368043"/>
                  <a:pt x="1845891" y="368043"/>
                </a:cubicBezTo>
                <a:cubicBezTo>
                  <a:pt x="1851588" y="376589"/>
                  <a:pt x="1855253" y="386917"/>
                  <a:pt x="1862983" y="393680"/>
                </a:cubicBezTo>
                <a:cubicBezTo>
                  <a:pt x="1878442" y="407207"/>
                  <a:pt x="1914258" y="427863"/>
                  <a:pt x="1914258" y="427863"/>
                </a:cubicBezTo>
                <a:cubicBezTo>
                  <a:pt x="1919955" y="436409"/>
                  <a:pt x="1923329" y="447085"/>
                  <a:pt x="1931349" y="453501"/>
                </a:cubicBezTo>
                <a:cubicBezTo>
                  <a:pt x="1938383" y="459128"/>
                  <a:pt x="1948930" y="458017"/>
                  <a:pt x="1956987" y="462046"/>
                </a:cubicBezTo>
                <a:cubicBezTo>
                  <a:pt x="1966173" y="466639"/>
                  <a:pt x="1974078" y="473441"/>
                  <a:pt x="1982624" y="479138"/>
                </a:cubicBezTo>
                <a:cubicBezTo>
                  <a:pt x="1985473" y="487684"/>
                  <a:pt x="1987142" y="496718"/>
                  <a:pt x="1991170" y="504775"/>
                </a:cubicBezTo>
                <a:cubicBezTo>
                  <a:pt x="2000775" y="523985"/>
                  <a:pt x="2017695" y="542547"/>
                  <a:pt x="2033899" y="556050"/>
                </a:cubicBezTo>
                <a:cubicBezTo>
                  <a:pt x="2041789" y="562625"/>
                  <a:pt x="2050990" y="567445"/>
                  <a:pt x="2059536" y="573142"/>
                </a:cubicBezTo>
                <a:cubicBezTo>
                  <a:pt x="2068082" y="564596"/>
                  <a:pt x="2075889" y="555241"/>
                  <a:pt x="2085173" y="547504"/>
                </a:cubicBezTo>
                <a:cubicBezTo>
                  <a:pt x="2093063" y="540929"/>
                  <a:pt x="2104048" y="538143"/>
                  <a:pt x="2110811" y="530413"/>
                </a:cubicBezTo>
                <a:cubicBezTo>
                  <a:pt x="2180606" y="450648"/>
                  <a:pt x="2112945" y="500505"/>
                  <a:pt x="2170631" y="462046"/>
                </a:cubicBezTo>
                <a:cubicBezTo>
                  <a:pt x="2219065" y="389399"/>
                  <a:pt x="2139283" y="501944"/>
                  <a:pt x="2238998" y="402226"/>
                </a:cubicBezTo>
                <a:cubicBezTo>
                  <a:pt x="2247544" y="393680"/>
                  <a:pt x="2255095" y="384008"/>
                  <a:pt x="2264635" y="376588"/>
                </a:cubicBezTo>
                <a:cubicBezTo>
                  <a:pt x="2289490" y="357256"/>
                  <a:pt x="2320496" y="337999"/>
                  <a:pt x="2350093" y="325314"/>
                </a:cubicBezTo>
                <a:cubicBezTo>
                  <a:pt x="2358373" y="321766"/>
                  <a:pt x="2367450" y="320316"/>
                  <a:pt x="2375730" y="316768"/>
                </a:cubicBezTo>
                <a:cubicBezTo>
                  <a:pt x="2449650" y="285087"/>
                  <a:pt x="2375428" y="311172"/>
                  <a:pt x="2435551" y="291130"/>
                </a:cubicBezTo>
                <a:cubicBezTo>
                  <a:pt x="2444097" y="282584"/>
                  <a:pt x="2450186" y="270494"/>
                  <a:pt x="2461188" y="265493"/>
                </a:cubicBezTo>
                <a:cubicBezTo>
                  <a:pt x="2482573" y="255773"/>
                  <a:pt x="2507270" y="255829"/>
                  <a:pt x="2529555" y="248401"/>
                </a:cubicBezTo>
                <a:cubicBezTo>
                  <a:pt x="2576980" y="232594"/>
                  <a:pt x="2546254" y="240973"/>
                  <a:pt x="2623559" y="231310"/>
                </a:cubicBezTo>
                <a:cubicBezTo>
                  <a:pt x="2686228" y="234159"/>
                  <a:pt x="2749017" y="235045"/>
                  <a:pt x="2811566" y="239856"/>
                </a:cubicBezTo>
                <a:cubicBezTo>
                  <a:pt x="2825519" y="240929"/>
                  <a:pt x="2856826" y="252093"/>
                  <a:pt x="2871387" y="256947"/>
                </a:cubicBezTo>
                <a:cubicBezTo>
                  <a:pt x="2923652" y="291791"/>
                  <a:pt x="2878978" y="267799"/>
                  <a:pt x="2982482" y="282585"/>
                </a:cubicBezTo>
                <a:cubicBezTo>
                  <a:pt x="2994109" y="284246"/>
                  <a:pt x="3005148" y="288827"/>
                  <a:pt x="3016665" y="291130"/>
                </a:cubicBezTo>
                <a:cubicBezTo>
                  <a:pt x="3064620" y="300721"/>
                  <a:pt x="3093539" y="302520"/>
                  <a:pt x="3144852" y="308222"/>
                </a:cubicBezTo>
                <a:lnTo>
                  <a:pt x="3461046" y="299676"/>
                </a:lnTo>
                <a:cubicBezTo>
                  <a:pt x="3523121" y="297142"/>
                  <a:pt x="3571981" y="290082"/>
                  <a:pt x="3631962" y="282585"/>
                </a:cubicBezTo>
                <a:cubicBezTo>
                  <a:pt x="3703121" y="264795"/>
                  <a:pt x="3628224" y="281898"/>
                  <a:pt x="3743058" y="265493"/>
                </a:cubicBezTo>
                <a:cubicBezTo>
                  <a:pt x="3757437" y="263439"/>
                  <a:pt x="3771361" y="258644"/>
                  <a:pt x="3785787" y="256947"/>
                </a:cubicBezTo>
                <a:cubicBezTo>
                  <a:pt x="3841733" y="250365"/>
                  <a:pt x="3976732" y="242877"/>
                  <a:pt x="4025069" y="239856"/>
                </a:cubicBezTo>
                <a:cubicBezTo>
                  <a:pt x="4036463" y="237007"/>
                  <a:pt x="4047735" y="233613"/>
                  <a:pt x="4059252" y="231310"/>
                </a:cubicBezTo>
                <a:cubicBezTo>
                  <a:pt x="4107201" y="221720"/>
                  <a:pt x="4136136" y="219919"/>
                  <a:pt x="4187439" y="214218"/>
                </a:cubicBezTo>
                <a:cubicBezTo>
                  <a:pt x="4204531" y="208521"/>
                  <a:pt x="4221048" y="200660"/>
                  <a:pt x="4238714" y="197127"/>
                </a:cubicBezTo>
                <a:cubicBezTo>
                  <a:pt x="4252957" y="194278"/>
                  <a:pt x="4267430" y="192403"/>
                  <a:pt x="4281443" y="188581"/>
                </a:cubicBezTo>
                <a:cubicBezTo>
                  <a:pt x="4298824" y="183841"/>
                  <a:pt x="4315626" y="177186"/>
                  <a:pt x="4332717" y="171489"/>
                </a:cubicBezTo>
                <a:lnTo>
                  <a:pt x="4358355" y="162944"/>
                </a:lnTo>
                <a:cubicBezTo>
                  <a:pt x="4366901" y="157247"/>
                  <a:pt x="4374607" y="150023"/>
                  <a:pt x="4383992" y="145852"/>
                </a:cubicBezTo>
                <a:cubicBezTo>
                  <a:pt x="4400455" y="138535"/>
                  <a:pt x="4435267" y="128760"/>
                  <a:pt x="4435267" y="128760"/>
                </a:cubicBezTo>
                <a:cubicBezTo>
                  <a:pt x="4454166" y="109861"/>
                  <a:pt x="4462747" y="97928"/>
                  <a:pt x="4486542" y="86031"/>
                </a:cubicBezTo>
                <a:cubicBezTo>
                  <a:pt x="4494599" y="82003"/>
                  <a:pt x="4503633" y="80334"/>
                  <a:pt x="4512179" y="77486"/>
                </a:cubicBezTo>
                <a:cubicBezTo>
                  <a:pt x="4520725" y="71789"/>
                  <a:pt x="4530140" y="67218"/>
                  <a:pt x="4537816" y="60394"/>
                </a:cubicBezTo>
                <a:cubicBezTo>
                  <a:pt x="4555882" y="44335"/>
                  <a:pt x="4589091" y="9119"/>
                  <a:pt x="4589091" y="9119"/>
                </a:cubicBezTo>
                <a:cubicBezTo>
                  <a:pt x="4580545" y="6270"/>
                  <a:pt x="4572000" y="-2276"/>
                  <a:pt x="4563454" y="573"/>
                </a:cubicBezTo>
                <a:cubicBezTo>
                  <a:pt x="4526185" y="12996"/>
                  <a:pt x="4506576" y="38890"/>
                  <a:pt x="4486542" y="68940"/>
                </a:cubicBezTo>
                <a:cubicBezTo>
                  <a:pt x="4483009" y="74240"/>
                  <a:pt x="4480845" y="80334"/>
                  <a:pt x="4477996" y="860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Entry</a:t>
            </a:r>
          </a:p>
        </p:txBody>
      </p:sp>
      <p:sp>
        <p:nvSpPr>
          <p:cNvPr id="3" name="Content Placeholder 2"/>
          <p:cNvSpPr>
            <a:spLocks noGrp="1"/>
          </p:cNvSpPr>
          <p:nvPr>
            <p:ph idx="1"/>
          </p:nvPr>
        </p:nvSpPr>
        <p:spPr>
          <a:xfrm>
            <a:off x="2589211" y="2133600"/>
            <a:ext cx="9409083" cy="3777622"/>
          </a:xfrm>
        </p:spPr>
        <p:txBody>
          <a:bodyPr>
            <a:normAutofit/>
          </a:bodyPr>
          <a:lstStyle/>
          <a:p>
            <a:pPr marL="0" indent="0">
              <a:buNone/>
            </a:pPr>
            <a:r>
              <a:rPr lang="en-US" dirty="0"/>
              <a:t>In the previous python GUI </a:t>
            </a:r>
            <a:r>
              <a:rPr lang="en-US" dirty="0" err="1"/>
              <a:t>examples,we</a:t>
            </a:r>
            <a:r>
              <a:rPr lang="en-US" dirty="0"/>
              <a:t> saw how to add simple </a:t>
            </a:r>
            <a:r>
              <a:rPr lang="en-US" dirty="0" err="1"/>
              <a:t>widgets.now</a:t>
            </a:r>
            <a:r>
              <a:rPr lang="en-US" dirty="0"/>
              <a:t> let’s try getting the user input using Tkinter Entry class(Tkinter textbox)</a:t>
            </a:r>
          </a:p>
          <a:p>
            <a:pPr marL="0" indent="0">
              <a:buNone/>
            </a:pPr>
            <a:r>
              <a:rPr lang="en-US" dirty="0"/>
              <a:t>Ex-</a:t>
            </a:r>
          </a:p>
          <a:p>
            <a:pPr marL="0" indent="0">
              <a:buNone/>
            </a:pPr>
            <a:r>
              <a:rPr lang="en-US" dirty="0"/>
              <a:t>	txt=Entry(</a:t>
            </a:r>
            <a:r>
              <a:rPr lang="en-US" dirty="0" err="1"/>
              <a:t>window,width</a:t>
            </a:r>
            <a:r>
              <a:rPr lang="en-US" dirty="0"/>
              <a:t>=10)                creating a textbox using Tkinter Entry class</a:t>
            </a:r>
          </a:p>
          <a:p>
            <a:pPr marL="0" indent="0">
              <a:buNone/>
            </a:pPr>
            <a:r>
              <a:rPr lang="en-US" dirty="0"/>
              <a:t>	</a:t>
            </a:r>
            <a:r>
              <a:rPr lang="en-US" dirty="0" err="1"/>
              <a:t>txt.grid</a:t>
            </a:r>
            <a:r>
              <a:rPr lang="en-US" dirty="0"/>
              <a:t>(column=1,row=0)          </a:t>
            </a:r>
          </a:p>
          <a:p>
            <a:pPr marL="0" indent="0">
              <a:buNone/>
            </a:pPr>
            <a:r>
              <a:rPr lang="en-US" dirty="0"/>
              <a:t>	def clicked():</a:t>
            </a:r>
          </a:p>
          <a:p>
            <a:pPr marL="0" indent="0">
              <a:buNone/>
            </a:pPr>
            <a:r>
              <a:rPr lang="en-US" dirty="0"/>
              <a:t>		res=“welcome to” +</a:t>
            </a:r>
            <a:r>
              <a:rPr lang="en-US" dirty="0" err="1"/>
              <a:t>txt.get</a:t>
            </a:r>
            <a:r>
              <a:rPr lang="en-US" dirty="0"/>
              <a:t>()                once the button is clicked show 													“welcome to” concatenated with 			l1.configure(text=res)                            the entered text</a:t>
            </a:r>
          </a:p>
          <a:p>
            <a:pPr marL="0" indent="0">
              <a:buNone/>
            </a:pPr>
            <a:r>
              <a:rPr lang="en-US" dirty="0"/>
              <a:t>	</a:t>
            </a:r>
            <a:r>
              <a:rPr lang="en-US" dirty="0" err="1"/>
              <a:t>bt</a:t>
            </a:r>
            <a:r>
              <a:rPr lang="en-US" dirty="0"/>
              <a:t>=Button(</a:t>
            </a:r>
            <a:r>
              <a:rPr lang="en-US" dirty="0" err="1"/>
              <a:t>window,text</a:t>
            </a:r>
            <a:r>
              <a:rPr lang="en-US" dirty="0"/>
              <a:t>=“</a:t>
            </a:r>
            <a:r>
              <a:rPr lang="en-US" dirty="0" err="1"/>
              <a:t>Enter”,command</a:t>
            </a:r>
            <a:r>
              <a:rPr lang="en-US" dirty="0"/>
              <a:t>=clicked)                                                </a:t>
            </a:r>
          </a:p>
        </p:txBody>
      </p:sp>
      <p:sp>
        <p:nvSpPr>
          <p:cNvPr id="5" name="Right Brace 4"/>
          <p:cNvSpPr/>
          <p:nvPr/>
        </p:nvSpPr>
        <p:spPr>
          <a:xfrm>
            <a:off x="6281159" y="3358497"/>
            <a:ext cx="290557" cy="5298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p:cNvSpPr/>
          <p:nvPr/>
        </p:nvSpPr>
        <p:spPr>
          <a:xfrm>
            <a:off x="6800940" y="4503634"/>
            <a:ext cx="495656" cy="717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Combobox</a:t>
            </a:r>
          </a:p>
        </p:txBody>
      </p:sp>
      <p:sp>
        <p:nvSpPr>
          <p:cNvPr id="3" name="Content Placeholder 2"/>
          <p:cNvSpPr>
            <a:spLocks noGrp="1"/>
          </p:cNvSpPr>
          <p:nvPr>
            <p:ph idx="1"/>
          </p:nvPr>
        </p:nvSpPr>
        <p:spPr/>
        <p:txBody>
          <a:bodyPr>
            <a:normAutofit/>
          </a:bodyPr>
          <a:lstStyle/>
          <a:p>
            <a:r>
              <a:rPr lang="en-US" dirty="0"/>
              <a:t>Combobox widgets are very easy to use and are widely used as well</a:t>
            </a:r>
          </a:p>
          <a:p>
            <a:pPr marL="0" indent="0">
              <a:buNone/>
            </a:pPr>
            <a:endParaRPr lang="en-US" dirty="0"/>
          </a:p>
          <a:p>
            <a:pPr marL="0" indent="0">
              <a:buNone/>
            </a:pPr>
            <a:r>
              <a:rPr lang="en-US" dirty="0"/>
              <a:t>Ex –</a:t>
            </a:r>
          </a:p>
          <a:p>
            <a:pPr marL="0" indent="0">
              <a:buNone/>
            </a:pPr>
            <a:r>
              <a:rPr lang="en-US" dirty="0"/>
              <a:t>	from tkinter.ttk import *                                      	adding the </a:t>
            </a:r>
            <a:r>
              <a:rPr lang="en-US" dirty="0" err="1"/>
              <a:t>combobox</a:t>
            </a:r>
            <a:r>
              <a:rPr lang="en-US" dirty="0"/>
              <a:t> items 	combo=Combobox(window)				 using the tuple </a:t>
            </a:r>
          </a:p>
          <a:p>
            <a:pPr marL="0" indent="0">
              <a:buNone/>
            </a:pPr>
            <a:r>
              <a:rPr lang="en-US" dirty="0"/>
              <a:t>	combo[‘values’]=(1,2,3,4,5,”Text”)</a:t>
            </a:r>
          </a:p>
          <a:p>
            <a:pPr marL="0" indent="0">
              <a:buNone/>
            </a:pPr>
            <a:r>
              <a:rPr lang="en-US" dirty="0"/>
              <a:t>	</a:t>
            </a:r>
            <a:r>
              <a:rPr lang="en-US" dirty="0" err="1"/>
              <a:t>combo.current</a:t>
            </a:r>
            <a:r>
              <a:rPr lang="en-US" dirty="0"/>
              <a:t>(3)                                 setting the selected item</a:t>
            </a:r>
          </a:p>
          <a:p>
            <a:pPr marL="0" indent="0">
              <a:buNone/>
            </a:pPr>
            <a:r>
              <a:rPr lang="en-US" dirty="0"/>
              <a:t>	combo.grid(column=0,row=0)</a:t>
            </a:r>
          </a:p>
        </p:txBody>
      </p:sp>
      <p:cxnSp>
        <p:nvCxnSpPr>
          <p:cNvPr id="9" name="Elbow Connector 8"/>
          <p:cNvCxnSpPr/>
          <p:nvPr/>
        </p:nvCxnSpPr>
        <p:spPr>
          <a:xfrm flipV="1">
            <a:off x="7046912" y="3478138"/>
            <a:ext cx="1071593" cy="7862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101697" y="4640366"/>
            <a:ext cx="777667" cy="4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Checkbutton</a:t>
            </a:r>
          </a:p>
        </p:txBody>
      </p:sp>
      <p:sp>
        <p:nvSpPr>
          <p:cNvPr id="3" name="Content Placeholder 2"/>
          <p:cNvSpPr>
            <a:spLocks noGrp="1"/>
          </p:cNvSpPr>
          <p:nvPr>
            <p:ph idx="1"/>
          </p:nvPr>
        </p:nvSpPr>
        <p:spPr>
          <a:xfrm>
            <a:off x="1763637" y="1578121"/>
            <a:ext cx="9679181" cy="4463755"/>
          </a:xfrm>
        </p:spPr>
        <p:txBody>
          <a:bodyPr>
            <a:normAutofit/>
          </a:bodyPr>
          <a:lstStyle/>
          <a:p>
            <a:r>
              <a:rPr lang="en-US" dirty="0"/>
              <a:t>To create a Checkbutton </a:t>
            </a:r>
            <a:r>
              <a:rPr lang="en-US" dirty="0" err="1"/>
              <a:t>widget,you</a:t>
            </a:r>
            <a:r>
              <a:rPr lang="en-US" dirty="0"/>
              <a:t> can use Checkbutton class</a:t>
            </a:r>
          </a:p>
          <a:p>
            <a:pPr marL="0" indent="0">
              <a:buNone/>
            </a:pPr>
            <a:r>
              <a:rPr lang="en-US" dirty="0"/>
              <a:t>Ex – </a:t>
            </a:r>
          </a:p>
          <a:p>
            <a:pPr marL="0" indent="0">
              <a:buNone/>
            </a:pPr>
            <a:r>
              <a:rPr lang="en-US" dirty="0"/>
              <a:t>	</a:t>
            </a:r>
            <a:r>
              <a:rPr lang="en-US" dirty="0" err="1"/>
              <a:t>chk_state</a:t>
            </a:r>
            <a:r>
              <a:rPr lang="en-US" dirty="0"/>
              <a:t>=</a:t>
            </a:r>
            <a:r>
              <a:rPr lang="en-US" dirty="0" err="1"/>
              <a:t>BooleanVar</a:t>
            </a:r>
            <a:r>
              <a:rPr lang="en-US" dirty="0"/>
              <a:t>()            creating a variable of type </a:t>
            </a:r>
            <a:r>
              <a:rPr lang="en-US" dirty="0" err="1"/>
              <a:t>BooleanVar</a:t>
            </a:r>
            <a:r>
              <a:rPr lang="en-US" dirty="0"/>
              <a:t>	     	</a:t>
            </a:r>
            <a:r>
              <a:rPr lang="en-US" dirty="0" err="1"/>
              <a:t>chk_state.set</a:t>
            </a:r>
            <a:r>
              <a:rPr lang="en-US" dirty="0"/>
              <a:t>(True)                      which is not a standard python variable, </a:t>
            </a:r>
          </a:p>
          <a:p>
            <a:pPr marL="0" indent="0">
              <a:buNone/>
            </a:pPr>
            <a:r>
              <a:rPr lang="en-US" dirty="0"/>
              <a:t>								    it’s a tkinter variable</a:t>
            </a:r>
          </a:p>
          <a:p>
            <a:pPr marL="0" indent="0">
              <a:buNone/>
            </a:pPr>
            <a:r>
              <a:rPr lang="en-US" dirty="0"/>
              <a:t>       	</a:t>
            </a:r>
            <a:r>
              <a:rPr lang="en-US" dirty="0" err="1"/>
              <a:t>chk</a:t>
            </a:r>
            <a:r>
              <a:rPr lang="en-US" dirty="0"/>
              <a:t>=</a:t>
            </a:r>
            <a:r>
              <a:rPr lang="en-US" dirty="0" err="1"/>
              <a:t>Checkbutton</a:t>
            </a:r>
            <a:r>
              <a:rPr lang="en-US" dirty="0"/>
              <a:t>(</a:t>
            </a:r>
            <a:r>
              <a:rPr lang="en-US" dirty="0" err="1"/>
              <a:t>window,text</a:t>
            </a:r>
            <a:r>
              <a:rPr lang="en-US" dirty="0"/>
              <a:t>=‘select’,</a:t>
            </a:r>
            <a:r>
              <a:rPr lang="en-US" dirty="0" err="1"/>
              <a:t>var</a:t>
            </a:r>
            <a:r>
              <a:rPr lang="en-US" dirty="0"/>
              <a:t>=</a:t>
            </a:r>
            <a:r>
              <a:rPr lang="en-US" dirty="0" err="1"/>
              <a:t>chk_state</a:t>
            </a:r>
            <a:r>
              <a:rPr lang="en-US" dirty="0"/>
              <a:t>)</a:t>
            </a:r>
          </a:p>
          <a:p>
            <a:pPr marL="0" indent="0">
              <a:buNone/>
            </a:pPr>
            <a:r>
              <a:rPr lang="en-US" dirty="0"/>
              <a:t>	</a:t>
            </a:r>
            <a:r>
              <a:rPr lang="en-US" dirty="0" err="1"/>
              <a:t>chk.grid</a:t>
            </a:r>
            <a:r>
              <a:rPr lang="en-US" dirty="0"/>
              <a:t>(column=0,row=0)</a:t>
            </a:r>
          </a:p>
          <a:p>
            <a:pPr marL="0" indent="0">
              <a:buNone/>
            </a:pPr>
            <a:endParaRPr lang="en-US" dirty="0"/>
          </a:p>
          <a:p>
            <a:pPr marL="0" indent="0">
              <a:buNone/>
            </a:pPr>
            <a:endParaRPr lang="en-US" dirty="0"/>
          </a:p>
          <a:p>
            <a:pPr marL="0" indent="0">
              <a:buNone/>
            </a:pPr>
            <a:r>
              <a:rPr lang="en-US" dirty="0"/>
              <a:t>										passing the </a:t>
            </a:r>
            <a:r>
              <a:rPr lang="en-US" dirty="0" err="1"/>
              <a:t>chk_state</a:t>
            </a:r>
            <a:r>
              <a:rPr lang="en-US" dirty="0"/>
              <a:t> to the Checkbutton</a:t>
            </a:r>
          </a:p>
          <a:p>
            <a:pPr marL="0" indent="0">
              <a:buNone/>
            </a:pPr>
            <a:r>
              <a:rPr lang="en-US" dirty="0"/>
              <a:t>										class to set the check state</a:t>
            </a:r>
          </a:p>
        </p:txBody>
      </p:sp>
      <p:sp>
        <p:nvSpPr>
          <p:cNvPr id="4" name="Right Brace 3"/>
          <p:cNvSpPr/>
          <p:nvPr/>
        </p:nvSpPr>
        <p:spPr>
          <a:xfrm>
            <a:off x="5170206" y="2328373"/>
            <a:ext cx="546931" cy="6409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Elbow Connector 5"/>
          <p:cNvCxnSpPr/>
          <p:nvPr/>
        </p:nvCxnSpPr>
        <p:spPr>
          <a:xfrm rot="16200000" flipH="1">
            <a:off x="7226559" y="3923521"/>
            <a:ext cx="1138335" cy="10730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Button</a:t>
            </a:r>
          </a:p>
        </p:txBody>
      </p:sp>
      <p:sp>
        <p:nvSpPr>
          <p:cNvPr id="3" name="Content Placeholder 2"/>
          <p:cNvSpPr>
            <a:spLocks noGrp="1"/>
          </p:cNvSpPr>
          <p:nvPr>
            <p:ph idx="1"/>
          </p:nvPr>
        </p:nvSpPr>
        <p:spPr>
          <a:xfrm>
            <a:off x="1324947" y="1492898"/>
            <a:ext cx="10683551" cy="4418324"/>
          </a:xfrm>
        </p:spPr>
        <p:txBody>
          <a:bodyPr>
            <a:normAutofit/>
          </a:bodyPr>
          <a:lstStyle/>
          <a:p>
            <a:r>
              <a:rPr lang="en-US" dirty="0"/>
              <a:t>To add radio buttons, simply you can use RadioButton class</a:t>
            </a:r>
          </a:p>
          <a:p>
            <a:pPr marL="0" indent="0">
              <a:buNone/>
            </a:pPr>
            <a:r>
              <a:rPr lang="en-US" dirty="0"/>
              <a:t>Ex – </a:t>
            </a:r>
          </a:p>
          <a:p>
            <a:pPr marL="0" indent="0">
              <a:buNone/>
            </a:pPr>
            <a:r>
              <a:rPr lang="en-US" dirty="0"/>
              <a:t>	rad1=Radiobutton(window,text=python’,value=1)           you should set the value for every </a:t>
            </a:r>
          </a:p>
          <a:p>
            <a:pPr marL="0" indent="0">
              <a:buNone/>
            </a:pPr>
            <a:r>
              <a:rPr lang="en-US" dirty="0"/>
              <a:t>	rad2=Radiobutton(window,text=java’,value=2)		    radio button with a different 		rad3=Radiobutton(window,text=php’,value=3)		    value, otherwise, they won’t work	rad1.grid(column=0,row=0)</a:t>
            </a:r>
          </a:p>
          <a:p>
            <a:pPr marL="0" indent="0">
              <a:buNone/>
            </a:pPr>
            <a:r>
              <a:rPr lang="en-US" dirty="0"/>
              <a:t>	 rad2.grid(column=1,row=0)</a:t>
            </a:r>
          </a:p>
          <a:p>
            <a:pPr marL="0" indent="0">
              <a:buNone/>
            </a:pPr>
            <a:r>
              <a:rPr lang="en-US" dirty="0"/>
              <a:t>	</a:t>
            </a:r>
            <a:r>
              <a:rPr lang="en-US"/>
              <a:t> rad3.</a:t>
            </a:r>
            <a:r>
              <a:rPr lang="en-US" dirty="0"/>
              <a:t>grid(column=2,row=0)</a:t>
            </a:r>
          </a:p>
          <a:p>
            <a:pPr marL="0" indent="0">
              <a:buNone/>
            </a:pPr>
            <a:r>
              <a:rPr lang="en-US" dirty="0"/>
              <a:t>	</a:t>
            </a:r>
          </a:p>
          <a:p>
            <a:pPr marL="0" indent="0">
              <a:buNone/>
            </a:pPr>
            <a:endParaRPr lang="en-US" dirty="0"/>
          </a:p>
          <a:p>
            <a:pPr marL="0" indent="0">
              <a:buNone/>
            </a:pPr>
            <a:r>
              <a:rPr lang="en-US" dirty="0"/>
              <a:t>	</a:t>
            </a:r>
          </a:p>
        </p:txBody>
      </p:sp>
      <p:sp>
        <p:nvSpPr>
          <p:cNvPr id="5" name="Right Brace 4"/>
          <p:cNvSpPr/>
          <p:nvPr/>
        </p:nvSpPr>
        <p:spPr>
          <a:xfrm>
            <a:off x="7520473" y="2425959"/>
            <a:ext cx="279919" cy="8770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Management</a:t>
            </a:r>
          </a:p>
        </p:txBody>
      </p:sp>
      <p:sp>
        <p:nvSpPr>
          <p:cNvPr id="3" name="Content Placeholder 2"/>
          <p:cNvSpPr>
            <a:spLocks noGrp="1"/>
          </p:cNvSpPr>
          <p:nvPr>
            <p:ph idx="1"/>
          </p:nvPr>
        </p:nvSpPr>
        <p:spPr/>
        <p:txBody>
          <a:bodyPr>
            <a:normAutofit fontScale="92500"/>
          </a:bodyPr>
          <a:lstStyle/>
          <a:p>
            <a:r>
              <a:rPr lang="en-US" dirty="0"/>
              <a:t>All tkinter widgets will have geometric measurements</a:t>
            </a:r>
          </a:p>
          <a:p>
            <a:pPr marL="0" indent="0">
              <a:buNone/>
            </a:pPr>
            <a:r>
              <a:rPr lang="en-US" dirty="0"/>
              <a:t>			</a:t>
            </a:r>
          </a:p>
          <a:p>
            <a:pPr marL="0" indent="0">
              <a:buNone/>
            </a:pPr>
            <a:r>
              <a:rPr lang="en-US" dirty="0"/>
              <a:t>						Geometry Manager Classes</a:t>
            </a:r>
          </a:p>
          <a:p>
            <a:pPr marL="0" indent="0">
              <a:buNone/>
            </a:pPr>
            <a:endParaRPr lang="en-US" dirty="0"/>
          </a:p>
          <a:p>
            <a:pPr marL="0" indent="0">
              <a:buNone/>
            </a:pPr>
            <a:r>
              <a:rPr lang="en-US" dirty="0"/>
              <a:t>		pack()						grid()					place()</a:t>
            </a:r>
          </a:p>
          <a:p>
            <a:pPr marL="0" indent="0">
              <a:buNone/>
            </a:pPr>
            <a:endParaRPr lang="en-US" dirty="0"/>
          </a:p>
          <a:p>
            <a:pPr marL="0" indent="0">
              <a:buNone/>
            </a:pPr>
            <a:r>
              <a:rPr lang="en-US" dirty="0"/>
              <a:t>It organizes the widget 		it organizes the widgets		its used to place the</a:t>
            </a:r>
          </a:p>
          <a:p>
            <a:pPr marL="0" indent="0">
              <a:buNone/>
            </a:pPr>
            <a:r>
              <a:rPr lang="en-US" dirty="0"/>
              <a:t>In the block, which 			in table like structure 			widgets at a specific </a:t>
            </a:r>
          </a:p>
          <a:p>
            <a:pPr marL="0" indent="0">
              <a:buNone/>
            </a:pPr>
            <a:r>
              <a:rPr lang="en-US" dirty="0"/>
              <a:t>mean It occupies the										position you want</a:t>
            </a:r>
          </a:p>
          <a:p>
            <a:pPr marL="0" indent="0">
              <a:buNone/>
            </a:pPr>
            <a:r>
              <a:rPr lang="en-US" dirty="0"/>
              <a:t>enire available width</a:t>
            </a:r>
          </a:p>
        </p:txBody>
      </p:sp>
      <p:cxnSp>
        <p:nvCxnSpPr>
          <p:cNvPr id="18" name="Straight Arrow Connector 17"/>
          <p:cNvCxnSpPr/>
          <p:nvPr/>
        </p:nvCxnSpPr>
        <p:spPr>
          <a:xfrm flipH="1">
            <a:off x="4255806" y="3153398"/>
            <a:ext cx="1495514" cy="470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973368" y="3179036"/>
            <a:ext cx="8546" cy="35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742490" y="3153398"/>
            <a:ext cx="1717704" cy="470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888336" y="3896882"/>
            <a:ext cx="0" cy="316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973368" y="3871245"/>
            <a:ext cx="8546" cy="393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990034" y="3896882"/>
            <a:ext cx="8545" cy="393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Script Window</a:t>
            </a:r>
          </a:p>
        </p:txBody>
      </p:sp>
      <p:sp>
        <p:nvSpPr>
          <p:cNvPr id="3" name="Content Placeholder 2"/>
          <p:cNvSpPr>
            <a:spLocks noGrp="1"/>
          </p:cNvSpPr>
          <p:nvPr>
            <p:ph idx="1"/>
          </p:nvPr>
        </p:nvSpPr>
        <p:spPr>
          <a:xfrm>
            <a:off x="2204652" y="1689219"/>
            <a:ext cx="8915400" cy="3777622"/>
          </a:xfrm>
        </p:spPr>
        <p:txBody>
          <a:bodyPr/>
          <a:lstStyle/>
          <a:p>
            <a:pPr lvl="0">
              <a:lnSpc>
                <a:spcPct val="90000"/>
              </a:lnSpc>
              <a:buNone/>
            </a:pPr>
            <a:r>
              <a:rPr lang="en-US" dirty="0">
                <a:solidFill>
                  <a:srgbClr val="000000"/>
                </a:solidFill>
                <a:latin typeface="Calibri Light" panose="020F0302020204030204"/>
              </a:rPr>
              <a:t>Used to store lengthy programs</a:t>
            </a:r>
          </a:p>
          <a:p>
            <a:pPr lvl="0">
              <a:lnSpc>
                <a:spcPct val="90000"/>
              </a:lnSpc>
              <a:buNone/>
            </a:pPr>
            <a:r>
              <a:rPr lang="en-US" dirty="0">
                <a:solidFill>
                  <a:srgbClr val="000000"/>
                </a:solidFill>
                <a:latin typeface="Calibri Light" panose="020F0302020204030204"/>
              </a:rPr>
              <a:t>Errors can be cleared</a:t>
            </a:r>
          </a:p>
          <a:p>
            <a:pPr lvl="0">
              <a:lnSpc>
                <a:spcPct val="90000"/>
              </a:lnSpc>
              <a:buNone/>
            </a:pPr>
            <a:r>
              <a:rPr lang="en-US" dirty="0">
                <a:solidFill>
                  <a:srgbClr val="000000"/>
                </a:solidFill>
                <a:latin typeface="Calibri Light" panose="020F0302020204030204"/>
              </a:rPr>
              <a:t>Outputs are obtained in shell window</a:t>
            </a:r>
          </a:p>
          <a:p>
            <a:pPr lvl="0">
              <a:lnSpc>
                <a:spcPct val="90000"/>
              </a:lnSpc>
              <a:buNone/>
            </a:pPr>
            <a:r>
              <a:rPr lang="en-US" dirty="0">
                <a:solidFill>
                  <a:srgbClr val="000000"/>
                </a:solidFill>
                <a:latin typeface="Calibri Light" panose="020F0302020204030204"/>
              </a:rPr>
              <a:t>Eg:-</a:t>
            </a:r>
          </a:p>
          <a:p>
            <a:pPr lvl="0">
              <a:lnSpc>
                <a:spcPct val="90000"/>
              </a:lnSpc>
              <a:buNone/>
            </a:pPr>
            <a:r>
              <a:rPr lang="en-US" dirty="0">
                <a:solidFill>
                  <a:srgbClr val="000000"/>
                </a:solidFill>
                <a:latin typeface="Calibri Light" panose="020F0302020204030204"/>
              </a:rPr>
              <a:t>print(“Hello Python”)</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3392" y="491319"/>
            <a:ext cx="9361913" cy="6121021"/>
          </a:xfrm>
        </p:spPr>
        <p:txBody>
          <a:bodyPr>
            <a:normAutofit/>
          </a:bodyPr>
          <a:lstStyle/>
          <a:p>
            <a:r>
              <a:rPr lang="en-US" dirty="0"/>
              <a:t>import </a:t>
            </a:r>
            <a:r>
              <a:rPr lang="en-US" dirty="0" err="1"/>
              <a:t>tkinter</a:t>
            </a:r>
            <a:endParaRPr lang="en-US" dirty="0"/>
          </a:p>
          <a:p>
            <a:pPr marL="0" indent="0">
              <a:buNone/>
            </a:pPr>
            <a:r>
              <a:rPr lang="en-US" dirty="0"/>
              <a:t>      w=</a:t>
            </a:r>
            <a:r>
              <a:rPr lang="en-US" dirty="0" err="1"/>
              <a:t>tkinter.Tk</a:t>
            </a:r>
            <a:r>
              <a:rPr lang="en-US" dirty="0"/>
              <a:t>()</a:t>
            </a:r>
          </a:p>
          <a:p>
            <a:pPr marL="0" indent="0">
              <a:buNone/>
            </a:pPr>
            <a:r>
              <a:rPr lang="en-US" dirty="0"/>
              <a:t>      </a:t>
            </a:r>
            <a:r>
              <a:rPr lang="en-US" dirty="0" err="1"/>
              <a:t>w.mainloop</a:t>
            </a:r>
            <a:r>
              <a:rPr lang="en-US" dirty="0"/>
              <a:t>()</a:t>
            </a:r>
          </a:p>
          <a:p>
            <a:pPr marL="0" indent="0">
              <a:buNone/>
            </a:pPr>
            <a:endParaRPr lang="en-US" dirty="0"/>
          </a:p>
          <a:p>
            <a:r>
              <a:rPr lang="en-US" dirty="0"/>
              <a:t>import </a:t>
            </a:r>
            <a:r>
              <a:rPr lang="en-US" dirty="0" err="1"/>
              <a:t>tkinter</a:t>
            </a:r>
            <a:endParaRPr lang="en-US" dirty="0"/>
          </a:p>
          <a:p>
            <a:pPr marL="0" indent="0">
              <a:buNone/>
            </a:pPr>
            <a:r>
              <a:rPr lang="en-US" dirty="0"/>
              <a:t>      from </a:t>
            </a:r>
            <a:r>
              <a:rPr lang="en-US" dirty="0" err="1"/>
              <a:t>tkinter</a:t>
            </a:r>
            <a:r>
              <a:rPr lang="en-US" dirty="0"/>
              <a:t> import *</a:t>
            </a:r>
          </a:p>
          <a:p>
            <a:pPr marL="0" indent="0">
              <a:buNone/>
            </a:pPr>
            <a:r>
              <a:rPr lang="en-US" dirty="0"/>
              <a:t>       w=</a:t>
            </a:r>
            <a:r>
              <a:rPr lang="en-US" dirty="0" err="1"/>
              <a:t>Tk</a:t>
            </a:r>
            <a:r>
              <a:rPr lang="en-US" dirty="0"/>
              <a:t>()</a:t>
            </a:r>
          </a:p>
          <a:p>
            <a:pPr marL="0" indent="0">
              <a:buNone/>
            </a:pPr>
            <a:r>
              <a:rPr lang="en-US" dirty="0"/>
              <a:t>      </a:t>
            </a:r>
            <a:r>
              <a:rPr lang="en-US" dirty="0" err="1"/>
              <a:t>w.mainloop</a:t>
            </a:r>
            <a:r>
              <a:rPr lang="en-US" dirty="0"/>
              <a:t>()</a:t>
            </a:r>
          </a:p>
          <a:p>
            <a:endParaRPr lang="en-US" dirty="0"/>
          </a:p>
          <a:p>
            <a:r>
              <a:rPr lang="en-US" dirty="0"/>
              <a:t>import </a:t>
            </a:r>
            <a:r>
              <a:rPr lang="en-US" dirty="0" err="1"/>
              <a:t>tkinter</a:t>
            </a:r>
            <a:endParaRPr lang="en-US" dirty="0"/>
          </a:p>
          <a:p>
            <a:pPr marL="0" indent="0">
              <a:buNone/>
            </a:pPr>
            <a:r>
              <a:rPr lang="en-US" dirty="0"/>
              <a:t>      from </a:t>
            </a:r>
            <a:r>
              <a:rPr lang="en-US" dirty="0" err="1"/>
              <a:t>tkinter</a:t>
            </a:r>
            <a:r>
              <a:rPr lang="en-US" dirty="0"/>
              <a:t> import *</a:t>
            </a:r>
          </a:p>
          <a:p>
            <a:pPr marL="0" indent="0">
              <a:buNone/>
            </a:pPr>
            <a:r>
              <a:rPr lang="en-US" dirty="0"/>
              <a:t>       w=</a:t>
            </a:r>
            <a:r>
              <a:rPr lang="en-US" dirty="0" err="1"/>
              <a:t>Tk</a:t>
            </a:r>
            <a:r>
              <a:rPr lang="en-US" dirty="0"/>
              <a:t>()</a:t>
            </a:r>
          </a:p>
          <a:p>
            <a:pPr marL="0" indent="0">
              <a:buNone/>
            </a:pPr>
            <a:r>
              <a:rPr lang="en-US" dirty="0"/>
              <a:t>	b=Button(</a:t>
            </a:r>
            <a:r>
              <a:rPr lang="en-US" dirty="0" err="1"/>
              <a:t>w,text</a:t>
            </a:r>
            <a:r>
              <a:rPr lang="en-US" dirty="0"/>
              <a:t>=“show”)</a:t>
            </a:r>
          </a:p>
          <a:p>
            <a:pPr marL="0" indent="0">
              <a:buNone/>
            </a:pPr>
            <a:r>
              <a:rPr lang="en-US" dirty="0"/>
              <a:t>	</a:t>
            </a:r>
            <a:r>
              <a:rPr lang="en-US" dirty="0" err="1"/>
              <a:t>b.place</a:t>
            </a:r>
            <a:r>
              <a:rPr lang="en-US" dirty="0"/>
              <a:t>(x=20,y=20)  or pack</a:t>
            </a:r>
          </a:p>
          <a:p>
            <a:pPr marL="0" indent="0">
              <a:buNone/>
            </a:pPr>
            <a:r>
              <a:rPr lang="en-US" dirty="0"/>
              <a:t>      </a:t>
            </a:r>
            <a:r>
              <a:rPr lang="en-US" dirty="0" err="1"/>
              <a:t>w.mainloop</a:t>
            </a:r>
            <a:r>
              <a:rPr lang="en-US" dirty="0"/>
              <a:t>()</a:t>
            </a:r>
          </a:p>
          <a:p>
            <a:endParaRPr lang="en-US" dirty="0"/>
          </a:p>
          <a:p>
            <a:endParaRPr lang="en-US" dirty="0"/>
          </a:p>
          <a:p>
            <a:pPr>
              <a:buFont typeface="Wingdings" panose="05000000000000000000" pitchFamily="2" charset="2"/>
              <a:buChar char="§"/>
            </a:pP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2448" y="586854"/>
            <a:ext cx="9662164" cy="5324368"/>
          </a:xfrm>
        </p:spPr>
        <p:txBody>
          <a:bodyPr/>
          <a:lstStyle/>
          <a:p>
            <a:r>
              <a:rPr lang="en-US" dirty="0"/>
              <a:t>import </a:t>
            </a:r>
            <a:r>
              <a:rPr lang="en-US" dirty="0" err="1"/>
              <a:t>tkinter</a:t>
            </a:r>
            <a:endParaRPr lang="en-US" dirty="0"/>
          </a:p>
          <a:p>
            <a:pPr marL="0" indent="0">
              <a:buNone/>
            </a:pPr>
            <a:r>
              <a:rPr lang="en-US" dirty="0"/>
              <a:t>      from </a:t>
            </a:r>
            <a:r>
              <a:rPr lang="en-US" dirty="0" err="1"/>
              <a:t>tkinter</a:t>
            </a:r>
            <a:r>
              <a:rPr lang="en-US" dirty="0"/>
              <a:t> import *</a:t>
            </a:r>
          </a:p>
          <a:p>
            <a:pPr marL="0" indent="0">
              <a:buNone/>
            </a:pPr>
            <a:r>
              <a:rPr lang="en-US" dirty="0"/>
              <a:t>       w=</a:t>
            </a:r>
            <a:r>
              <a:rPr lang="en-US" dirty="0" err="1"/>
              <a:t>Tk</a:t>
            </a:r>
            <a:r>
              <a:rPr lang="en-US" dirty="0"/>
              <a:t>()</a:t>
            </a:r>
          </a:p>
          <a:p>
            <a:pPr marL="0" indent="0">
              <a:buNone/>
            </a:pPr>
            <a:r>
              <a:rPr lang="en-US" dirty="0"/>
              <a:t>	</a:t>
            </a:r>
            <a:r>
              <a:rPr lang="en-US" dirty="0" err="1"/>
              <a:t>def</a:t>
            </a:r>
            <a:r>
              <a:rPr lang="en-US" dirty="0"/>
              <a:t> show():</a:t>
            </a:r>
          </a:p>
          <a:p>
            <a:pPr marL="0" indent="0">
              <a:buNone/>
            </a:pPr>
            <a:r>
              <a:rPr lang="en-US" dirty="0"/>
              <a:t>		print(“</a:t>
            </a:r>
            <a:r>
              <a:rPr lang="en-US" dirty="0" err="1"/>
              <a:t>abc</a:t>
            </a:r>
            <a:r>
              <a:rPr lang="en-US" dirty="0"/>
              <a:t>”)</a:t>
            </a:r>
          </a:p>
          <a:p>
            <a:pPr marL="0" indent="0">
              <a:buNone/>
            </a:pPr>
            <a:r>
              <a:rPr lang="en-US" dirty="0"/>
              <a:t>	b=Button(</a:t>
            </a:r>
            <a:r>
              <a:rPr lang="en-US" dirty="0" err="1"/>
              <a:t>w,text</a:t>
            </a:r>
            <a:r>
              <a:rPr lang="en-US" dirty="0"/>
              <a:t>=“</a:t>
            </a:r>
            <a:r>
              <a:rPr lang="en-US" dirty="0" err="1"/>
              <a:t>show”,command</a:t>
            </a:r>
            <a:r>
              <a:rPr lang="en-US" dirty="0"/>
              <a:t>=show)</a:t>
            </a:r>
          </a:p>
          <a:p>
            <a:pPr marL="0" indent="0">
              <a:buNone/>
            </a:pPr>
            <a:r>
              <a:rPr lang="en-US" dirty="0"/>
              <a:t>	</a:t>
            </a:r>
            <a:r>
              <a:rPr lang="en-US" dirty="0" err="1"/>
              <a:t>b.place</a:t>
            </a:r>
            <a:r>
              <a:rPr lang="en-US" dirty="0"/>
              <a:t>(x=20,y=20)  or pack</a:t>
            </a:r>
          </a:p>
          <a:p>
            <a:pPr marL="0" indent="0">
              <a:buNone/>
            </a:pPr>
            <a:r>
              <a:rPr lang="en-US" dirty="0"/>
              <a:t>      </a:t>
            </a:r>
            <a:r>
              <a:rPr lang="en-US" dirty="0" err="1"/>
              <a:t>w.mainloop</a:t>
            </a:r>
            <a:r>
              <a:rPr lang="en-US" dirty="0"/>
              <a:t>()</a:t>
            </a:r>
          </a:p>
          <a:p>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calculator</a:t>
            </a:r>
          </a:p>
        </p:txBody>
      </p:sp>
      <p:sp>
        <p:nvSpPr>
          <p:cNvPr id="4" name="Rectangle 1"/>
          <p:cNvSpPr>
            <a:spLocks noGrp="1" noChangeArrowheads="1"/>
          </p:cNvSpPr>
          <p:nvPr>
            <p:ph idx="1"/>
          </p:nvPr>
        </p:nvSpPr>
        <p:spPr bwMode="auto">
          <a:xfrm>
            <a:off x="923518" y="2296109"/>
            <a:ext cx="6505982" cy="32932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tkinter</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def </a:t>
            </a:r>
            <a:r>
              <a:rPr kumimoji="0" lang="en-US" altLang="en-US" sz="1600" b="0" i="0" u="none" strike="noStrike" cap="none" normalizeH="0" baseline="0" dirty="0">
                <a:ln>
                  <a:noFill/>
                </a:ln>
                <a:solidFill>
                  <a:srgbClr val="000000"/>
                </a:solidFill>
                <a:effectLst/>
                <a:latin typeface="JetBrains Mono"/>
              </a:rPr>
              <a:t>total</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 =</a:t>
            </a:r>
            <a:r>
              <a:rPr kumimoji="0" lang="en-US" altLang="en-US" sz="1600" b="0" i="0" u="none" strike="noStrike" cap="none" normalizeH="0" baseline="0" dirty="0">
                <a:ln>
                  <a:noFill/>
                </a:ln>
                <a:solidFill>
                  <a:srgbClr val="00008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(num1.get())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b = </a:t>
            </a:r>
            <a:r>
              <a:rPr kumimoji="0" lang="en-US" altLang="en-US" sz="1600" b="0" i="0" u="none" strike="noStrike" cap="none" normalizeH="0" baseline="0" dirty="0">
                <a:ln>
                  <a:noFill/>
                </a:ln>
                <a:solidFill>
                  <a:srgbClr val="00008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(num2.get())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c=</a:t>
            </a:r>
            <a:r>
              <a:rPr kumimoji="0" lang="en-US" altLang="en-US" sz="1600" b="0" i="0" u="none" strike="noStrike" cap="none" normalizeH="0" baseline="0" dirty="0" err="1">
                <a:ln>
                  <a:noFill/>
                </a:ln>
                <a:solidFill>
                  <a:srgbClr val="080808"/>
                </a:solidFill>
                <a:effectLst/>
                <a:latin typeface="JetBrains Mono"/>
              </a:rPr>
              <a:t>a+b</a:t>
            </a:r>
            <a:r>
              <a:rPr kumimoji="0" lang="en-US" altLang="en-US" sz="1600" b="0" i="0" u="none" strike="noStrike" cap="none" normalizeH="0" baseline="0" dirty="0">
                <a:ln>
                  <a:noFill/>
                </a:ln>
                <a:solidFill>
                  <a:srgbClr val="080808"/>
                </a:solidFill>
                <a:effectLst/>
                <a:latin typeface="JetBrains Mono"/>
              </a:rPr>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tot.set</a:t>
            </a:r>
            <a:r>
              <a:rPr kumimoji="0" lang="en-US" altLang="en-US" sz="1600" b="0" i="0" u="none" strike="noStrike" cap="none" normalizeH="0" baseline="0" dirty="0">
                <a:ln>
                  <a:noFill/>
                </a:ln>
                <a:solidFill>
                  <a:srgbClr val="080808"/>
                </a:solidFill>
                <a:effectLst/>
                <a:latin typeface="JetBrains Mono"/>
              </a:rPr>
              <a:t>(c)</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a:t>
            </a:r>
            <a:br>
              <a:rPr kumimoji="0" lang="en-US" altLang="en-US" sz="1600" b="0" i="0" u="none" strike="noStrike" cap="none" normalizeH="0" baseline="0" dirty="0">
                <a:ln>
                  <a:noFill/>
                </a:ln>
                <a:solidFill>
                  <a:srgbClr val="0033B3"/>
                </a:solidFill>
                <a:effectLst/>
                <a:latin typeface="JetBrains Mono"/>
              </a:rPr>
            </a:br>
            <a:r>
              <a:rPr kumimoji="0" lang="en-US" altLang="en-US" sz="1600" b="0" i="0" u="none" strike="noStrike" cap="none" normalizeH="0" baseline="0" dirty="0">
                <a:ln>
                  <a:noFill/>
                </a:ln>
                <a:solidFill>
                  <a:srgbClr val="0033B3"/>
                </a:solidFill>
                <a:effectLst/>
                <a:latin typeface="JetBrains Mono"/>
              </a:rPr>
              <a:t>def </a:t>
            </a:r>
            <a:r>
              <a:rPr kumimoji="0" lang="en-US" altLang="en-US" sz="1600" b="0" i="0" u="none" strike="noStrike" cap="none" normalizeH="0" baseline="0" dirty="0">
                <a:ln>
                  <a:noFill/>
                </a:ln>
                <a:solidFill>
                  <a:srgbClr val="000000"/>
                </a:solidFill>
                <a:effectLst/>
                <a:latin typeface="JetBrains Mono"/>
              </a:rPr>
              <a:t>differ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 = </a:t>
            </a:r>
            <a:r>
              <a:rPr kumimoji="0" lang="en-US" altLang="en-US" sz="1600" b="0" i="0" u="none" strike="noStrike" cap="none" normalizeH="0" baseline="0" dirty="0">
                <a:ln>
                  <a:noFill/>
                </a:ln>
                <a:solidFill>
                  <a:srgbClr val="00008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(num1.get())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b = </a:t>
            </a:r>
            <a:r>
              <a:rPr kumimoji="0" lang="en-US" altLang="en-US" sz="1600" b="0" i="0" u="none" strike="noStrike" cap="none" normalizeH="0" baseline="0" dirty="0">
                <a:ln>
                  <a:noFill/>
                </a:ln>
                <a:solidFill>
                  <a:srgbClr val="00008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(num2.get())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d=a-b</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diff.set</a:t>
            </a:r>
            <a:r>
              <a:rPr kumimoji="0" lang="en-US" altLang="en-US" sz="1600" b="0" i="0" u="none" strike="noStrike" cap="none" normalizeH="0" baseline="0" dirty="0">
                <a:ln>
                  <a:noFill/>
                </a:ln>
                <a:solidFill>
                  <a:srgbClr val="080808"/>
                </a:solidFill>
                <a:effectLst/>
                <a:latin typeface="JetBrains Mono"/>
              </a:rPr>
              <a:t>(d)</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668542" y="1554343"/>
            <a:ext cx="8572173" cy="42780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80808"/>
                </a:solidFill>
                <a:effectLst/>
                <a:latin typeface="JetBrains Mono"/>
              </a:rPr>
              <a:t>window=Tk()</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window.geometry</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'500x500'</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window.title</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'calculator'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num1=</a:t>
            </a:r>
            <a:r>
              <a:rPr kumimoji="0" lang="en-US" altLang="en-US" sz="1600" b="0" i="0" u="none" strike="noStrike" cap="none" normalizeH="0" baseline="0" dirty="0" err="1">
                <a:ln>
                  <a:noFill/>
                </a:ln>
                <a:solidFill>
                  <a:srgbClr val="080808"/>
                </a:solidFill>
                <a:effectLst/>
                <a:latin typeface="JetBrains Mono"/>
              </a:rPr>
              <a:t>StringVar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num2=</a:t>
            </a:r>
            <a:r>
              <a:rPr kumimoji="0" lang="en-US" altLang="en-US" sz="1600" b="0" i="0" u="none" strike="noStrike" cap="none" normalizeH="0" baseline="0" dirty="0" err="1">
                <a:ln>
                  <a:noFill/>
                </a:ln>
                <a:solidFill>
                  <a:srgbClr val="080808"/>
                </a:solidFill>
                <a:effectLst/>
                <a:latin typeface="JetBrains Mono"/>
              </a:rPr>
              <a:t>StringVar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tot=</a:t>
            </a:r>
            <a:r>
              <a:rPr kumimoji="0" lang="en-US" altLang="en-US" sz="1600" b="0" i="0" u="none" strike="noStrike" cap="none" normalizeH="0" baseline="0" dirty="0" err="1">
                <a:ln>
                  <a:noFill/>
                </a:ln>
                <a:solidFill>
                  <a:srgbClr val="080808"/>
                </a:solidFill>
                <a:effectLst/>
                <a:latin typeface="JetBrains Mono"/>
              </a:rPr>
              <a:t>StringVar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diff=</a:t>
            </a:r>
            <a:r>
              <a:rPr kumimoji="0" lang="en-US" altLang="en-US" sz="1600" b="0" i="0" u="none" strike="noStrike" cap="none" normalizeH="0" baseline="0" dirty="0" err="1">
                <a:ln>
                  <a:noFill/>
                </a:ln>
                <a:solidFill>
                  <a:srgbClr val="080808"/>
                </a:solidFill>
                <a:effectLst/>
                <a:latin typeface="JetBrains Mono"/>
              </a:rPr>
              <a:t>StringVar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label1=Label(</a:t>
            </a:r>
            <a:r>
              <a:rPr kumimoji="0" lang="en-US" altLang="en-US" sz="1600" b="0" i="0" u="none" strike="noStrike" cap="none" normalizeH="0" baseline="0" dirty="0" err="1">
                <a:ln>
                  <a:noFill/>
                </a:ln>
                <a:solidFill>
                  <a:srgbClr val="080808"/>
                </a:solidFill>
                <a:effectLst/>
                <a:latin typeface="JetBrains Mono"/>
              </a:rPr>
              <a:t>window,</a:t>
            </a:r>
            <a:r>
              <a:rPr kumimoji="0" lang="en-US" altLang="en-US" sz="1600" b="0" i="0" u="none" strike="noStrike" cap="none" normalizeH="0" baseline="0" dirty="0" err="1">
                <a:ln>
                  <a:noFill/>
                </a:ln>
                <a:solidFill>
                  <a:srgbClr val="660099"/>
                </a:solidFill>
                <a:effectLst/>
                <a:latin typeface="JetBrains Mono"/>
              </a:rPr>
              <a:t>text</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"num1"</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fg</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'blue'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660099"/>
                </a:solidFill>
                <a:effectLst/>
                <a:latin typeface="JetBrains Mono"/>
              </a:rPr>
              <a:t>bg</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'white'</a:t>
            </a:r>
            <a:r>
              <a:rPr kumimoji="0" lang="en-US" altLang="en-US" sz="1600" b="0" i="0" u="none" strike="noStrike" cap="none" normalizeH="0" baseline="0" dirty="0">
                <a:ln>
                  <a:noFill/>
                </a:ln>
                <a:solidFill>
                  <a:srgbClr val="080808"/>
                </a:solidFill>
                <a:effectLst/>
                <a:latin typeface="JetBrains Mono"/>
              </a:rPr>
              <a:t>).grid(</a:t>
            </a:r>
            <a:r>
              <a:rPr kumimoji="0" lang="en-US" altLang="en-US" sz="1600" b="0" i="0" u="none" strike="noStrike" cap="none" normalizeH="0" baseline="0" dirty="0">
                <a:ln>
                  <a:noFill/>
                </a:ln>
                <a:solidFill>
                  <a:srgbClr val="660099"/>
                </a:solidFill>
                <a:effectLst/>
                <a:latin typeface="JetBrains Mono"/>
              </a:rPr>
              <a:t>row</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column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label2=Label(</a:t>
            </a:r>
            <a:r>
              <a:rPr kumimoji="0" lang="en-US" altLang="en-US" sz="1600" b="0" i="0" u="none" strike="noStrike" cap="none" normalizeH="0" baseline="0" dirty="0" err="1">
                <a:ln>
                  <a:noFill/>
                </a:ln>
                <a:solidFill>
                  <a:srgbClr val="080808"/>
                </a:solidFill>
                <a:effectLst/>
                <a:latin typeface="JetBrains Mono"/>
              </a:rPr>
              <a:t>window,</a:t>
            </a:r>
            <a:r>
              <a:rPr kumimoji="0" lang="en-US" altLang="en-US" sz="1600" b="0" i="0" u="none" strike="noStrike" cap="none" normalizeH="0" baseline="0" dirty="0" err="1">
                <a:ln>
                  <a:noFill/>
                </a:ln>
                <a:solidFill>
                  <a:srgbClr val="660099"/>
                </a:solidFill>
                <a:effectLst/>
                <a:latin typeface="JetBrains Mono"/>
              </a:rPr>
              <a:t>text</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"num2"</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fg</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'blue'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660099"/>
                </a:solidFill>
                <a:effectLst/>
                <a:latin typeface="JetBrains Mono"/>
              </a:rPr>
              <a:t>bg</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'white'</a:t>
            </a:r>
            <a:r>
              <a:rPr kumimoji="0" lang="en-US" altLang="en-US" sz="1600" b="0" i="0" u="none" strike="noStrike" cap="none" normalizeH="0" baseline="0" dirty="0">
                <a:ln>
                  <a:noFill/>
                </a:ln>
                <a:solidFill>
                  <a:srgbClr val="080808"/>
                </a:solidFill>
                <a:effectLst/>
                <a:latin typeface="JetBrains Mono"/>
              </a:rPr>
              <a:t>).grid(</a:t>
            </a:r>
            <a:r>
              <a:rPr kumimoji="0" lang="en-US" altLang="en-US" sz="1600" b="0" i="0" u="none" strike="noStrike" cap="none" normalizeH="0" baseline="0" dirty="0">
                <a:ln>
                  <a:noFill/>
                </a:ln>
                <a:solidFill>
                  <a:srgbClr val="660099"/>
                </a:solidFill>
                <a:effectLst/>
                <a:latin typeface="JetBrains Mono"/>
              </a:rPr>
              <a:t>row</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column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entry1=Entry(</a:t>
            </a:r>
            <a:r>
              <a:rPr kumimoji="0" lang="en-US" altLang="en-US" sz="1600" b="0" i="0" u="none" strike="noStrike" cap="none" normalizeH="0" baseline="0" dirty="0" err="1">
                <a:ln>
                  <a:noFill/>
                </a:ln>
                <a:solidFill>
                  <a:srgbClr val="080808"/>
                </a:solidFill>
                <a:effectLst/>
                <a:latin typeface="JetBrains Mono"/>
              </a:rPr>
              <a:t>window,</a:t>
            </a:r>
            <a:r>
              <a:rPr kumimoji="0" lang="en-US" altLang="en-US" sz="1600" b="0" i="0" u="none" strike="noStrike" cap="none" normalizeH="0" baseline="0" dirty="0" err="1">
                <a:ln>
                  <a:noFill/>
                </a:ln>
                <a:solidFill>
                  <a:srgbClr val="660099"/>
                </a:solidFill>
                <a:effectLst/>
                <a:latin typeface="JetBrains Mono"/>
              </a:rPr>
              <a:t>textvariable</a:t>
            </a:r>
            <a:r>
              <a:rPr kumimoji="0" lang="en-US" altLang="en-US" sz="1600" b="0" i="0" u="none" strike="noStrike" cap="none" normalizeH="0" baseline="0" dirty="0">
                <a:ln>
                  <a:noFill/>
                </a:ln>
                <a:solidFill>
                  <a:srgbClr val="080808"/>
                </a:solidFill>
                <a:effectLst/>
                <a:latin typeface="JetBrains Mono"/>
              </a:rPr>
              <a:t>=num1).grid(</a:t>
            </a:r>
            <a:r>
              <a:rPr kumimoji="0" lang="en-US" altLang="en-US" sz="1600" b="0" i="0" u="none" strike="noStrike" cap="none" normalizeH="0" baseline="0" dirty="0">
                <a:ln>
                  <a:noFill/>
                </a:ln>
                <a:solidFill>
                  <a:srgbClr val="660099"/>
                </a:solidFill>
                <a:effectLst/>
                <a:latin typeface="JetBrains Mono"/>
              </a:rPr>
              <a:t>row</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column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entry2=Entry(</a:t>
            </a:r>
            <a:r>
              <a:rPr kumimoji="0" lang="en-US" altLang="en-US" sz="1600" b="0" i="0" u="none" strike="noStrike" cap="none" normalizeH="0" baseline="0" dirty="0" err="1">
                <a:ln>
                  <a:noFill/>
                </a:ln>
                <a:solidFill>
                  <a:srgbClr val="080808"/>
                </a:solidFill>
                <a:effectLst/>
                <a:latin typeface="JetBrains Mono"/>
              </a:rPr>
              <a:t>window,</a:t>
            </a:r>
            <a:r>
              <a:rPr kumimoji="0" lang="en-US" altLang="en-US" sz="1600" b="0" i="0" u="none" strike="noStrike" cap="none" normalizeH="0" baseline="0" dirty="0" err="1">
                <a:ln>
                  <a:noFill/>
                </a:ln>
                <a:solidFill>
                  <a:srgbClr val="660099"/>
                </a:solidFill>
                <a:effectLst/>
                <a:latin typeface="JetBrains Mono"/>
              </a:rPr>
              <a:t>textvariable</a:t>
            </a:r>
            <a:r>
              <a:rPr kumimoji="0" lang="en-US" altLang="en-US" sz="1600" b="0" i="0" u="none" strike="noStrike" cap="none" normalizeH="0" baseline="0" dirty="0">
                <a:ln>
                  <a:noFill/>
                </a:ln>
                <a:solidFill>
                  <a:srgbClr val="080808"/>
                </a:solidFill>
                <a:effectLst/>
                <a:latin typeface="JetBrains Mono"/>
              </a:rPr>
              <a:t>=num2).grid(</a:t>
            </a:r>
            <a:r>
              <a:rPr kumimoji="0" lang="en-US" altLang="en-US" sz="1600" b="0" i="0" u="none" strike="noStrike" cap="none" normalizeH="0" baseline="0" dirty="0">
                <a:ln>
                  <a:noFill/>
                </a:ln>
                <a:solidFill>
                  <a:srgbClr val="660099"/>
                </a:solidFill>
                <a:effectLst/>
                <a:latin typeface="JetBrains Mono"/>
              </a:rPr>
              <a:t>row</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column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entry3=Entry(</a:t>
            </a:r>
            <a:r>
              <a:rPr kumimoji="0" lang="en-US" altLang="en-US" sz="1600" b="0" i="0" u="none" strike="noStrike" cap="none" normalizeH="0" baseline="0" dirty="0" err="1">
                <a:ln>
                  <a:noFill/>
                </a:ln>
                <a:solidFill>
                  <a:srgbClr val="080808"/>
                </a:solidFill>
                <a:effectLst/>
                <a:latin typeface="JetBrains Mono"/>
              </a:rPr>
              <a:t>window,</a:t>
            </a:r>
            <a:r>
              <a:rPr kumimoji="0" lang="en-US" altLang="en-US" sz="1600" b="0" i="0" u="none" strike="noStrike" cap="none" normalizeH="0" baseline="0" dirty="0" err="1">
                <a:ln>
                  <a:noFill/>
                </a:ln>
                <a:solidFill>
                  <a:srgbClr val="660099"/>
                </a:solidFill>
                <a:effectLst/>
                <a:latin typeface="JetBrains Mono"/>
              </a:rPr>
              <a:t>textvariable</a:t>
            </a:r>
            <a:r>
              <a:rPr kumimoji="0" lang="en-US" altLang="en-US" sz="1600" b="0" i="0" u="none" strike="noStrike" cap="none" normalizeH="0" baseline="0" dirty="0">
                <a:ln>
                  <a:noFill/>
                </a:ln>
                <a:solidFill>
                  <a:srgbClr val="080808"/>
                </a:solidFill>
                <a:effectLst/>
                <a:latin typeface="JetBrains Mono"/>
              </a:rPr>
              <a:t>=tot).grid(</a:t>
            </a:r>
            <a:r>
              <a:rPr kumimoji="0" lang="en-US" altLang="en-US" sz="1600" b="0" i="0" u="none" strike="noStrike" cap="none" normalizeH="0" baseline="0" dirty="0">
                <a:ln>
                  <a:noFill/>
                </a:ln>
                <a:solidFill>
                  <a:srgbClr val="660099"/>
                </a:solidFill>
                <a:effectLst/>
                <a:latin typeface="JetBrains Mono"/>
              </a:rPr>
              <a:t>row</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column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entry4=Entry(</a:t>
            </a:r>
            <a:r>
              <a:rPr kumimoji="0" lang="en-US" altLang="en-US" sz="1600" b="0" i="0" u="none" strike="noStrike" cap="none" normalizeH="0" baseline="0" dirty="0" err="1">
                <a:ln>
                  <a:noFill/>
                </a:ln>
                <a:solidFill>
                  <a:srgbClr val="080808"/>
                </a:solidFill>
                <a:effectLst/>
                <a:latin typeface="JetBrains Mono"/>
              </a:rPr>
              <a:t>window,</a:t>
            </a:r>
            <a:r>
              <a:rPr kumimoji="0" lang="en-US" altLang="en-US" sz="1600" b="0" i="0" u="none" strike="noStrike" cap="none" normalizeH="0" baseline="0" dirty="0" err="1">
                <a:ln>
                  <a:noFill/>
                </a:ln>
                <a:solidFill>
                  <a:srgbClr val="660099"/>
                </a:solidFill>
                <a:effectLst/>
                <a:latin typeface="JetBrains Mono"/>
              </a:rPr>
              <a:t>textvariable</a:t>
            </a:r>
            <a:r>
              <a:rPr kumimoji="0" lang="en-US" altLang="en-US" sz="1600" b="0" i="0" u="none" strike="noStrike" cap="none" normalizeH="0" baseline="0" dirty="0">
                <a:ln>
                  <a:noFill/>
                </a:ln>
                <a:solidFill>
                  <a:srgbClr val="080808"/>
                </a:solidFill>
                <a:effectLst/>
                <a:latin typeface="JetBrains Mono"/>
              </a:rPr>
              <a:t>=diff).grid(</a:t>
            </a:r>
            <a:r>
              <a:rPr kumimoji="0" lang="en-US" altLang="en-US" sz="1600" b="0" i="0" u="none" strike="noStrike" cap="none" normalizeH="0" baseline="0" dirty="0">
                <a:ln>
                  <a:noFill/>
                </a:ln>
                <a:solidFill>
                  <a:srgbClr val="660099"/>
                </a:solidFill>
                <a:effectLst/>
                <a:latin typeface="JetBrains Mono"/>
              </a:rPr>
              <a:t>row</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4</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column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btn1=Button(</a:t>
            </a:r>
            <a:r>
              <a:rPr kumimoji="0" lang="en-US" altLang="en-US" sz="1600" b="0" i="0" u="none" strike="noStrike" cap="none" normalizeH="0" baseline="0" dirty="0" err="1">
                <a:ln>
                  <a:noFill/>
                </a:ln>
                <a:solidFill>
                  <a:srgbClr val="080808"/>
                </a:solidFill>
                <a:effectLst/>
                <a:latin typeface="JetBrains Mono"/>
              </a:rPr>
              <a:t>window,</a:t>
            </a:r>
            <a:r>
              <a:rPr kumimoji="0" lang="en-US" altLang="en-US" sz="1600" b="0" i="0" u="none" strike="noStrike" cap="none" normalizeH="0" baseline="0" dirty="0" err="1">
                <a:ln>
                  <a:noFill/>
                </a:ln>
                <a:solidFill>
                  <a:srgbClr val="660099"/>
                </a:solidFill>
                <a:effectLst/>
                <a:latin typeface="JetBrains Mono"/>
              </a:rPr>
              <a:t>text</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"Sum"</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660099"/>
                </a:solidFill>
                <a:effectLst/>
                <a:latin typeface="JetBrains Mono"/>
              </a:rPr>
              <a:t>fg</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'red'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660099"/>
                </a:solidFill>
                <a:effectLst/>
                <a:latin typeface="JetBrains Mono"/>
              </a:rPr>
              <a:t>bg</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'white'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command</a:t>
            </a:r>
            <a:r>
              <a:rPr kumimoji="0" lang="en-US" altLang="en-US" sz="1600" b="0" i="0" u="none" strike="noStrike" cap="none" normalizeH="0" baseline="0" dirty="0">
                <a:ln>
                  <a:noFill/>
                </a:ln>
                <a:solidFill>
                  <a:srgbClr val="080808"/>
                </a:solidFill>
                <a:effectLst/>
                <a:latin typeface="JetBrains Mono"/>
              </a:rPr>
              <a:t>=total).grid(</a:t>
            </a:r>
            <a:r>
              <a:rPr kumimoji="0" lang="en-US" altLang="en-US" sz="1600" b="0" i="0" u="none" strike="noStrike" cap="none" normalizeH="0" baseline="0" dirty="0">
                <a:ln>
                  <a:noFill/>
                </a:ln>
                <a:solidFill>
                  <a:srgbClr val="660099"/>
                </a:solidFill>
                <a:effectLst/>
                <a:latin typeface="JetBrains Mono"/>
              </a:rPr>
              <a:t>row</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column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btn2=Button(</a:t>
            </a:r>
            <a:r>
              <a:rPr kumimoji="0" lang="en-US" altLang="en-US" sz="1600" b="0" i="0" u="none" strike="noStrike" cap="none" normalizeH="0" baseline="0" dirty="0" err="1">
                <a:ln>
                  <a:noFill/>
                </a:ln>
                <a:solidFill>
                  <a:srgbClr val="080808"/>
                </a:solidFill>
                <a:effectLst/>
                <a:latin typeface="JetBrains Mono"/>
              </a:rPr>
              <a:t>window,</a:t>
            </a:r>
            <a:r>
              <a:rPr kumimoji="0" lang="en-US" altLang="en-US" sz="1600" b="0" i="0" u="none" strike="noStrike" cap="none" normalizeH="0" baseline="0" dirty="0" err="1">
                <a:ln>
                  <a:noFill/>
                </a:ln>
                <a:solidFill>
                  <a:srgbClr val="660099"/>
                </a:solidFill>
                <a:effectLst/>
                <a:latin typeface="JetBrains Mono"/>
              </a:rPr>
              <a:t>text</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a:t>
            </a:r>
            <a:r>
              <a:rPr kumimoji="0" lang="en-US" altLang="en-US" sz="1600" b="1" i="0" u="none" strike="noStrike" cap="none" normalizeH="0" baseline="0" dirty="0" err="1">
                <a:ln>
                  <a:noFill/>
                </a:ln>
                <a:solidFill>
                  <a:srgbClr val="008080"/>
                </a:solidFill>
                <a:effectLst/>
                <a:latin typeface="JetBrains Mono"/>
              </a:rPr>
              <a:t>Differnce</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660099"/>
                </a:solidFill>
                <a:effectLst/>
                <a:latin typeface="JetBrains Mono"/>
              </a:rPr>
              <a:t>fg</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'red'</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660099"/>
                </a:solidFill>
                <a:effectLst/>
                <a:latin typeface="JetBrains Mono"/>
              </a:rPr>
              <a:t>bg</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'white'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command</a:t>
            </a:r>
            <a:r>
              <a:rPr kumimoji="0" lang="en-US" altLang="en-US" sz="1600" b="0" i="0" u="none" strike="noStrike" cap="none" normalizeH="0" baseline="0" dirty="0">
                <a:ln>
                  <a:noFill/>
                </a:ln>
                <a:solidFill>
                  <a:srgbClr val="080808"/>
                </a:solidFill>
                <a:effectLst/>
                <a:latin typeface="JetBrains Mono"/>
              </a:rPr>
              <a:t>=differ).grid(</a:t>
            </a:r>
            <a:r>
              <a:rPr kumimoji="0" lang="en-US" altLang="en-US" sz="1600" b="0" i="0" u="none" strike="noStrike" cap="none" normalizeH="0" baseline="0" dirty="0">
                <a:ln>
                  <a:noFill/>
                </a:ln>
                <a:solidFill>
                  <a:srgbClr val="660099"/>
                </a:solidFill>
                <a:effectLst/>
                <a:latin typeface="JetBrains Mono"/>
              </a:rPr>
              <a:t>row</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4</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column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window.mainloop</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MySQL</a:t>
            </a:r>
          </a:p>
        </p:txBody>
      </p:sp>
      <p:sp>
        <p:nvSpPr>
          <p:cNvPr id="3" name="Content Placeholder 2"/>
          <p:cNvSpPr>
            <a:spLocks noGrp="1"/>
          </p:cNvSpPr>
          <p:nvPr>
            <p:ph idx="1"/>
          </p:nvPr>
        </p:nvSpPr>
        <p:spPr/>
        <p:txBody>
          <a:bodyPr>
            <a:normAutofit/>
          </a:bodyPr>
          <a:lstStyle/>
          <a:p>
            <a:pPr marL="0" indent="0">
              <a:buNone/>
            </a:pPr>
            <a:r>
              <a:rPr lang="en-US" sz="2400" u="sng" dirty="0">
                <a:solidFill>
                  <a:schemeClr val="tx1"/>
                </a:solidFill>
              </a:rPr>
              <a:t>What is a Database?</a:t>
            </a:r>
          </a:p>
          <a:p>
            <a:pPr marL="0" indent="0">
              <a:buNone/>
            </a:pPr>
            <a:endParaRPr lang="en-US" sz="2400" u="sng" dirty="0">
              <a:solidFill>
                <a:schemeClr val="tx1"/>
              </a:solidFill>
            </a:endParaRPr>
          </a:p>
          <a:p>
            <a:r>
              <a:rPr lang="en-US" sz="2400" dirty="0">
                <a:solidFill>
                  <a:schemeClr val="tx1"/>
                </a:solidFill>
              </a:rPr>
              <a:t> </a:t>
            </a:r>
            <a:r>
              <a:rPr lang="en-US" dirty="0">
                <a:solidFill>
                  <a:schemeClr val="tx1"/>
                </a:solidFill>
              </a:rPr>
              <a:t>A database is stores a collection of data</a:t>
            </a:r>
          </a:p>
          <a:p>
            <a:r>
              <a:rPr lang="en-US" dirty="0">
                <a:solidFill>
                  <a:schemeClr val="tx1"/>
                </a:solidFill>
              </a:rPr>
              <a:t> A database is an organized collection of data It is a collection of schemas,        tables, queries</a:t>
            </a:r>
          </a:p>
          <a:p>
            <a:pPr marL="0" indent="0">
              <a:buNone/>
            </a:pPr>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pPr marL="0" indent="0">
              <a:buNone/>
            </a:pPr>
            <a:r>
              <a:rPr lang="en-US" dirty="0">
                <a:solidFill>
                  <a:schemeClr val="tx1"/>
                </a:solidFill>
              </a:rPr>
              <a:t>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9750" y="1022646"/>
            <a:ext cx="8915400" cy="3777622"/>
          </a:xfrm>
        </p:spPr>
        <p:txBody>
          <a:bodyPr>
            <a:normAutofit/>
          </a:bodyPr>
          <a:lstStyle/>
          <a:p>
            <a:pPr marL="0" indent="0">
              <a:buNone/>
            </a:pPr>
            <a:r>
              <a:rPr lang="en-US" sz="2400" u="sng" dirty="0"/>
              <a:t>Define RDBMS &amp; its Terminology</a:t>
            </a:r>
          </a:p>
          <a:p>
            <a:pPr marL="0" indent="0">
              <a:buNone/>
            </a:pPr>
            <a:endParaRPr lang="en-US" sz="2400" u="sng" dirty="0"/>
          </a:p>
          <a:p>
            <a:pPr marL="0" indent="0">
              <a:buNone/>
            </a:pPr>
            <a:r>
              <a:rPr lang="en-US" dirty="0"/>
              <a:t>A Relational </a:t>
            </a:r>
            <a:r>
              <a:rPr lang="en-US" dirty="0" err="1"/>
              <a:t>DataBase</a:t>
            </a:r>
            <a:r>
              <a:rPr lang="en-US" dirty="0"/>
              <a:t> Management System (RDBMS) is a software that</a:t>
            </a:r>
          </a:p>
          <a:p>
            <a:pPr marL="0" indent="0">
              <a:buNone/>
            </a:pPr>
            <a:endParaRPr lang="en-US" dirty="0"/>
          </a:p>
          <a:p>
            <a:r>
              <a:rPr lang="en-US" dirty="0"/>
              <a:t>Enables you to implement a database with tables, columns </a:t>
            </a:r>
          </a:p>
          <a:p>
            <a:r>
              <a:rPr lang="en-US" dirty="0"/>
              <a:t>Guarantees the Referential Integrity between rows of various tables.</a:t>
            </a:r>
          </a:p>
          <a:p>
            <a:r>
              <a:rPr lang="en-US" dirty="0"/>
              <a:t>Updates the indexes automatically.</a:t>
            </a:r>
          </a:p>
          <a:p>
            <a:r>
              <a:rPr lang="en-US" dirty="0"/>
              <a:t>Interprets an SQL query and combines information from various tables.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RDBMS Terminology</a:t>
            </a:r>
          </a:p>
        </p:txBody>
      </p:sp>
      <p:sp>
        <p:nvSpPr>
          <p:cNvPr id="3" name="Content Placeholder 2"/>
          <p:cNvSpPr>
            <a:spLocks noGrp="1"/>
          </p:cNvSpPr>
          <p:nvPr>
            <p:ph idx="1"/>
          </p:nvPr>
        </p:nvSpPr>
        <p:spPr>
          <a:xfrm>
            <a:off x="1777360" y="1655036"/>
            <a:ext cx="9186893" cy="4724400"/>
          </a:xfrm>
        </p:spPr>
        <p:txBody>
          <a:bodyPr>
            <a:normAutofit/>
          </a:bodyPr>
          <a:lstStyle/>
          <a:p>
            <a:r>
              <a:rPr lang="en-US" dirty="0"/>
              <a:t>Table − A table is a matrix with data. A table in a database looks like a simple spreadsheet.</a:t>
            </a:r>
          </a:p>
          <a:p>
            <a:r>
              <a:rPr lang="en-US" dirty="0"/>
              <a:t>Column − One column (data element) contains data of one and the same kind, for example the</a:t>
            </a:r>
          </a:p>
          <a:p>
            <a:r>
              <a:rPr lang="en-US" dirty="0"/>
              <a:t>column postcode.</a:t>
            </a:r>
          </a:p>
          <a:p>
            <a:r>
              <a:rPr lang="en-US" dirty="0"/>
              <a:t>Row − A row ( record) is a group of related data, for example the data of one subscription.</a:t>
            </a:r>
          </a:p>
          <a:p>
            <a:r>
              <a:rPr lang="en-US" dirty="0"/>
              <a:t>Primary Key − A primary key is unique. A key value can not occur twice in one table. With a key, you can only find one row.</a:t>
            </a:r>
          </a:p>
          <a:p>
            <a:r>
              <a:rPr lang="en-US" dirty="0"/>
              <a:t>Foreign Key − A foreign key is the linking pin between two table</a:t>
            </a:r>
          </a:p>
          <a:p>
            <a:r>
              <a:rPr lang="en-US" dirty="0"/>
              <a:t>Redundancy − Storing data twice, redundantly to make the system faster.</a:t>
            </a:r>
          </a:p>
          <a:p>
            <a:endParaRPr lang="en-US" dirty="0"/>
          </a:p>
          <a:p>
            <a:pPr marL="0" indent="0">
              <a:buNone/>
            </a:pPr>
            <a:endParaRPr lang="en-US" dirty="0"/>
          </a:p>
          <a:p>
            <a:pPr marL="0" indent="0">
              <a:buNone/>
            </a:pPr>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Important SQL Commands</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b="1" dirty="0"/>
              <a:t>SELECT</a:t>
            </a:r>
            <a:r>
              <a:rPr lang="en-US" dirty="0"/>
              <a:t> - extracts data from a database</a:t>
            </a:r>
          </a:p>
          <a:p>
            <a:r>
              <a:rPr lang="en-US" b="1" dirty="0"/>
              <a:t>UPDATE</a:t>
            </a:r>
            <a:r>
              <a:rPr lang="en-US" dirty="0"/>
              <a:t> - updates data in a database</a:t>
            </a:r>
          </a:p>
          <a:p>
            <a:r>
              <a:rPr lang="en-US" b="1" dirty="0"/>
              <a:t>DELETE</a:t>
            </a:r>
            <a:r>
              <a:rPr lang="en-US" dirty="0"/>
              <a:t> - deletes data from a database</a:t>
            </a:r>
          </a:p>
          <a:p>
            <a:r>
              <a:rPr lang="en-US" b="1" dirty="0"/>
              <a:t>INSERT INTO</a:t>
            </a:r>
            <a:r>
              <a:rPr lang="en-US" dirty="0"/>
              <a:t> - inserts new data into a database</a:t>
            </a:r>
          </a:p>
          <a:p>
            <a:r>
              <a:rPr lang="en-US" b="1" dirty="0"/>
              <a:t>CREATE DATABASE</a:t>
            </a:r>
            <a:r>
              <a:rPr lang="en-US" dirty="0"/>
              <a:t> - creates a new database</a:t>
            </a:r>
          </a:p>
          <a:p>
            <a:r>
              <a:rPr lang="en-US" b="1" dirty="0"/>
              <a:t>ALTER DATABASE</a:t>
            </a:r>
            <a:r>
              <a:rPr lang="en-US" dirty="0"/>
              <a:t> - modifies a database</a:t>
            </a:r>
          </a:p>
          <a:p>
            <a:r>
              <a:rPr lang="en-US" b="1" dirty="0"/>
              <a:t>CREATE TABLE</a:t>
            </a:r>
            <a:r>
              <a:rPr lang="en-US" dirty="0"/>
              <a:t> - creates a new table</a:t>
            </a:r>
          </a:p>
          <a:p>
            <a:r>
              <a:rPr lang="en-US" b="1" dirty="0"/>
              <a:t>ALTER TABLE</a:t>
            </a:r>
            <a:r>
              <a:rPr lang="en-US" dirty="0"/>
              <a:t> - modifies a table</a:t>
            </a:r>
          </a:p>
          <a:p>
            <a:r>
              <a:rPr lang="en-US" b="1" dirty="0"/>
              <a:t>DROP TABLE</a:t>
            </a:r>
            <a:r>
              <a:rPr lang="en-US" dirty="0"/>
              <a:t> - deletes a table</a:t>
            </a:r>
          </a:p>
          <a:p>
            <a:r>
              <a:rPr lang="en-US" b="1" dirty="0"/>
              <a:t>CREATE INDEX</a:t>
            </a:r>
            <a:r>
              <a:rPr lang="en-US" dirty="0"/>
              <a:t> - creates an index (search key)</a:t>
            </a:r>
          </a:p>
          <a:p>
            <a:r>
              <a:rPr lang="en-US" b="1" dirty="0"/>
              <a:t>DROP INDEX</a:t>
            </a:r>
            <a:r>
              <a:rPr lang="en-US" dirty="0"/>
              <a:t> - deletes an index</a:t>
            </a:r>
          </a:p>
          <a:p>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CREATE DATABASE Statement</a:t>
            </a:r>
            <a:br>
              <a:rPr lang="en-US" dirty="0"/>
            </a:br>
            <a:endParaRPr lang="en-US" dirty="0"/>
          </a:p>
        </p:txBody>
      </p:sp>
      <p:sp>
        <p:nvSpPr>
          <p:cNvPr id="3" name="Content Placeholder 2"/>
          <p:cNvSpPr>
            <a:spLocks noGrp="1"/>
          </p:cNvSpPr>
          <p:nvPr>
            <p:ph idx="1"/>
          </p:nvPr>
        </p:nvSpPr>
        <p:spPr/>
        <p:txBody>
          <a:bodyPr/>
          <a:lstStyle/>
          <a:p>
            <a:r>
              <a:rPr lang="en-US" dirty="0"/>
              <a:t>CREATE DATABASE </a:t>
            </a:r>
            <a:r>
              <a:rPr lang="en-US" i="1" dirty="0" err="1"/>
              <a:t>databasename</a:t>
            </a:r>
            <a:r>
              <a:rPr lang="en-US" dirty="0"/>
              <a:t>;</a:t>
            </a:r>
          </a:p>
          <a:p>
            <a:pPr marL="0" indent="0">
              <a:buNone/>
            </a:pPr>
            <a:endParaRPr lang="en-US" dirty="0"/>
          </a:p>
          <a:p>
            <a:pPr marL="0" indent="0">
              <a:buNone/>
            </a:pPr>
            <a:r>
              <a:rPr lang="en-US" dirty="0"/>
              <a:t>Ex-CREATE DATABASE </a:t>
            </a:r>
            <a:r>
              <a:rPr lang="en-US" dirty="0" err="1"/>
              <a:t>testDB</a:t>
            </a:r>
            <a:r>
              <a:rPr lang="en-US" dirty="0"/>
              <a:t>;</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CREATE TABLE Statement</a:t>
            </a:r>
            <a:br>
              <a:rPr lang="en-US" b="1" dirty="0"/>
            </a:br>
            <a:endParaRPr lang="en-US" dirty="0"/>
          </a:p>
        </p:txBody>
      </p:sp>
      <p:sp>
        <p:nvSpPr>
          <p:cNvPr id="3" name="Content Placeholder 2"/>
          <p:cNvSpPr>
            <a:spLocks noGrp="1"/>
          </p:cNvSpPr>
          <p:nvPr>
            <p:ph idx="1"/>
          </p:nvPr>
        </p:nvSpPr>
        <p:spPr>
          <a:xfrm>
            <a:off x="1405719" y="1269242"/>
            <a:ext cx="10098893" cy="5377218"/>
          </a:xfrm>
        </p:spPr>
        <p:txBody>
          <a:bodyPr>
            <a:normAutofit fontScale="70000" lnSpcReduction="20000"/>
          </a:bodyPr>
          <a:lstStyle/>
          <a:p>
            <a:pPr marL="0" indent="0">
              <a:buNone/>
            </a:pPr>
            <a:r>
              <a:rPr lang="en-US" sz="3300"/>
              <a:t>CREATE</a:t>
            </a:r>
            <a:r>
              <a:rPr lang="en-US" sz="3300" dirty="0"/>
              <a:t> TABLE </a:t>
            </a:r>
            <a:r>
              <a:rPr lang="en-US" sz="3300" i="1" dirty="0" err="1"/>
              <a:t>table_name</a:t>
            </a:r>
            <a:r>
              <a:rPr lang="en-US" sz="3300" i="1" dirty="0"/>
              <a:t> </a:t>
            </a:r>
            <a:r>
              <a:rPr lang="en-US" sz="3300" dirty="0"/>
              <a:t>(</a:t>
            </a:r>
            <a:br>
              <a:rPr lang="en-US" sz="3300" dirty="0"/>
            </a:br>
            <a:r>
              <a:rPr lang="en-US" sz="3300" i="1" dirty="0"/>
              <a:t>    column1 datatype</a:t>
            </a:r>
            <a:r>
              <a:rPr lang="en-US" sz="3300" dirty="0"/>
              <a:t>,</a:t>
            </a:r>
            <a:br>
              <a:rPr lang="en-US" sz="3300" dirty="0"/>
            </a:br>
            <a:r>
              <a:rPr lang="en-US" sz="3300" i="1" dirty="0"/>
              <a:t>    column2 datatype</a:t>
            </a:r>
            <a:r>
              <a:rPr lang="en-US" sz="3300" dirty="0"/>
              <a:t>,</a:t>
            </a:r>
            <a:br>
              <a:rPr lang="en-US" sz="3300" dirty="0"/>
            </a:br>
            <a:r>
              <a:rPr lang="en-US" sz="3300" i="1" dirty="0"/>
              <a:t>    column3 datatype</a:t>
            </a:r>
            <a:r>
              <a:rPr lang="en-US" sz="3300" dirty="0"/>
              <a:t>,</a:t>
            </a:r>
            <a:br>
              <a:rPr lang="en-US" sz="3300" dirty="0"/>
            </a:br>
            <a:r>
              <a:rPr lang="en-US" sz="3300" dirty="0"/>
              <a:t>   ....</a:t>
            </a:r>
            <a:br>
              <a:rPr lang="en-US" sz="3300" dirty="0"/>
            </a:br>
            <a:r>
              <a:rPr lang="en-US" sz="3300" dirty="0"/>
              <a:t>);</a:t>
            </a:r>
            <a:endParaRPr lang="en-US" sz="3300" b="1" dirty="0"/>
          </a:p>
          <a:p>
            <a:pPr marL="0" indent="0">
              <a:buNone/>
            </a:pPr>
            <a:endParaRPr lang="en-US" sz="3300" dirty="0"/>
          </a:p>
          <a:p>
            <a:endParaRPr lang="en-US" sz="3300" dirty="0"/>
          </a:p>
          <a:p>
            <a:r>
              <a:rPr lang="en-US" sz="3300" dirty="0"/>
              <a:t>CREATE TABLE Persons (</a:t>
            </a:r>
            <a:br>
              <a:rPr lang="en-US" sz="3300" dirty="0"/>
            </a:br>
            <a:r>
              <a:rPr lang="en-US" sz="3300" dirty="0"/>
              <a:t>    </a:t>
            </a:r>
            <a:r>
              <a:rPr lang="en-US" sz="3300" dirty="0" err="1"/>
              <a:t>PersonID</a:t>
            </a:r>
            <a:r>
              <a:rPr lang="en-US" sz="3300" dirty="0"/>
              <a:t> </a:t>
            </a:r>
            <a:r>
              <a:rPr lang="en-US" sz="3300" dirty="0" err="1"/>
              <a:t>int</a:t>
            </a:r>
            <a:r>
              <a:rPr lang="en-US" sz="3300" dirty="0"/>
              <a:t>,</a:t>
            </a:r>
            <a:br>
              <a:rPr lang="en-US" sz="3300" dirty="0"/>
            </a:br>
            <a:r>
              <a:rPr lang="en-US" sz="3300" dirty="0"/>
              <a:t>    </a:t>
            </a:r>
            <a:r>
              <a:rPr lang="en-US" sz="3300" dirty="0" err="1"/>
              <a:t>LastName</a:t>
            </a:r>
            <a:r>
              <a:rPr lang="en-US" sz="3300" dirty="0"/>
              <a:t> varchar(255),</a:t>
            </a:r>
            <a:br>
              <a:rPr lang="en-US" sz="3300" dirty="0"/>
            </a:br>
            <a:r>
              <a:rPr lang="en-US" sz="3300" dirty="0"/>
              <a:t>    </a:t>
            </a:r>
            <a:r>
              <a:rPr lang="en-US" sz="3300" dirty="0" err="1"/>
              <a:t>FirstName</a:t>
            </a:r>
            <a:r>
              <a:rPr lang="en-US" sz="3300" dirty="0"/>
              <a:t> varchar(255),</a:t>
            </a:r>
            <a:br>
              <a:rPr lang="en-US" sz="3300" dirty="0"/>
            </a:br>
            <a:r>
              <a:rPr lang="en-US" sz="3300" dirty="0"/>
              <a:t>    Address varchar(255),</a:t>
            </a:r>
            <a:br>
              <a:rPr lang="en-US" sz="3300" dirty="0"/>
            </a:br>
            <a:r>
              <a:rPr lang="en-US" sz="3300" dirty="0"/>
              <a:t>    City varchar(255)</a:t>
            </a:r>
            <a:br>
              <a:rPr lang="en-US" sz="3300" dirty="0"/>
            </a:br>
            <a:r>
              <a:rPr lang="en-US" sz="3300" dirty="0"/>
              <a:t>);</a:t>
            </a:r>
          </a:p>
          <a:p>
            <a:pPr marL="0" indent="0">
              <a:buNone/>
            </a:pPr>
            <a:r>
              <a:rPr lang="en-US" dirty="0"/>
              <a:t/>
            </a:r>
            <a:br>
              <a:rPr lang="en-US" dirty="0"/>
            </a:b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Comments</a:t>
            </a:r>
            <a:br>
              <a:rPr lang="en-US" dirty="0"/>
            </a:br>
            <a:endParaRPr lang="en-US" dirty="0"/>
          </a:p>
        </p:txBody>
      </p:sp>
      <p:sp>
        <p:nvSpPr>
          <p:cNvPr id="3" name="Content Placeholder 2"/>
          <p:cNvSpPr>
            <a:spLocks noGrp="1"/>
          </p:cNvSpPr>
          <p:nvPr>
            <p:ph idx="1"/>
          </p:nvPr>
        </p:nvSpPr>
        <p:spPr>
          <a:xfrm>
            <a:off x="807339" y="1802523"/>
            <a:ext cx="8596668" cy="3880773"/>
          </a:xfrm>
        </p:spPr>
        <p:txBody>
          <a:bodyPr/>
          <a:lstStyle/>
          <a:p>
            <a:r>
              <a:rPr lang="en-US" dirty="0"/>
              <a:t>Comments can be used to explain Python code.</a:t>
            </a:r>
          </a:p>
          <a:p>
            <a:r>
              <a:rPr lang="en-US" dirty="0"/>
              <a:t>Comments can be used to make the code more readable.</a:t>
            </a:r>
          </a:p>
          <a:p>
            <a:pPr marL="0" indent="0">
              <a:buNone/>
            </a:pPr>
            <a:endParaRPr lang="en-US" u="sng" dirty="0" smtClean="0"/>
          </a:p>
          <a:p>
            <a:pPr marL="0" indent="0">
              <a:buNone/>
            </a:pPr>
            <a:r>
              <a:rPr lang="en-US" u="sng" dirty="0" smtClean="0"/>
              <a:t>Creating </a:t>
            </a:r>
            <a:r>
              <a:rPr lang="en-US" u="sng" dirty="0"/>
              <a:t>a </a:t>
            </a:r>
            <a:r>
              <a:rPr lang="en-US" u="sng" dirty="0" smtClean="0"/>
              <a:t>Comment</a:t>
            </a:r>
          </a:p>
          <a:p>
            <a:pPr marL="0" indent="0">
              <a:buNone/>
            </a:pPr>
            <a:endParaRPr lang="en-US" u="sng" dirty="0"/>
          </a:p>
          <a:p>
            <a:pPr marL="0" indent="0">
              <a:buNone/>
            </a:pPr>
            <a:endParaRPr lang="en-US" u="sng" dirty="0"/>
          </a:p>
          <a:p>
            <a:endParaRPr lang="en-US" dirty="0"/>
          </a:p>
        </p:txBody>
      </p:sp>
      <p:sp>
        <p:nvSpPr>
          <p:cNvPr id="7" name="Rectangle 2"/>
          <p:cNvSpPr>
            <a:spLocks noChangeArrowheads="1"/>
          </p:cNvSpPr>
          <p:nvPr/>
        </p:nvSpPr>
        <p:spPr bwMode="auto">
          <a:xfrm>
            <a:off x="985421" y="3837513"/>
            <a:ext cx="208101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Verdana" panose="020B0604030504040204" pitchFamily="34" charset="0"/>
              </a:rPr>
              <a:t>Comments starts with</a:t>
            </a:r>
            <a:r>
              <a:rPr kumimoji="0" lang="en-US" altLang="en-US" sz="1100" b="0" i="0" u="none" strike="noStrike" cap="none" normalizeH="0" dirty="0" smtClean="0">
                <a:ln>
                  <a:noFill/>
                </a:ln>
                <a:solidFill>
                  <a:srgbClr val="000000"/>
                </a:solidFill>
                <a:effectLst/>
                <a:latin typeface="Verdana" panose="020B0604030504040204" pitchFamily="34" charset="0"/>
              </a:rPr>
              <a:t> a #</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2101" y="1338842"/>
            <a:ext cx="8915400" cy="3777622"/>
          </a:xfrm>
        </p:spPr>
        <p:txBody>
          <a:bodyPr>
            <a:normAutofit fontScale="92500" lnSpcReduction="20000"/>
          </a:bodyPr>
          <a:lstStyle/>
          <a:p>
            <a:pPr marL="0" indent="0">
              <a:buNone/>
            </a:pPr>
            <a:r>
              <a:rPr lang="en-US" b="1" dirty="0"/>
              <a:t>DROP TABLE Statement</a:t>
            </a:r>
          </a:p>
          <a:p>
            <a:pPr marL="0" indent="0">
              <a:buNone/>
            </a:pPr>
            <a:endParaRPr lang="en-US" b="1" dirty="0"/>
          </a:p>
          <a:p>
            <a:pPr marL="0" indent="0">
              <a:buNone/>
            </a:pPr>
            <a:r>
              <a:rPr lang="en-US" dirty="0"/>
              <a:t>DROP TABLE </a:t>
            </a:r>
            <a:r>
              <a:rPr lang="en-US" dirty="0" err="1"/>
              <a:t>table_name</a:t>
            </a:r>
            <a:r>
              <a:rPr lang="en-US" dirty="0"/>
              <a:t>;</a:t>
            </a:r>
          </a:p>
          <a:p>
            <a:pPr marL="0" indent="0">
              <a:buNone/>
            </a:pPr>
            <a:r>
              <a:rPr lang="en-US" dirty="0"/>
              <a:t>Ex-DROP TABLE Persons;</a:t>
            </a:r>
          </a:p>
          <a:p>
            <a:pPr marL="0" indent="0">
              <a:buNone/>
            </a:pPr>
            <a:r>
              <a:rPr lang="en-US" dirty="0"/>
              <a:t/>
            </a:r>
            <a:br>
              <a:rPr lang="en-US" dirty="0"/>
            </a:br>
            <a:endParaRPr lang="en-US" dirty="0"/>
          </a:p>
          <a:p>
            <a:pPr marL="0" indent="0">
              <a:buNone/>
            </a:pPr>
            <a:endParaRPr lang="en-US" dirty="0"/>
          </a:p>
          <a:p>
            <a:pPr marL="0" indent="0">
              <a:buNone/>
            </a:pPr>
            <a:r>
              <a:rPr lang="en-US" b="1" dirty="0"/>
              <a:t>DROP Database Statement</a:t>
            </a:r>
          </a:p>
          <a:p>
            <a:pPr marL="0" indent="0">
              <a:buNone/>
            </a:pPr>
            <a:endParaRPr lang="en-US" b="1" dirty="0"/>
          </a:p>
          <a:p>
            <a:pPr marL="0" indent="0">
              <a:buNone/>
            </a:pPr>
            <a:r>
              <a:rPr lang="en-US" dirty="0"/>
              <a:t>DROP DATABASE </a:t>
            </a:r>
            <a:r>
              <a:rPr lang="en-US" dirty="0" err="1"/>
              <a:t>database_name</a:t>
            </a:r>
            <a:r>
              <a:rPr lang="en-US" dirty="0"/>
              <a:t>;</a:t>
            </a:r>
          </a:p>
          <a:p>
            <a:pPr marL="0" indent="0">
              <a:buNone/>
            </a:pPr>
            <a:r>
              <a:rPr lang="en-US" dirty="0"/>
              <a:t>Ex-DROP DATABASE test;</a:t>
            </a:r>
          </a:p>
          <a:p>
            <a:pPr marL="0" indent="0">
              <a:buNone/>
            </a:pPr>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3701" y="418743"/>
            <a:ext cx="10229316" cy="6118789"/>
          </a:xfrm>
        </p:spPr>
        <p:txBody>
          <a:bodyPr>
            <a:normAutofit fontScale="92500" lnSpcReduction="10000"/>
          </a:bodyPr>
          <a:lstStyle/>
          <a:p>
            <a:pPr marL="0" indent="0">
              <a:buNone/>
            </a:pPr>
            <a:r>
              <a:rPr lang="en-US" sz="3300" b="1" dirty="0"/>
              <a:t>ALTER Query :</a:t>
            </a:r>
          </a:p>
          <a:p>
            <a:pPr marL="0" indent="0">
              <a:buNone/>
            </a:pPr>
            <a:endParaRPr lang="en-US" sz="3300" b="1" dirty="0"/>
          </a:p>
          <a:p>
            <a:pPr marL="0" indent="0">
              <a:buNone/>
            </a:pPr>
            <a:r>
              <a:rPr lang="en-US" dirty="0"/>
              <a:t>ALTER command is very useful when you want to change a name of your table, any table field or if you</a:t>
            </a:r>
          </a:p>
          <a:p>
            <a:pPr marL="0" indent="0">
              <a:buNone/>
            </a:pPr>
            <a:r>
              <a:rPr lang="en-US" dirty="0"/>
              <a:t>want to add or delete an existing column in a table.</a:t>
            </a:r>
          </a:p>
          <a:p>
            <a:pPr marL="0" indent="0">
              <a:buNone/>
            </a:pPr>
            <a:endParaRPr lang="en-US" dirty="0"/>
          </a:p>
          <a:p>
            <a:pPr marL="400050" indent="-400050">
              <a:buAutoNum type="romanLcParenR"/>
            </a:pPr>
            <a:r>
              <a:rPr lang="en-US" b="1" dirty="0"/>
              <a:t>To DROP a column with ALTER :</a:t>
            </a:r>
          </a:p>
          <a:p>
            <a:pPr marL="0" indent="0">
              <a:buNone/>
            </a:pPr>
            <a:r>
              <a:rPr lang="en-US" dirty="0"/>
              <a:t>ALTER TABLE </a:t>
            </a:r>
            <a:r>
              <a:rPr lang="en-US" i="1" dirty="0" err="1"/>
              <a:t>table_name</a:t>
            </a:r>
            <a:r>
              <a:rPr lang="en-US" dirty="0"/>
              <a:t/>
            </a:r>
            <a:br>
              <a:rPr lang="en-US" dirty="0"/>
            </a:br>
            <a:r>
              <a:rPr lang="en-US" dirty="0"/>
              <a:t>DROP COLUMN </a:t>
            </a:r>
            <a:r>
              <a:rPr lang="en-US" i="1" dirty="0" err="1"/>
              <a:t>column_name</a:t>
            </a:r>
            <a:r>
              <a:rPr lang="en-US" dirty="0"/>
              <a:t>;</a:t>
            </a:r>
          </a:p>
          <a:p>
            <a:pPr marL="0" indent="0">
              <a:buNone/>
            </a:pPr>
            <a:endParaRPr lang="en-US" dirty="0"/>
          </a:p>
          <a:p>
            <a:r>
              <a:rPr lang="en-US" dirty="0"/>
              <a:t>ALTER TABLE Customers</a:t>
            </a:r>
            <a:br>
              <a:rPr lang="en-US" dirty="0"/>
            </a:br>
            <a:r>
              <a:rPr lang="en-US" dirty="0"/>
              <a:t>DROP COLUMN Email;</a:t>
            </a:r>
          </a:p>
          <a:p>
            <a:pPr marL="0" indent="0">
              <a:buNone/>
            </a:pPr>
            <a:r>
              <a:rPr lang="en-US" dirty="0"/>
              <a:t/>
            </a:r>
            <a:br>
              <a:rPr lang="en-US" dirty="0"/>
            </a:br>
            <a:r>
              <a:rPr lang="en-US" dirty="0"/>
              <a:t>ii</a:t>
            </a:r>
            <a:r>
              <a:rPr lang="en-US" b="1" dirty="0"/>
              <a:t>) To ADD a column with ALTER </a:t>
            </a:r>
            <a:r>
              <a:rPr lang="en-US" dirty="0"/>
              <a:t>:</a:t>
            </a:r>
          </a:p>
          <a:p>
            <a:pPr marL="0" indent="0">
              <a:buNone/>
            </a:pPr>
            <a:r>
              <a:rPr lang="en-US" dirty="0"/>
              <a:t>ALTER TABLE </a:t>
            </a:r>
            <a:r>
              <a:rPr lang="en-US" dirty="0" err="1"/>
              <a:t>table_name</a:t>
            </a:r>
            <a:r>
              <a:rPr lang="en-US" dirty="0"/>
              <a:t> ADD </a:t>
            </a:r>
            <a:r>
              <a:rPr lang="en-US" dirty="0" err="1"/>
              <a:t>column_name</a:t>
            </a:r>
            <a:r>
              <a:rPr lang="en-US" dirty="0"/>
              <a:t> </a:t>
            </a:r>
            <a:r>
              <a:rPr lang="en-US"/>
              <a:t>datatype;</a:t>
            </a:r>
          </a:p>
          <a:p>
            <a:pPr marL="0" indent="0">
              <a:buNone/>
            </a:pPr>
            <a:endParaRPr lang="en-US" dirty="0"/>
          </a:p>
          <a:p>
            <a:pPr>
              <a:buFont typeface="Wingdings" panose="05000000000000000000" pitchFamily="2" charset="2"/>
              <a:buChar char="§"/>
            </a:pPr>
            <a:r>
              <a:rPr lang="en-US" dirty="0"/>
              <a:t>ALTER TABLE Customers ADD Email varchar(255);</a:t>
            </a:r>
          </a:p>
          <a:p>
            <a:pPr marL="0" indent="0">
              <a:buNone/>
            </a:pPr>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DML commands</a:t>
            </a:r>
            <a:r>
              <a:rPr lang="en-US" sz="2400" dirty="0"/>
              <a:t>(Data Manipulation Language)</a:t>
            </a:r>
          </a:p>
        </p:txBody>
      </p:sp>
      <p:sp>
        <p:nvSpPr>
          <p:cNvPr id="3" name="Content Placeholder 2"/>
          <p:cNvSpPr>
            <a:spLocks noGrp="1"/>
          </p:cNvSpPr>
          <p:nvPr>
            <p:ph idx="1"/>
          </p:nvPr>
        </p:nvSpPr>
        <p:spPr>
          <a:xfrm>
            <a:off x="1692067" y="1469654"/>
            <a:ext cx="9812545" cy="4600486"/>
          </a:xfrm>
        </p:spPr>
        <p:txBody>
          <a:bodyPr>
            <a:normAutofit/>
          </a:bodyPr>
          <a:lstStyle/>
          <a:p>
            <a:pPr marL="0" indent="0">
              <a:buNone/>
            </a:pPr>
            <a:r>
              <a:rPr lang="en-US" b="1" dirty="0"/>
              <a:t>SELECT Statement</a:t>
            </a:r>
          </a:p>
          <a:p>
            <a:pPr marL="0" indent="0">
              <a:buNone/>
            </a:pPr>
            <a:endParaRPr lang="en-US" b="1" dirty="0"/>
          </a:p>
          <a:p>
            <a:r>
              <a:rPr lang="en-US" dirty="0"/>
              <a:t>The SELECT statement is used to select data from a database.</a:t>
            </a:r>
          </a:p>
          <a:p>
            <a:pPr marL="0" indent="0">
              <a:buNone/>
            </a:pPr>
            <a:r>
              <a:rPr lang="en-US" b="1" dirty="0"/>
              <a:t>SYNTAX</a:t>
            </a:r>
          </a:p>
          <a:p>
            <a:pPr>
              <a:buFont typeface="+mj-lt"/>
              <a:buAutoNum type="arabicPeriod"/>
            </a:pPr>
            <a:r>
              <a:rPr lang="en-US" dirty="0"/>
              <a:t>SELECT </a:t>
            </a:r>
            <a:r>
              <a:rPr lang="en-US" i="1" dirty="0"/>
              <a:t>column1</a:t>
            </a:r>
            <a:r>
              <a:rPr lang="en-US" dirty="0"/>
              <a:t>,</a:t>
            </a:r>
            <a:r>
              <a:rPr lang="en-US" i="1" dirty="0"/>
              <a:t> column2, ...</a:t>
            </a:r>
            <a:r>
              <a:rPr lang="en-US" dirty="0"/>
              <a:t/>
            </a:r>
            <a:br>
              <a:rPr lang="en-US" dirty="0"/>
            </a:br>
            <a:r>
              <a:rPr lang="en-US" dirty="0"/>
              <a:t>FROM </a:t>
            </a:r>
            <a:r>
              <a:rPr lang="en-US" i="1" dirty="0" err="1"/>
              <a:t>table_name</a:t>
            </a:r>
            <a:r>
              <a:rPr lang="en-US" dirty="0"/>
              <a:t>;</a:t>
            </a:r>
          </a:p>
          <a:p>
            <a:pPr>
              <a:buFont typeface="+mj-lt"/>
              <a:buAutoNum type="arabicPeriod"/>
            </a:pPr>
            <a:r>
              <a:rPr lang="en-US" dirty="0"/>
              <a:t>SELECT * FROM </a:t>
            </a:r>
            <a:r>
              <a:rPr lang="en-US" i="1" dirty="0" err="1"/>
              <a:t>table_name</a:t>
            </a:r>
            <a:r>
              <a:rPr lang="en-US" dirty="0"/>
              <a:t>;</a:t>
            </a:r>
          </a:p>
          <a:p>
            <a:pPr>
              <a:buFont typeface="+mj-lt"/>
              <a:buAutoNum type="arabicPeriod"/>
            </a:pPr>
            <a:endParaRPr lang="en-US" dirty="0"/>
          </a:p>
          <a:p>
            <a:r>
              <a:rPr lang="en-US" dirty="0"/>
              <a:t>SELECT </a:t>
            </a:r>
            <a:r>
              <a:rPr lang="en-US" dirty="0" err="1"/>
              <a:t>CustomerName</a:t>
            </a:r>
            <a:r>
              <a:rPr lang="en-US" dirty="0"/>
              <a:t>, City FROM Customers;</a:t>
            </a:r>
          </a:p>
          <a:p>
            <a:pPr marL="0" indent="0">
              <a:buNone/>
            </a:pPr>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INSERT INTO Statement</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The INSERT INTO statement is used to insert new records in a table.</a:t>
            </a:r>
          </a:p>
          <a:p>
            <a:pPr marL="0" indent="0">
              <a:buNone/>
            </a:pPr>
            <a:endParaRPr lang="en-US" dirty="0"/>
          </a:p>
          <a:p>
            <a:r>
              <a:rPr lang="en-US" dirty="0"/>
              <a:t>INSERT INTO </a:t>
            </a:r>
            <a:r>
              <a:rPr lang="en-US" i="1" dirty="0" err="1"/>
              <a:t>table_name</a:t>
            </a:r>
            <a:r>
              <a:rPr lang="en-US" dirty="0"/>
              <a:t> (</a:t>
            </a:r>
            <a:r>
              <a:rPr lang="en-US" i="1" dirty="0"/>
              <a:t>column1</a:t>
            </a:r>
            <a:r>
              <a:rPr lang="en-US" dirty="0"/>
              <a:t>,</a:t>
            </a:r>
            <a:r>
              <a:rPr lang="en-US" i="1" dirty="0"/>
              <a:t> column2</a:t>
            </a:r>
            <a:r>
              <a:rPr lang="en-US" dirty="0"/>
              <a:t>,</a:t>
            </a:r>
            <a:r>
              <a:rPr lang="en-US" i="1" dirty="0"/>
              <a:t> column3</a:t>
            </a:r>
            <a:r>
              <a:rPr lang="en-US" dirty="0"/>
              <a:t>, ...)</a:t>
            </a:r>
            <a:br>
              <a:rPr lang="en-US" dirty="0"/>
            </a:br>
            <a:r>
              <a:rPr lang="en-US" dirty="0"/>
              <a:t>VALUES (</a:t>
            </a:r>
            <a:r>
              <a:rPr lang="en-US" i="1" dirty="0"/>
              <a:t>value1</a:t>
            </a:r>
            <a:r>
              <a:rPr lang="en-US" dirty="0"/>
              <a:t>,</a:t>
            </a:r>
            <a:r>
              <a:rPr lang="en-US" i="1" dirty="0"/>
              <a:t> value2</a:t>
            </a:r>
            <a:r>
              <a:rPr lang="en-US" dirty="0"/>
              <a:t>,</a:t>
            </a:r>
            <a:r>
              <a:rPr lang="en-US" i="1" dirty="0"/>
              <a:t> value3</a:t>
            </a:r>
            <a:r>
              <a:rPr lang="en-US" dirty="0"/>
              <a:t>, ...);</a:t>
            </a:r>
          </a:p>
          <a:p>
            <a:r>
              <a:rPr lang="en-US" dirty="0"/>
              <a:t>INSERT INTO </a:t>
            </a:r>
            <a:r>
              <a:rPr lang="en-US" i="1" dirty="0" err="1"/>
              <a:t>table_name</a:t>
            </a:r>
            <a:r>
              <a:rPr lang="en-US" dirty="0"/>
              <a:t/>
            </a:r>
            <a:br>
              <a:rPr lang="en-US" dirty="0"/>
            </a:br>
            <a:r>
              <a:rPr lang="en-US" dirty="0"/>
              <a:t>VALUES (</a:t>
            </a:r>
            <a:r>
              <a:rPr lang="en-US" i="1" dirty="0"/>
              <a:t>value1</a:t>
            </a:r>
            <a:r>
              <a:rPr lang="en-US" dirty="0"/>
              <a:t>,</a:t>
            </a:r>
            <a:r>
              <a:rPr lang="en-US" i="1" dirty="0"/>
              <a:t> value2</a:t>
            </a:r>
            <a:r>
              <a:rPr lang="en-US" dirty="0"/>
              <a:t>,</a:t>
            </a:r>
            <a:r>
              <a:rPr lang="en-US" i="1" dirty="0"/>
              <a:t> value3</a:t>
            </a:r>
            <a:r>
              <a:rPr lang="en-US" dirty="0"/>
              <a:t>, ...);</a:t>
            </a:r>
          </a:p>
          <a:p>
            <a:pPr marL="0" indent="0">
              <a:buNone/>
            </a:pPr>
            <a:endParaRPr lang="en-US" dirty="0"/>
          </a:p>
          <a:p>
            <a:pPr marL="0" indent="0">
              <a:buNone/>
            </a:pPr>
            <a:r>
              <a:rPr lang="en-US" dirty="0"/>
              <a:t>INSERT INTO Customers (</a:t>
            </a:r>
            <a:r>
              <a:rPr lang="en-US" dirty="0" err="1"/>
              <a:t>CustomerName</a:t>
            </a:r>
            <a:r>
              <a:rPr lang="en-US" dirty="0"/>
              <a:t>, Address, City, </a:t>
            </a:r>
            <a:r>
              <a:rPr lang="en-US" dirty="0" err="1"/>
              <a:t>PinCode</a:t>
            </a:r>
            <a:r>
              <a:rPr lang="en-US" dirty="0"/>
              <a:t>, Country)</a:t>
            </a:r>
            <a:br>
              <a:rPr lang="en-US" dirty="0"/>
            </a:br>
            <a:r>
              <a:rPr lang="en-US" dirty="0"/>
              <a:t>VALUES (‘</a:t>
            </a:r>
            <a:r>
              <a:rPr lang="en-US" dirty="0" err="1"/>
              <a:t>Ramu</a:t>
            </a:r>
            <a:r>
              <a:rPr lang="en-US" dirty="0"/>
              <a:t>', ‘</a:t>
            </a:r>
            <a:r>
              <a:rPr lang="en-US" dirty="0" err="1"/>
              <a:t>Networkz</a:t>
            </a:r>
            <a:r>
              <a:rPr lang="en-US" dirty="0"/>
              <a:t> systems', ‘</a:t>
            </a:r>
            <a:r>
              <a:rPr lang="en-US" dirty="0" err="1"/>
              <a:t>Ernakulam</a:t>
            </a:r>
            <a:r>
              <a:rPr lang="en-US" dirty="0"/>
              <a:t>', '4006', 'Norway');</a:t>
            </a:r>
          </a:p>
          <a:p>
            <a:pPr marL="0" indent="0">
              <a:buNone/>
            </a:pPr>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DELETE Statement</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a:t>The DELETE statement is used to delete existing records in a table.</a:t>
            </a:r>
          </a:p>
          <a:p>
            <a:pPr marL="0" indent="0">
              <a:buNone/>
            </a:pPr>
            <a:r>
              <a:rPr lang="en-US" b="1" dirty="0"/>
              <a:t>SYNTAX</a:t>
            </a:r>
          </a:p>
          <a:p>
            <a:pPr>
              <a:buFont typeface="+mj-lt"/>
              <a:buAutoNum type="arabicPeriod"/>
            </a:pPr>
            <a:r>
              <a:rPr lang="en-US" dirty="0"/>
              <a:t>DELETE FROM </a:t>
            </a:r>
            <a:r>
              <a:rPr lang="en-US" i="1" dirty="0" err="1"/>
              <a:t>table_name</a:t>
            </a:r>
            <a:r>
              <a:rPr lang="en-US" i="1" dirty="0"/>
              <a:t> </a:t>
            </a:r>
            <a:r>
              <a:rPr lang="en-US" dirty="0"/>
              <a:t>WHERE </a:t>
            </a:r>
            <a:r>
              <a:rPr lang="en-US" i="1" dirty="0"/>
              <a:t>condition</a:t>
            </a:r>
            <a:r>
              <a:rPr lang="en-US" dirty="0"/>
              <a:t>;</a:t>
            </a:r>
          </a:p>
          <a:p>
            <a:pPr>
              <a:buFont typeface="+mj-lt"/>
              <a:buAutoNum type="arabicPeriod"/>
            </a:pPr>
            <a:r>
              <a:rPr lang="en-US" dirty="0"/>
              <a:t>DELETE FROM </a:t>
            </a:r>
            <a:r>
              <a:rPr lang="en-US" i="1" dirty="0" err="1"/>
              <a:t>table_name</a:t>
            </a:r>
            <a:r>
              <a:rPr lang="en-US" dirty="0"/>
              <a:t>;</a:t>
            </a:r>
          </a:p>
          <a:p>
            <a:pPr marL="0" indent="0">
              <a:buNone/>
            </a:pPr>
            <a:endParaRPr lang="en-US" dirty="0"/>
          </a:p>
          <a:p>
            <a:pPr marL="0" indent="0">
              <a:buNone/>
            </a:pPr>
            <a:r>
              <a:rPr lang="en-US" dirty="0"/>
              <a:t>DELETE FROM Customers WHERE </a:t>
            </a:r>
            <a:r>
              <a:rPr lang="en-US" dirty="0" err="1"/>
              <a:t>CustomerName</a:t>
            </a:r>
            <a:r>
              <a:rPr lang="en-US" dirty="0"/>
              <a:t>=‘</a:t>
            </a:r>
            <a:r>
              <a:rPr lang="en-US" dirty="0" err="1"/>
              <a:t>Ammu</a:t>
            </a:r>
            <a:r>
              <a:rPr lang="en-US" dirty="0"/>
              <a: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92322" y="368490"/>
            <a:ext cx="9280027" cy="4710218"/>
          </a:xfrm>
        </p:spPr>
        <p:txBody>
          <a:bodyPr>
            <a:normAutofit/>
          </a:bodyPr>
          <a:lstStyle/>
          <a:p>
            <a:pPr marL="0" indent="0">
              <a:buNone/>
            </a:pPr>
            <a:r>
              <a:rPr lang="en-US" sz="2800" dirty="0"/>
              <a:t>UPDATE Statement</a:t>
            </a:r>
          </a:p>
          <a:p>
            <a:pPr marL="0" indent="0">
              <a:buNone/>
            </a:pPr>
            <a:endParaRPr lang="en-US" sz="2800" dirty="0"/>
          </a:p>
          <a:p>
            <a:pPr marL="0" indent="0">
              <a:buNone/>
            </a:pPr>
            <a:r>
              <a:rPr lang="en-US" dirty="0"/>
              <a:t>The UPDATE statement is used to modify the existing records in a table.</a:t>
            </a:r>
          </a:p>
          <a:p>
            <a:pPr marL="0" indent="0">
              <a:buNone/>
            </a:pPr>
            <a:r>
              <a:rPr lang="en-US" b="1" dirty="0"/>
              <a:t>SYNTAX</a:t>
            </a:r>
          </a:p>
          <a:p>
            <a:pPr marL="0" indent="0">
              <a:buNone/>
            </a:pPr>
            <a:r>
              <a:rPr lang="en-US" dirty="0"/>
              <a:t>UPDATE </a:t>
            </a:r>
            <a:r>
              <a:rPr lang="en-US" i="1" dirty="0" err="1"/>
              <a:t>table_name</a:t>
            </a:r>
            <a:r>
              <a:rPr lang="en-US" sz="2800" dirty="0"/>
              <a:t/>
            </a:r>
            <a:br>
              <a:rPr lang="en-US" sz="2800" dirty="0"/>
            </a:br>
            <a:r>
              <a:rPr lang="en-US" dirty="0"/>
              <a:t>SET </a:t>
            </a:r>
            <a:r>
              <a:rPr lang="en-US" i="1" dirty="0"/>
              <a:t>column1 </a:t>
            </a:r>
            <a:r>
              <a:rPr lang="en-US" dirty="0"/>
              <a:t>=</a:t>
            </a:r>
            <a:r>
              <a:rPr lang="en-US" i="1" dirty="0"/>
              <a:t> value1</a:t>
            </a:r>
            <a:r>
              <a:rPr lang="en-US" dirty="0"/>
              <a:t>,</a:t>
            </a:r>
            <a:r>
              <a:rPr lang="en-US" i="1" dirty="0"/>
              <a:t> column2 </a:t>
            </a:r>
            <a:r>
              <a:rPr lang="en-US" dirty="0"/>
              <a:t>=</a:t>
            </a:r>
            <a:r>
              <a:rPr lang="en-US" i="1" dirty="0"/>
              <a:t> value2</a:t>
            </a:r>
            <a:r>
              <a:rPr lang="en-US" dirty="0"/>
              <a:t>, ...</a:t>
            </a:r>
            <a:r>
              <a:rPr lang="en-US" sz="2800" dirty="0"/>
              <a:t/>
            </a:r>
            <a:br>
              <a:rPr lang="en-US" sz="2800" dirty="0"/>
            </a:br>
            <a:r>
              <a:rPr lang="en-US" dirty="0"/>
              <a:t>WHERE </a:t>
            </a:r>
            <a:r>
              <a:rPr lang="en-US" i="1" dirty="0"/>
              <a:t>condition</a:t>
            </a:r>
            <a:r>
              <a:rPr lang="en-US" dirty="0"/>
              <a:t>;</a:t>
            </a:r>
            <a:endParaRPr lang="en-US" sz="2800" dirty="0"/>
          </a:p>
          <a:p>
            <a:pPr marL="0" indent="0">
              <a:buNone/>
            </a:pPr>
            <a:endParaRPr lang="en-US" dirty="0"/>
          </a:p>
          <a:p>
            <a:pPr marL="0" indent="0">
              <a:buNone/>
            </a:pPr>
            <a:r>
              <a:rPr lang="en-US" dirty="0"/>
              <a:t>UPDATE Customers</a:t>
            </a:r>
            <a:br>
              <a:rPr lang="en-US" dirty="0"/>
            </a:br>
            <a:r>
              <a:rPr lang="en-US" dirty="0"/>
              <a:t>SET </a:t>
            </a:r>
            <a:r>
              <a:rPr lang="en-US" dirty="0" err="1"/>
              <a:t>ContactName</a:t>
            </a:r>
            <a:r>
              <a:rPr lang="en-US" dirty="0"/>
              <a:t> = '</a:t>
            </a:r>
            <a:r>
              <a:rPr lang="en-US" dirty="0" err="1"/>
              <a:t>Ammu</a:t>
            </a:r>
            <a:r>
              <a:rPr lang="en-US" dirty="0"/>
              <a:t>', City= ‘Kottayam'</a:t>
            </a:r>
            <a:br>
              <a:rPr lang="en-US" dirty="0"/>
            </a:br>
            <a:r>
              <a:rPr lang="en-US" dirty="0"/>
              <a:t>WHERE </a:t>
            </a:r>
            <a:r>
              <a:rPr lang="en-US" dirty="0" err="1"/>
              <a:t>CustomerID</a:t>
            </a:r>
            <a:r>
              <a:rPr lang="en-US" dirty="0"/>
              <a:t> = 1</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clause</a:t>
            </a:r>
          </a:p>
        </p:txBody>
      </p:sp>
      <p:sp>
        <p:nvSpPr>
          <p:cNvPr id="3" name="Content Placeholder 2"/>
          <p:cNvSpPr>
            <a:spLocks noGrp="1"/>
          </p:cNvSpPr>
          <p:nvPr>
            <p:ph idx="1"/>
          </p:nvPr>
        </p:nvSpPr>
        <p:spPr>
          <a:xfrm>
            <a:off x="1905712" y="1392964"/>
            <a:ext cx="9598900" cy="4518258"/>
          </a:xfrm>
        </p:spPr>
        <p:txBody>
          <a:bodyPr>
            <a:normAutofit/>
          </a:bodyPr>
          <a:lstStyle/>
          <a:p>
            <a:pPr marL="0" indent="0">
              <a:buNone/>
            </a:pPr>
            <a:r>
              <a:rPr lang="en-US" b="1" dirty="0"/>
              <a:t>WHERE Clause</a:t>
            </a:r>
          </a:p>
          <a:p>
            <a:pPr marL="0" indent="0">
              <a:buNone/>
            </a:pPr>
            <a:r>
              <a:rPr lang="en-US" b="1" dirty="0"/>
              <a:t>SYNTAX</a:t>
            </a:r>
          </a:p>
          <a:p>
            <a:pPr marL="0" indent="0">
              <a:buNone/>
            </a:pPr>
            <a:r>
              <a:rPr lang="en-US" dirty="0"/>
              <a:t>SELECT </a:t>
            </a:r>
            <a:r>
              <a:rPr lang="en-US" i="1" dirty="0"/>
              <a:t>column1</a:t>
            </a:r>
            <a:r>
              <a:rPr lang="en-US" dirty="0"/>
              <a:t>,</a:t>
            </a:r>
            <a:r>
              <a:rPr lang="en-US" i="1" dirty="0"/>
              <a:t> column2, ...</a:t>
            </a:r>
            <a:r>
              <a:rPr lang="en-US" dirty="0"/>
              <a:t/>
            </a:r>
            <a:br>
              <a:rPr lang="en-US" dirty="0"/>
            </a:br>
            <a:r>
              <a:rPr lang="en-US" dirty="0"/>
              <a:t>FROM </a:t>
            </a:r>
            <a:r>
              <a:rPr lang="en-US" i="1" dirty="0" err="1"/>
              <a:t>table_name</a:t>
            </a:r>
            <a:r>
              <a:rPr lang="en-US" dirty="0"/>
              <a:t/>
            </a:r>
            <a:br>
              <a:rPr lang="en-US" dirty="0"/>
            </a:br>
            <a:r>
              <a:rPr lang="en-US" dirty="0"/>
              <a:t>WHERE </a:t>
            </a:r>
            <a:r>
              <a:rPr lang="en-US" i="1" dirty="0"/>
              <a:t>condition</a:t>
            </a:r>
            <a:r>
              <a:rPr lang="en-US" dirty="0"/>
              <a:t>;</a:t>
            </a:r>
          </a:p>
          <a:p>
            <a:pPr marL="0" indent="0">
              <a:buNone/>
            </a:pPr>
            <a:endParaRPr lang="en-US" b="1" dirty="0"/>
          </a:p>
          <a:p>
            <a:pPr>
              <a:buFont typeface="Arial" panose="020B0604020202020204" pitchFamily="34" charset="0"/>
              <a:buChar char="•"/>
            </a:pPr>
            <a:r>
              <a:rPr lang="en-US" dirty="0"/>
              <a:t>SELECT * FROM Customers</a:t>
            </a:r>
            <a:br>
              <a:rPr lang="en-US" dirty="0"/>
            </a:br>
            <a:r>
              <a:rPr lang="en-US" dirty="0"/>
              <a:t>WHERE Country='Mexico';</a:t>
            </a:r>
          </a:p>
          <a:p>
            <a:pPr>
              <a:buFont typeface="Arial" panose="020B0604020202020204" pitchFamily="34" charset="0"/>
              <a:buChar char="•"/>
            </a:pPr>
            <a:r>
              <a:rPr lang="en-US" dirty="0"/>
              <a:t>SELECT * FROM Customers</a:t>
            </a:r>
            <a:br>
              <a:rPr lang="en-US" dirty="0"/>
            </a:br>
            <a:r>
              <a:rPr lang="en-US" dirty="0"/>
              <a:t>WHERE </a:t>
            </a:r>
            <a:r>
              <a:rPr lang="en-US" dirty="0" err="1"/>
              <a:t>CustomerID</a:t>
            </a:r>
            <a:r>
              <a:rPr lang="en-US" dirty="0"/>
              <a:t>=1;</a:t>
            </a:r>
          </a:p>
          <a:p>
            <a:pPr marL="0" indent="0">
              <a:buNone/>
            </a:pP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/OR Clause</a:t>
            </a:r>
          </a:p>
        </p:txBody>
      </p:sp>
      <p:sp>
        <p:nvSpPr>
          <p:cNvPr id="3" name="Content Placeholder 2"/>
          <p:cNvSpPr>
            <a:spLocks noGrp="1"/>
          </p:cNvSpPr>
          <p:nvPr>
            <p:ph idx="1"/>
          </p:nvPr>
        </p:nvSpPr>
        <p:spPr>
          <a:xfrm>
            <a:off x="2088107" y="1637731"/>
            <a:ext cx="9416505" cy="4776717"/>
          </a:xfrm>
        </p:spPr>
        <p:txBody>
          <a:bodyPr>
            <a:normAutofit/>
          </a:bodyPr>
          <a:lstStyle/>
          <a:p>
            <a:pPr marL="0" indent="0">
              <a:buNone/>
            </a:pPr>
            <a:r>
              <a:rPr lang="en-US" dirty="0"/>
              <a:t>The AND </a:t>
            </a:r>
            <a:r>
              <a:rPr lang="en-US" dirty="0" err="1"/>
              <a:t>and</a:t>
            </a:r>
            <a:r>
              <a:rPr lang="en-US" dirty="0"/>
              <a:t> OR operators are used to filter records based on more than one condition:</a:t>
            </a:r>
          </a:p>
          <a:p>
            <a:pPr marL="0" indent="0">
              <a:buNone/>
            </a:pPr>
            <a:r>
              <a:rPr lang="en-US" dirty="0"/>
              <a:t>The AND operator displays a record if all the conditions separated by AND are TRUE.</a:t>
            </a:r>
          </a:p>
          <a:p>
            <a:pPr marL="0" indent="0">
              <a:buNone/>
            </a:pPr>
            <a:r>
              <a:rPr lang="en-US" dirty="0"/>
              <a:t>The OR operator displays a record if any of the conditions separated by OR is TRUE.</a:t>
            </a:r>
          </a:p>
          <a:p>
            <a:r>
              <a:rPr lang="en-US" dirty="0"/>
              <a:t>SELECT </a:t>
            </a:r>
            <a:r>
              <a:rPr lang="en-US" i="1" dirty="0"/>
              <a:t>column1</a:t>
            </a:r>
            <a:r>
              <a:rPr lang="en-US" dirty="0"/>
              <a:t>,</a:t>
            </a:r>
            <a:r>
              <a:rPr lang="en-US" i="1" dirty="0"/>
              <a:t> column2, ...</a:t>
            </a:r>
            <a:r>
              <a:rPr lang="en-US" dirty="0"/>
              <a:t/>
            </a:r>
            <a:br>
              <a:rPr lang="en-US" dirty="0"/>
            </a:br>
            <a:r>
              <a:rPr lang="en-US" dirty="0"/>
              <a:t>FROM </a:t>
            </a:r>
            <a:r>
              <a:rPr lang="en-US" i="1" dirty="0" err="1"/>
              <a:t>table_name</a:t>
            </a:r>
            <a:r>
              <a:rPr lang="en-US" dirty="0"/>
              <a:t/>
            </a:r>
            <a:br>
              <a:rPr lang="en-US" dirty="0"/>
            </a:br>
            <a:r>
              <a:rPr lang="en-US" dirty="0"/>
              <a:t>WHERE </a:t>
            </a:r>
            <a:r>
              <a:rPr lang="en-US" i="1" dirty="0"/>
              <a:t>condition1</a:t>
            </a:r>
            <a:r>
              <a:rPr lang="en-US" dirty="0"/>
              <a:t> AND </a:t>
            </a:r>
            <a:r>
              <a:rPr lang="en-US" i="1" dirty="0"/>
              <a:t>condition2</a:t>
            </a:r>
            <a:r>
              <a:rPr lang="en-US" dirty="0"/>
              <a:t> AND </a:t>
            </a:r>
            <a:r>
              <a:rPr lang="en-US" i="1" dirty="0"/>
              <a:t>condition3 ...</a:t>
            </a:r>
            <a:r>
              <a:rPr lang="en-US" dirty="0"/>
              <a:t>;</a:t>
            </a:r>
          </a:p>
          <a:p>
            <a:pPr marL="0" indent="0">
              <a:buNone/>
            </a:pPr>
            <a:endParaRPr lang="en-US" dirty="0"/>
          </a:p>
          <a:p>
            <a:r>
              <a:rPr lang="en-US" dirty="0"/>
              <a:t>SELECT </a:t>
            </a:r>
            <a:r>
              <a:rPr lang="en-US" i="1" dirty="0"/>
              <a:t>column1</a:t>
            </a:r>
            <a:r>
              <a:rPr lang="en-US" dirty="0"/>
              <a:t>,</a:t>
            </a:r>
            <a:r>
              <a:rPr lang="en-US" i="1" dirty="0"/>
              <a:t> column2, ...</a:t>
            </a:r>
            <a:r>
              <a:rPr lang="en-US" dirty="0"/>
              <a:t/>
            </a:r>
            <a:br>
              <a:rPr lang="en-US" dirty="0"/>
            </a:br>
            <a:r>
              <a:rPr lang="en-US" dirty="0"/>
              <a:t>FROM </a:t>
            </a:r>
            <a:r>
              <a:rPr lang="en-US" i="1" dirty="0" err="1"/>
              <a:t>table_name</a:t>
            </a:r>
            <a:r>
              <a:rPr lang="en-US" dirty="0"/>
              <a:t/>
            </a:r>
            <a:br>
              <a:rPr lang="en-US" dirty="0"/>
            </a:br>
            <a:r>
              <a:rPr lang="en-US" dirty="0"/>
              <a:t>WHERE </a:t>
            </a:r>
            <a:r>
              <a:rPr lang="en-US" i="1" dirty="0"/>
              <a:t>condition1</a:t>
            </a:r>
            <a:r>
              <a:rPr lang="en-US" dirty="0"/>
              <a:t> OR </a:t>
            </a:r>
            <a:r>
              <a:rPr lang="en-US" i="1" dirty="0"/>
              <a:t>condition2</a:t>
            </a:r>
            <a:r>
              <a:rPr lang="en-US" dirty="0"/>
              <a:t> OR </a:t>
            </a:r>
            <a:r>
              <a:rPr lang="en-US" i="1" dirty="0"/>
              <a:t>condition3 ...</a:t>
            </a:r>
            <a:r>
              <a:rPr lang="en-US" dirty="0"/>
              <a:t>;</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1755" y="900752"/>
            <a:ext cx="9402857" cy="5010470"/>
          </a:xfrm>
        </p:spPr>
        <p:txBody>
          <a:bodyPr>
            <a:normAutofit/>
          </a:bodyPr>
          <a:lstStyle/>
          <a:p>
            <a:r>
              <a:rPr lang="en-US" dirty="0"/>
              <a:t>SELECT * FROM Customers</a:t>
            </a:r>
            <a:br>
              <a:rPr lang="en-US" dirty="0"/>
            </a:br>
            <a:r>
              <a:rPr lang="en-US" dirty="0"/>
              <a:t>WHERE Country='Germany' AND City='Berlin';</a:t>
            </a:r>
          </a:p>
          <a:p>
            <a:pPr marL="0" indent="0">
              <a:buNone/>
            </a:pPr>
            <a:endParaRPr lang="en-US" dirty="0"/>
          </a:p>
          <a:p>
            <a:r>
              <a:rPr lang="en-US" dirty="0"/>
              <a:t>SELECT * FROM Customers</a:t>
            </a:r>
            <a:br>
              <a:rPr lang="en-US" dirty="0"/>
            </a:br>
            <a:r>
              <a:rPr lang="en-US" dirty="0"/>
              <a:t>WHERE City='Berlin' OR City='</a:t>
            </a:r>
            <a:r>
              <a:rPr lang="en-US" dirty="0" err="1"/>
              <a:t>München</a:t>
            </a:r>
            <a:r>
              <a:rPr lang="en-US" dirty="0"/>
              <a:t>';</a:t>
            </a:r>
          </a:p>
          <a:p>
            <a:pPr marL="0" indent="0">
              <a:buNone/>
            </a:pPr>
            <a:endParaRPr lang="en-US" dirty="0"/>
          </a:p>
          <a:p>
            <a:pPr marL="0" indent="0">
              <a:buNone/>
            </a:pPr>
            <a:r>
              <a:rPr lang="en-US" b="1" dirty="0"/>
              <a:t>IN Clause</a:t>
            </a:r>
          </a:p>
          <a:p>
            <a:pPr marL="0" indent="0">
              <a:buNone/>
            </a:pPr>
            <a:r>
              <a:rPr lang="en-US" dirty="0"/>
              <a:t>SELECT </a:t>
            </a:r>
            <a:r>
              <a:rPr lang="en-US" i="1" dirty="0" err="1"/>
              <a:t>column_name</a:t>
            </a:r>
            <a:r>
              <a:rPr lang="en-US" i="1" dirty="0"/>
              <a:t>(s)</a:t>
            </a:r>
            <a:r>
              <a:rPr lang="en-US" dirty="0"/>
              <a:t/>
            </a:r>
            <a:br>
              <a:rPr lang="en-US" dirty="0"/>
            </a:br>
            <a:r>
              <a:rPr lang="en-US" dirty="0"/>
              <a:t>FROM </a:t>
            </a:r>
            <a:r>
              <a:rPr lang="en-US" i="1" dirty="0" err="1"/>
              <a:t>table_name</a:t>
            </a:r>
            <a:r>
              <a:rPr lang="en-US" dirty="0"/>
              <a:t/>
            </a:r>
            <a:br>
              <a:rPr lang="en-US" dirty="0"/>
            </a:br>
            <a:r>
              <a:rPr lang="en-US" dirty="0"/>
              <a:t>WHERE </a:t>
            </a:r>
            <a:r>
              <a:rPr lang="en-US" i="1" dirty="0" err="1"/>
              <a:t>column_name</a:t>
            </a:r>
            <a:r>
              <a:rPr lang="en-US" dirty="0"/>
              <a:t> IN (</a:t>
            </a:r>
            <a:r>
              <a:rPr lang="en-US" i="1" dirty="0"/>
              <a:t>value1</a:t>
            </a:r>
            <a:r>
              <a:rPr lang="en-US" dirty="0"/>
              <a:t>,</a:t>
            </a:r>
            <a:r>
              <a:rPr lang="en-US" i="1" dirty="0"/>
              <a:t> value2</a:t>
            </a:r>
            <a:r>
              <a:rPr lang="en-US" dirty="0"/>
              <a:t>, ...);</a:t>
            </a:r>
          </a:p>
          <a:p>
            <a:pPr marL="0" indent="0">
              <a:buNone/>
            </a:pPr>
            <a:endParaRPr lang="en-US" dirty="0"/>
          </a:p>
          <a:p>
            <a:pPr>
              <a:buFont typeface="Arial" panose="020B0604020202020204" pitchFamily="34" charset="0"/>
              <a:buChar char="•"/>
            </a:pPr>
            <a:r>
              <a:rPr lang="en-US" dirty="0"/>
              <a:t>SELECT * FROM Customers</a:t>
            </a:r>
            <a:br>
              <a:rPr lang="en-US" dirty="0"/>
            </a:br>
            <a:r>
              <a:rPr lang="en-US" dirty="0"/>
              <a:t>WHERE Country IN ('Germany', 'France', 'UK');</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8262" y="589660"/>
            <a:ext cx="9214339" cy="5477853"/>
          </a:xfrm>
        </p:spPr>
        <p:txBody>
          <a:bodyPr>
            <a:normAutofit/>
          </a:bodyPr>
          <a:lstStyle/>
          <a:p>
            <a:pPr marL="0" indent="0">
              <a:buNone/>
            </a:pPr>
            <a:endParaRPr lang="en-US" dirty="0"/>
          </a:p>
          <a:p>
            <a:endParaRPr lang="en-US" dirty="0"/>
          </a:p>
          <a:p>
            <a:pPr marL="0" indent="0">
              <a:buNone/>
            </a:pPr>
            <a:r>
              <a:rPr lang="en-US" b="1" dirty="0"/>
              <a:t>BETWEEN Clause</a:t>
            </a:r>
          </a:p>
          <a:p>
            <a:pPr marL="0" indent="0">
              <a:buNone/>
            </a:pPr>
            <a:r>
              <a:rPr lang="en-US" dirty="0"/>
              <a:t/>
            </a:r>
            <a:br>
              <a:rPr lang="en-US" dirty="0"/>
            </a:br>
            <a:r>
              <a:rPr lang="en-US" dirty="0"/>
              <a:t>The BETWEEN operator selects values within a given range. The values can be numbers, text, or dates.</a:t>
            </a:r>
          </a:p>
          <a:p>
            <a:pPr marL="0" indent="0">
              <a:buNone/>
            </a:pPr>
            <a:r>
              <a:rPr lang="en-US" b="1" dirty="0"/>
              <a:t>syntax</a:t>
            </a:r>
          </a:p>
          <a:p>
            <a:pPr marL="0" indent="0">
              <a:buNone/>
            </a:pPr>
            <a:r>
              <a:rPr lang="en-US" dirty="0"/>
              <a:t>SELECT </a:t>
            </a:r>
            <a:r>
              <a:rPr lang="en-US" i="1" dirty="0" err="1"/>
              <a:t>column_name</a:t>
            </a:r>
            <a:r>
              <a:rPr lang="en-US" i="1" dirty="0"/>
              <a:t>(s)</a:t>
            </a:r>
            <a:r>
              <a:rPr lang="en-US" dirty="0"/>
              <a:t/>
            </a:r>
            <a:br>
              <a:rPr lang="en-US" dirty="0"/>
            </a:br>
            <a:r>
              <a:rPr lang="en-US" dirty="0"/>
              <a:t>FROM </a:t>
            </a:r>
            <a:r>
              <a:rPr lang="en-US" i="1" dirty="0" err="1"/>
              <a:t>table_name</a:t>
            </a:r>
            <a:r>
              <a:rPr lang="en-US" dirty="0"/>
              <a:t/>
            </a:r>
            <a:br>
              <a:rPr lang="en-US" dirty="0"/>
            </a:br>
            <a:r>
              <a:rPr lang="en-US" dirty="0"/>
              <a:t>WHERE </a:t>
            </a:r>
            <a:r>
              <a:rPr lang="en-US" i="1" dirty="0" err="1"/>
              <a:t>column_name</a:t>
            </a:r>
            <a:r>
              <a:rPr lang="en-US" i="1" dirty="0"/>
              <a:t> </a:t>
            </a:r>
            <a:r>
              <a:rPr lang="en-US" dirty="0"/>
              <a:t>BETWEEN </a:t>
            </a:r>
            <a:r>
              <a:rPr lang="en-US" i="1" dirty="0"/>
              <a:t>value1</a:t>
            </a:r>
            <a:r>
              <a:rPr lang="en-US" dirty="0"/>
              <a:t> AND </a:t>
            </a:r>
            <a:r>
              <a:rPr lang="en-US" i="1" dirty="0"/>
              <a:t>value2;</a:t>
            </a:r>
            <a:endParaRPr lang="en-US" dirty="0"/>
          </a:p>
          <a:p>
            <a:r>
              <a:rPr lang="en-US" dirty="0"/>
              <a:t>SELECT * FROM Products</a:t>
            </a:r>
            <a:br>
              <a:rPr lang="en-US" dirty="0"/>
            </a:br>
            <a:r>
              <a:rPr lang="en-US" dirty="0"/>
              <a:t>WHERE Price BETWEEN 10 AND 20;</a:t>
            </a:r>
          </a:p>
          <a:p>
            <a:pPr marL="0" indent="0">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a:xfrm>
            <a:off x="428759" y="1698951"/>
            <a:ext cx="8596668" cy="3880773"/>
          </a:xfrm>
        </p:spPr>
        <p:txBody>
          <a:bodyPr>
            <a:normAutofit lnSpcReduction="10000"/>
          </a:bodyPr>
          <a:lstStyle/>
          <a:p>
            <a:r>
              <a:rPr lang="en-US" dirty="0"/>
              <a:t>Variables are containers for storing data values</a:t>
            </a:r>
            <a:r>
              <a:rPr lang="en-US" dirty="0" smtClean="0"/>
              <a:t>.</a:t>
            </a:r>
          </a:p>
          <a:p>
            <a:pPr marL="0" indent="0">
              <a:buNone/>
            </a:pPr>
            <a:endParaRPr lang="en-US" dirty="0"/>
          </a:p>
          <a:p>
            <a:pPr marL="0" indent="0">
              <a:buNone/>
            </a:pPr>
            <a:r>
              <a:rPr lang="en-US" u="sng" dirty="0"/>
              <a:t>Creating </a:t>
            </a:r>
            <a:r>
              <a:rPr lang="en-US" u="sng" dirty="0" smtClean="0"/>
              <a:t>Variables</a:t>
            </a:r>
          </a:p>
          <a:p>
            <a:pPr marL="0" indent="0">
              <a:buNone/>
            </a:pPr>
            <a:endParaRPr lang="en-US" u="sng" dirty="0" smtClean="0"/>
          </a:p>
          <a:p>
            <a:r>
              <a:rPr lang="en-US" dirty="0" smtClean="0"/>
              <a:t>Python </a:t>
            </a:r>
            <a:r>
              <a:rPr lang="en-US" dirty="0"/>
              <a:t>has no command for declaring a variable.</a:t>
            </a:r>
          </a:p>
          <a:p>
            <a:r>
              <a:rPr lang="en-US" dirty="0"/>
              <a:t>A variable is created the moment you first assign a value to it.</a:t>
            </a:r>
          </a:p>
          <a:p>
            <a:pPr marL="0" indent="0">
              <a:buNone/>
            </a:pPr>
            <a:endParaRPr lang="en-US" dirty="0" smtClean="0"/>
          </a:p>
          <a:p>
            <a:pPr marL="0" indent="0">
              <a:buNone/>
            </a:pPr>
            <a:r>
              <a:rPr lang="en-US" dirty="0" smtClean="0"/>
              <a:t>x </a:t>
            </a:r>
            <a:r>
              <a:rPr lang="en-US" dirty="0"/>
              <a:t>= 5</a:t>
            </a:r>
            <a:br>
              <a:rPr lang="en-US" dirty="0"/>
            </a:br>
            <a:r>
              <a:rPr lang="en-US" dirty="0"/>
              <a:t>y = "John"</a:t>
            </a:r>
            <a:br>
              <a:rPr lang="en-US" dirty="0"/>
            </a:br>
            <a:r>
              <a:rPr lang="en-US" dirty="0"/>
              <a:t>print(x)</a:t>
            </a:r>
            <a:br>
              <a:rPr lang="en-US" dirty="0"/>
            </a:br>
            <a:r>
              <a:rPr lang="en-US" dirty="0"/>
              <a:t>print(y)</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7346" y="555477"/>
            <a:ext cx="9667266" cy="5355745"/>
          </a:xfrm>
        </p:spPr>
        <p:txBody>
          <a:bodyPr>
            <a:normAutofit/>
          </a:bodyPr>
          <a:lstStyle/>
          <a:p>
            <a:pPr marL="0" indent="0">
              <a:buNone/>
            </a:pPr>
            <a:r>
              <a:rPr lang="en-US" b="1" dirty="0"/>
              <a:t>ORDER BY </a:t>
            </a:r>
          </a:p>
          <a:p>
            <a:pPr marL="0" indent="0">
              <a:buNone/>
            </a:pPr>
            <a:endParaRPr lang="en-US" dirty="0"/>
          </a:p>
          <a:p>
            <a:r>
              <a:rPr lang="en-US" dirty="0"/>
              <a:t>The ORDER BY keyword is used to sort the result-set in ascending or descending order.</a:t>
            </a:r>
          </a:p>
          <a:p>
            <a:pPr marL="0" indent="0">
              <a:buNone/>
            </a:pPr>
            <a:r>
              <a:rPr lang="en-US" b="1" dirty="0"/>
              <a:t>syntax</a:t>
            </a:r>
          </a:p>
          <a:p>
            <a:pPr marL="0" indent="0">
              <a:buNone/>
            </a:pPr>
            <a:r>
              <a:rPr lang="en-US" dirty="0"/>
              <a:t>SELECT </a:t>
            </a:r>
            <a:r>
              <a:rPr lang="en-US" i="1" dirty="0"/>
              <a:t>column1</a:t>
            </a:r>
            <a:r>
              <a:rPr lang="en-US" dirty="0"/>
              <a:t>,</a:t>
            </a:r>
            <a:r>
              <a:rPr lang="en-US" i="1" dirty="0"/>
              <a:t> column2, ...</a:t>
            </a:r>
            <a:r>
              <a:rPr lang="en-US" dirty="0"/>
              <a:t/>
            </a:r>
            <a:br>
              <a:rPr lang="en-US" dirty="0"/>
            </a:br>
            <a:r>
              <a:rPr lang="en-US" dirty="0"/>
              <a:t>FROM </a:t>
            </a:r>
            <a:r>
              <a:rPr lang="en-US" i="1" dirty="0" err="1"/>
              <a:t>table_name</a:t>
            </a:r>
            <a:r>
              <a:rPr lang="en-US" dirty="0"/>
              <a:t/>
            </a:r>
            <a:br>
              <a:rPr lang="en-US" dirty="0"/>
            </a:br>
            <a:r>
              <a:rPr lang="en-US" dirty="0"/>
              <a:t>ORDER BY </a:t>
            </a:r>
            <a:r>
              <a:rPr lang="en-US" i="1" dirty="0"/>
              <a:t>column1, column2, ... </a:t>
            </a:r>
            <a:r>
              <a:rPr lang="en-US" dirty="0"/>
              <a:t>ASC|DESC;</a:t>
            </a:r>
          </a:p>
          <a:p>
            <a:pPr marL="0" indent="0">
              <a:buNone/>
            </a:pPr>
            <a:endParaRPr lang="en-US" dirty="0"/>
          </a:p>
          <a:p>
            <a:pPr>
              <a:buFont typeface="Arial" panose="020B0604020202020204" pitchFamily="34" charset="0"/>
              <a:buChar char="•"/>
            </a:pPr>
            <a:r>
              <a:rPr lang="en-US" dirty="0"/>
              <a:t>SELECT * FROM Customers</a:t>
            </a:r>
            <a:br>
              <a:rPr lang="en-US" dirty="0"/>
            </a:br>
            <a:r>
              <a:rPr lang="en-US" dirty="0"/>
              <a:t>ORDER BY Country;</a:t>
            </a:r>
          </a:p>
          <a:p>
            <a:pPr marL="0" indent="0">
              <a:buNone/>
            </a:pPr>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63366" y="1005810"/>
            <a:ext cx="9060515" cy="4771402"/>
          </a:xfrm>
        </p:spPr>
        <p:txBody>
          <a:bodyPr>
            <a:normAutofit/>
          </a:bodyPr>
          <a:lstStyle/>
          <a:p>
            <a:pPr marL="0" indent="0">
              <a:buNone/>
            </a:pPr>
            <a:endParaRPr lang="en-US" b="1" dirty="0"/>
          </a:p>
          <a:p>
            <a:pPr marL="0" indent="0">
              <a:buNone/>
            </a:pPr>
            <a:r>
              <a:rPr lang="en-US" b="1" dirty="0"/>
              <a:t>COUNT Clause</a:t>
            </a:r>
          </a:p>
          <a:p>
            <a:pPr marL="0" indent="0">
              <a:buNone/>
            </a:pPr>
            <a:r>
              <a:rPr lang="en-US" dirty="0"/>
              <a:t>The COUNT() function returns the number of rows that matches a specified criteria.</a:t>
            </a:r>
            <a:endParaRPr lang="en-US" b="1" dirty="0"/>
          </a:p>
          <a:p>
            <a:pPr marL="0" indent="0">
              <a:buNone/>
            </a:pPr>
            <a:r>
              <a:rPr lang="en-US" dirty="0"/>
              <a:t>SELECT COUNT(</a:t>
            </a:r>
            <a:r>
              <a:rPr lang="en-US" dirty="0" err="1"/>
              <a:t>column_name</a:t>
            </a:r>
            <a:r>
              <a:rPr lang="en-US" dirty="0"/>
              <a:t>)</a:t>
            </a:r>
          </a:p>
          <a:p>
            <a:pPr marL="0" indent="0">
              <a:buNone/>
            </a:pPr>
            <a:r>
              <a:rPr lang="en-US" dirty="0"/>
              <a:t>FROM </a:t>
            </a:r>
            <a:r>
              <a:rPr lang="en-US" dirty="0" err="1"/>
              <a:t>table_name</a:t>
            </a:r>
            <a:endParaRPr lang="en-US" dirty="0"/>
          </a:p>
          <a:p>
            <a:pPr marL="0" indent="0">
              <a:buNone/>
            </a:pPr>
            <a:r>
              <a:rPr lang="en-US" dirty="0"/>
              <a:t>WHERE CONDITION;</a:t>
            </a:r>
          </a:p>
          <a:p>
            <a:pPr marL="0" indent="0">
              <a:buNone/>
            </a:pPr>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8334" y="2275489"/>
            <a:ext cx="8911687" cy="1280890"/>
          </a:xfrm>
        </p:spPr>
        <p:txBody>
          <a:bodyPr/>
          <a:lstStyle/>
          <a:p>
            <a:r>
              <a:rPr lang="en-US" dirty="0"/>
              <a:t> </a:t>
            </a:r>
            <a:r>
              <a:rPr lang="en-US" dirty="0" err="1"/>
              <a:t>PyQt</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815152" y="1132764"/>
            <a:ext cx="9689460" cy="4778458"/>
          </a:xfrm>
        </p:spPr>
        <p:txBody>
          <a:bodyPr/>
          <a:lstStyle/>
          <a:p>
            <a:endParaRPr lang="en-US" dirty="0"/>
          </a:p>
          <a:p>
            <a:endParaRPr lang="en-US" dirty="0"/>
          </a:p>
          <a:p>
            <a:r>
              <a:rPr lang="en-US" dirty="0"/>
              <a:t>pip install pyqt5</a:t>
            </a:r>
          </a:p>
        </p:txBody>
      </p:sp>
      <p:sp>
        <p:nvSpPr>
          <p:cNvPr id="6" name="Content Placeholder 2"/>
          <p:cNvSpPr txBox="1"/>
          <p:nvPr/>
        </p:nvSpPr>
        <p:spPr>
          <a:xfrm>
            <a:off x="2279176" y="682388"/>
            <a:ext cx="9225436" cy="522883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Font typeface="Wingdings 3" panose="05040102010807070707" charset="2"/>
              <a:buNone/>
            </a:pPr>
            <a:r>
              <a:rPr lang="en-US" dirty="0"/>
              <a:t>type the following command in the terminal or command prompt:</a:t>
            </a:r>
          </a:p>
          <a:p>
            <a:pPr>
              <a:buFont typeface="Arial" panose="020B0604020202020204" pitchFamily="34" charset="0"/>
              <a:buChar char="•"/>
            </a:pP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3994" y="659641"/>
            <a:ext cx="8915400" cy="4976883"/>
          </a:xfrm>
        </p:spPr>
        <p:txBody>
          <a:bodyPr/>
          <a:lstStyle/>
          <a:p>
            <a:pPr marL="0" indent="0">
              <a:buNone/>
            </a:pPr>
            <a:r>
              <a:rPr lang="en-US" dirty="0"/>
              <a:t>import sys</a:t>
            </a:r>
          </a:p>
          <a:p>
            <a:pPr marL="0" indent="0">
              <a:buNone/>
            </a:pPr>
            <a:r>
              <a:rPr lang="en-US" dirty="0"/>
              <a:t>from PyQt5.QtWidgets import </a:t>
            </a:r>
            <a:r>
              <a:rPr lang="en-US" dirty="0" err="1"/>
              <a:t>QApplication</a:t>
            </a:r>
            <a:r>
              <a:rPr lang="en-US" dirty="0"/>
              <a:t>, </a:t>
            </a:r>
            <a:r>
              <a:rPr lang="en-US" dirty="0" err="1"/>
              <a:t>QWidget</a:t>
            </a:r>
            <a:endParaRPr lang="en-US" dirty="0"/>
          </a:p>
          <a:p>
            <a:pPr marL="0" indent="0">
              <a:buNone/>
            </a:pPr>
            <a:r>
              <a:rPr lang="en-US" dirty="0"/>
              <a:t>app=</a:t>
            </a:r>
            <a:r>
              <a:rPr lang="en-US" dirty="0" err="1"/>
              <a:t>Qapplication</a:t>
            </a:r>
            <a:r>
              <a:rPr lang="en-US" dirty="0"/>
              <a:t>(</a:t>
            </a:r>
            <a:r>
              <a:rPr lang="en-US" dirty="0" err="1"/>
              <a:t>sys.argv</a:t>
            </a:r>
            <a:r>
              <a:rPr lang="en-US" dirty="0"/>
              <a:t>)</a:t>
            </a:r>
          </a:p>
          <a:p>
            <a:pPr marL="0" indent="0">
              <a:buNone/>
            </a:pPr>
            <a:r>
              <a:rPr lang="en-US" dirty="0"/>
              <a:t>window=</a:t>
            </a:r>
            <a:r>
              <a:rPr lang="en-US" dirty="0" err="1"/>
              <a:t>Qwidget</a:t>
            </a:r>
            <a:r>
              <a:rPr lang="en-US" dirty="0"/>
              <a:t>()</a:t>
            </a:r>
          </a:p>
          <a:p>
            <a:pPr marL="0" indent="0">
              <a:buNone/>
            </a:pPr>
            <a:r>
              <a:rPr lang="en-US" dirty="0" err="1"/>
              <a:t>window.resize</a:t>
            </a:r>
            <a:r>
              <a:rPr lang="en-US" dirty="0"/>
              <a:t>(320,240)</a:t>
            </a:r>
          </a:p>
          <a:p>
            <a:pPr marL="0" indent="0">
              <a:buNone/>
            </a:pPr>
            <a:r>
              <a:rPr lang="en-US" dirty="0" err="1"/>
              <a:t>window.setWindowTittle</a:t>
            </a:r>
            <a:r>
              <a:rPr lang="en-US" dirty="0"/>
              <a:t>(‘</a:t>
            </a:r>
            <a:r>
              <a:rPr lang="en-US" dirty="0" err="1"/>
              <a:t>Networkz</a:t>
            </a:r>
            <a:r>
              <a:rPr lang="en-US" dirty="0"/>
              <a:t> Systems’)</a:t>
            </a:r>
          </a:p>
          <a:p>
            <a:pPr marL="0" indent="0">
              <a:buNone/>
            </a:pPr>
            <a:r>
              <a:rPr lang="en-US" dirty="0" err="1"/>
              <a:t>window.resize</a:t>
            </a:r>
            <a:r>
              <a:rPr lang="en-US" dirty="0"/>
              <a:t>(500,500)</a:t>
            </a:r>
          </a:p>
          <a:p>
            <a:pPr marL="0" indent="0">
              <a:buNone/>
            </a:pPr>
            <a:r>
              <a:rPr lang="en-US" dirty="0" err="1"/>
              <a:t>window.show</a:t>
            </a:r>
            <a:r>
              <a:rPr lang="en-US" dirty="0"/>
              <a:t>()</a:t>
            </a:r>
          </a:p>
          <a:p>
            <a:pPr marL="0" indent="0">
              <a:buNone/>
            </a:pPr>
            <a:r>
              <a:rPr lang="en-US" dirty="0" err="1"/>
              <a:t>sys.exit</a:t>
            </a:r>
            <a:r>
              <a:rPr lang="en-US" dirty="0"/>
              <a:t>(</a:t>
            </a:r>
            <a:r>
              <a:rPr lang="en-US" dirty="0" err="1"/>
              <a:t>app.exec</a:t>
            </a:r>
            <a:r>
              <a:rPr lang="en-US" dirty="0"/>
              <a:t>_())</a:t>
            </a:r>
          </a:p>
          <a:p>
            <a:pPr marL="0" indent="0">
              <a:buNone/>
            </a:pPr>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1881" y="136478"/>
            <a:ext cx="9252731" cy="859809"/>
          </a:xfrm>
        </p:spPr>
        <p:txBody>
          <a:bodyPr/>
          <a:lstStyle/>
          <a:p>
            <a:r>
              <a:rPr lang="en-US" dirty="0"/>
              <a:t>Using function</a:t>
            </a:r>
          </a:p>
        </p:txBody>
      </p:sp>
      <p:sp>
        <p:nvSpPr>
          <p:cNvPr id="3" name="Content Placeholder 2"/>
          <p:cNvSpPr>
            <a:spLocks noGrp="1"/>
          </p:cNvSpPr>
          <p:nvPr>
            <p:ph idx="1"/>
          </p:nvPr>
        </p:nvSpPr>
        <p:spPr>
          <a:xfrm>
            <a:off x="1733266" y="996287"/>
            <a:ext cx="9771346" cy="5861713"/>
          </a:xfrm>
        </p:spPr>
        <p:txBody>
          <a:bodyPr>
            <a:normAutofit lnSpcReduction="10000"/>
          </a:bodyPr>
          <a:lstStyle/>
          <a:p>
            <a:pPr marL="0" indent="0">
              <a:buNone/>
            </a:pPr>
            <a:r>
              <a:rPr lang="en-US" dirty="0"/>
              <a:t>import sys</a:t>
            </a:r>
          </a:p>
          <a:p>
            <a:pPr marL="0" indent="0">
              <a:buNone/>
            </a:pPr>
            <a:r>
              <a:rPr lang="en-US" dirty="0"/>
              <a:t>from PyQt5.QtWidgets import </a:t>
            </a:r>
            <a:r>
              <a:rPr lang="en-US" dirty="0" err="1"/>
              <a:t>QApplication,QWidget</a:t>
            </a:r>
            <a:endParaRPr lang="en-US" dirty="0"/>
          </a:p>
          <a:p>
            <a:pPr marL="0" indent="0">
              <a:buNone/>
            </a:pPr>
            <a:r>
              <a:rPr lang="en-US" dirty="0"/>
              <a:t>class App(</a:t>
            </a:r>
            <a:r>
              <a:rPr lang="en-US" dirty="0" err="1"/>
              <a:t>QWidget</a:t>
            </a:r>
            <a:r>
              <a:rPr lang="en-US" dirty="0"/>
              <a:t>):</a:t>
            </a:r>
          </a:p>
          <a:p>
            <a:pPr marL="0" indent="0">
              <a:buNone/>
            </a:pPr>
            <a:r>
              <a:rPr lang="en-US" dirty="0"/>
              <a:t>	</a:t>
            </a:r>
            <a:r>
              <a:rPr lang="en-US" dirty="0" err="1"/>
              <a:t>def</a:t>
            </a:r>
            <a:r>
              <a:rPr lang="en-US" dirty="0"/>
              <a:t> __</a:t>
            </a:r>
            <a:r>
              <a:rPr lang="en-US" dirty="0" err="1"/>
              <a:t>init</a:t>
            </a:r>
            <a:r>
              <a:rPr lang="en-US" dirty="0"/>
              <a:t>__(self):</a:t>
            </a:r>
          </a:p>
          <a:p>
            <a:pPr marL="0" indent="0">
              <a:buNone/>
            </a:pPr>
            <a:r>
              <a:rPr lang="en-US" dirty="0"/>
              <a:t>		super().__</a:t>
            </a:r>
            <a:r>
              <a:rPr lang="en-US" dirty="0" err="1"/>
              <a:t>init</a:t>
            </a:r>
            <a:r>
              <a:rPr lang="en-US" dirty="0"/>
              <a:t>__()</a:t>
            </a:r>
          </a:p>
          <a:p>
            <a:pPr marL="0" indent="0">
              <a:buNone/>
            </a:pPr>
            <a:r>
              <a:rPr lang="en-US" dirty="0"/>
              <a:t>		</a:t>
            </a:r>
            <a:r>
              <a:rPr lang="en-US" dirty="0" err="1"/>
              <a:t>self.title</a:t>
            </a:r>
            <a:r>
              <a:rPr lang="en-US" dirty="0"/>
              <a:t>=‘</a:t>
            </a:r>
            <a:r>
              <a:rPr lang="en-US" dirty="0" err="1"/>
              <a:t>Networkz</a:t>
            </a:r>
            <a:r>
              <a:rPr lang="en-US" dirty="0"/>
              <a:t> Systems’</a:t>
            </a:r>
          </a:p>
          <a:p>
            <a:pPr marL="0" indent="0">
              <a:buNone/>
            </a:pPr>
            <a:r>
              <a:rPr lang="en-US" dirty="0"/>
              <a:t>		</a:t>
            </a:r>
            <a:r>
              <a:rPr lang="en-US" dirty="0" err="1"/>
              <a:t>self.left</a:t>
            </a:r>
            <a:r>
              <a:rPr lang="en-US" dirty="0"/>
              <a:t>=10</a:t>
            </a:r>
          </a:p>
          <a:p>
            <a:pPr marL="0" indent="0">
              <a:buNone/>
            </a:pPr>
            <a:r>
              <a:rPr lang="en-US" dirty="0"/>
              <a:t>		</a:t>
            </a:r>
            <a:r>
              <a:rPr lang="en-US" dirty="0" err="1"/>
              <a:t>self.top</a:t>
            </a:r>
            <a:r>
              <a:rPr lang="en-US" dirty="0"/>
              <a:t>=10</a:t>
            </a:r>
          </a:p>
          <a:p>
            <a:pPr marL="0" indent="0">
              <a:buNone/>
            </a:pPr>
            <a:r>
              <a:rPr lang="en-US" dirty="0"/>
              <a:t>		</a:t>
            </a:r>
            <a:r>
              <a:rPr lang="en-US" dirty="0" err="1"/>
              <a:t>self.width</a:t>
            </a:r>
            <a:r>
              <a:rPr lang="en-US" dirty="0"/>
              <a:t>=640</a:t>
            </a:r>
          </a:p>
          <a:p>
            <a:pPr marL="0" indent="0">
              <a:buNone/>
            </a:pPr>
            <a:r>
              <a:rPr lang="en-US" dirty="0"/>
              <a:t>		</a:t>
            </a:r>
            <a:r>
              <a:rPr lang="en-US" dirty="0" err="1"/>
              <a:t>self.height</a:t>
            </a:r>
            <a:r>
              <a:rPr lang="en-US" dirty="0"/>
              <a:t>=480</a:t>
            </a:r>
          </a:p>
          <a:p>
            <a:pPr marL="0" indent="0">
              <a:buNone/>
            </a:pPr>
            <a:r>
              <a:rPr lang="en-US" dirty="0"/>
              <a:t>		</a:t>
            </a:r>
            <a:r>
              <a:rPr lang="en-US" dirty="0" err="1"/>
              <a:t>self.home</a:t>
            </a:r>
            <a:r>
              <a:rPr lang="en-US" dirty="0"/>
              <a:t>()</a:t>
            </a:r>
          </a:p>
          <a:p>
            <a:pPr marL="0" indent="0">
              <a:buNone/>
            </a:pPr>
            <a:r>
              <a:rPr lang="en-US" dirty="0"/>
              <a:t>	</a:t>
            </a:r>
            <a:r>
              <a:rPr lang="en-US" dirty="0" err="1"/>
              <a:t>def</a:t>
            </a:r>
            <a:r>
              <a:rPr lang="en-US" dirty="0"/>
              <a:t> home(self):</a:t>
            </a:r>
          </a:p>
          <a:p>
            <a:pPr marL="0" indent="0">
              <a:buNone/>
            </a:pPr>
            <a:r>
              <a:rPr lang="en-US" dirty="0"/>
              <a:t>		</a:t>
            </a:r>
            <a:r>
              <a:rPr lang="en-US" dirty="0" err="1"/>
              <a:t>self.setWindowTItle</a:t>
            </a:r>
            <a:r>
              <a:rPr lang="en-US" dirty="0"/>
              <a:t>(</a:t>
            </a:r>
            <a:r>
              <a:rPr lang="en-US" dirty="0" err="1"/>
              <a:t>self.title</a:t>
            </a:r>
            <a:r>
              <a:rPr lang="en-US" dirty="0"/>
              <a:t>)</a:t>
            </a:r>
          </a:p>
          <a:p>
            <a:pPr marL="0" indent="0">
              <a:buNone/>
            </a:pPr>
            <a:r>
              <a:rPr lang="en-US" dirty="0"/>
              <a:t>		</a:t>
            </a:r>
            <a:r>
              <a:rPr lang="en-US" dirty="0" err="1"/>
              <a:t>self.setGeometry</a:t>
            </a:r>
            <a:r>
              <a:rPr lang="en-US" dirty="0"/>
              <a:t>(</a:t>
            </a:r>
            <a:r>
              <a:rPr lang="en-US" dirty="0" err="1"/>
              <a:t>self.left</a:t>
            </a:r>
            <a:r>
              <a:rPr lang="en-US" dirty="0"/>
              <a:t>, </a:t>
            </a:r>
            <a:r>
              <a:rPr lang="en-US" dirty="0" err="1"/>
              <a:t>self.top</a:t>
            </a:r>
            <a:r>
              <a:rPr lang="en-US" dirty="0"/>
              <a:t>, </a:t>
            </a:r>
            <a:r>
              <a:rPr lang="en-US" dirty="0" err="1"/>
              <a:t>self.width</a:t>
            </a:r>
            <a:r>
              <a:rPr lang="en-US" dirty="0"/>
              <a:t>, </a:t>
            </a:r>
            <a:r>
              <a:rPr lang="en-US" dirty="0" err="1"/>
              <a:t>self.height</a:t>
            </a:r>
            <a:r>
              <a:rPr lang="en-US" dirty="0"/>
              <a:t>)</a:t>
            </a:r>
          </a:p>
          <a:p>
            <a:pPr marL="0" indent="0">
              <a:buNone/>
            </a:pPr>
            <a:r>
              <a:rPr lang="en-US" dirty="0"/>
              <a:t>		</a:t>
            </a:r>
            <a:r>
              <a:rPr lang="en-US" dirty="0" err="1"/>
              <a:t>self.show</a:t>
            </a:r>
            <a:r>
              <a:rPr lang="en-US" dirty="0"/>
              <a:t>()</a:t>
            </a:r>
          </a:p>
          <a:p>
            <a:pPr marL="0" indent="0">
              <a:buNone/>
            </a:pP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7857" y="696036"/>
            <a:ext cx="9266379" cy="5131558"/>
          </a:xfrm>
        </p:spPr>
        <p:txBody>
          <a:bodyPr/>
          <a:lstStyle/>
          <a:p>
            <a:pPr marL="0" indent="0">
              <a:buNone/>
            </a:pPr>
            <a:r>
              <a:rPr lang="en-US" dirty="0" err="1"/>
              <a:t>If__name</a:t>
            </a:r>
            <a:r>
              <a:rPr lang="en-US" dirty="0"/>
              <a:t>__==‘__main__’:</a:t>
            </a:r>
          </a:p>
          <a:p>
            <a:pPr marL="0" indent="0">
              <a:buNone/>
            </a:pPr>
            <a:r>
              <a:rPr lang="en-US" dirty="0"/>
              <a:t>	app=</a:t>
            </a:r>
            <a:r>
              <a:rPr lang="en-US" dirty="0" err="1"/>
              <a:t>QAPPlication</a:t>
            </a:r>
            <a:r>
              <a:rPr lang="en-US" dirty="0"/>
              <a:t>(</a:t>
            </a:r>
            <a:r>
              <a:rPr lang="en-US" dirty="0" err="1"/>
              <a:t>sys.argv</a:t>
            </a:r>
            <a:r>
              <a:rPr lang="en-US" dirty="0"/>
              <a:t>)</a:t>
            </a:r>
          </a:p>
          <a:p>
            <a:pPr marL="0" indent="0">
              <a:buNone/>
            </a:pPr>
            <a:r>
              <a:rPr lang="en-US" dirty="0"/>
              <a:t>	ex=App()</a:t>
            </a:r>
          </a:p>
          <a:p>
            <a:pPr marL="0" indent="0">
              <a:buNone/>
            </a:pPr>
            <a:r>
              <a:rPr lang="en-US" dirty="0"/>
              <a:t>	</a:t>
            </a:r>
            <a:r>
              <a:rPr lang="en-US" dirty="0" err="1"/>
              <a:t>sys.exit</a:t>
            </a:r>
            <a:r>
              <a:rPr lang="en-US" dirty="0"/>
              <a:t>(</a:t>
            </a:r>
            <a:r>
              <a:rPr lang="en-US" dirty="0" err="1"/>
              <a:t>app.exec</a:t>
            </a:r>
            <a:r>
              <a:rPr lang="en-US" dirty="0"/>
              <a:t>_())</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a:t>
            </a:r>
          </a:p>
        </p:txBody>
      </p:sp>
      <p:sp>
        <p:nvSpPr>
          <p:cNvPr id="3" name="Content Placeholder 2"/>
          <p:cNvSpPr>
            <a:spLocks noGrp="1"/>
          </p:cNvSpPr>
          <p:nvPr>
            <p:ph idx="1"/>
          </p:nvPr>
        </p:nvSpPr>
        <p:spPr/>
        <p:txBody>
          <a:bodyPr/>
          <a:lstStyle/>
          <a:p>
            <a:pPr marL="0" indent="0">
              <a:buNone/>
            </a:pPr>
            <a:r>
              <a:rPr lang="en-US" dirty="0"/>
              <a:t>import </a:t>
            </a:r>
            <a:r>
              <a:rPr lang="en-US" dirty="0" err="1"/>
              <a:t>Qlabel</a:t>
            </a:r>
            <a:endParaRPr lang="en-US" dirty="0"/>
          </a:p>
          <a:p>
            <a:pPr marL="0" indent="0">
              <a:buNone/>
            </a:pPr>
            <a:r>
              <a:rPr lang="en-US" dirty="0"/>
              <a:t>#in home(),</a:t>
            </a:r>
          </a:p>
          <a:p>
            <a:pPr marL="0" indent="0">
              <a:buNone/>
            </a:pPr>
            <a:r>
              <a:rPr lang="en-US" dirty="0"/>
              <a:t>label1=</a:t>
            </a:r>
            <a:r>
              <a:rPr lang="en-US" dirty="0" err="1"/>
              <a:t>Qlabel</a:t>
            </a:r>
            <a:r>
              <a:rPr lang="en-US" dirty="0"/>
              <a:t>(‘</a:t>
            </a:r>
            <a:r>
              <a:rPr lang="en-US" dirty="0" err="1"/>
              <a:t>id’,self</a:t>
            </a:r>
            <a:r>
              <a:rPr lang="en-US" dirty="0"/>
              <a:t>)</a:t>
            </a:r>
          </a:p>
          <a:p>
            <a:pPr marL="0" indent="0">
              <a:buNone/>
            </a:pPr>
            <a:r>
              <a:rPr lang="en-US" dirty="0" err="1"/>
              <a:t>label.move</a:t>
            </a:r>
            <a:r>
              <a:rPr lang="en-US" dirty="0"/>
              <a:t>(280,100)</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8484" y="109182"/>
            <a:ext cx="8966128" cy="968991"/>
          </a:xfrm>
        </p:spPr>
        <p:txBody>
          <a:bodyPr/>
          <a:lstStyle/>
          <a:p>
            <a:r>
              <a:rPr lang="en-US" dirty="0"/>
              <a:t>How to create a button</a:t>
            </a:r>
          </a:p>
        </p:txBody>
      </p:sp>
      <p:sp>
        <p:nvSpPr>
          <p:cNvPr id="3" name="Content Placeholder 2"/>
          <p:cNvSpPr>
            <a:spLocks noGrp="1"/>
          </p:cNvSpPr>
          <p:nvPr>
            <p:ph idx="1"/>
          </p:nvPr>
        </p:nvSpPr>
        <p:spPr>
          <a:xfrm>
            <a:off x="2074460" y="1487606"/>
            <a:ext cx="9430152" cy="4423616"/>
          </a:xfrm>
        </p:spPr>
        <p:txBody>
          <a:bodyPr>
            <a:normAutofit fontScale="92500" lnSpcReduction="10000"/>
          </a:bodyPr>
          <a:lstStyle/>
          <a:p>
            <a:pPr marL="0" indent="0">
              <a:buNone/>
            </a:pPr>
            <a:r>
              <a:rPr lang="en-US" dirty="0"/>
              <a:t>from PyQt5.QtWidgets import </a:t>
            </a:r>
            <a:r>
              <a:rPr lang="en-US" dirty="0" err="1"/>
              <a:t>Qapplication,Qwidget,QPushButton</a:t>
            </a:r>
            <a:endParaRPr lang="en-US" dirty="0"/>
          </a:p>
          <a:p>
            <a:pPr marL="0" indent="0">
              <a:buNone/>
            </a:pPr>
            <a:r>
              <a:rPr lang="en-US" dirty="0"/>
              <a:t>from PyQt5.QtCore import </a:t>
            </a:r>
            <a:r>
              <a:rPr lang="en-US" dirty="0" err="1"/>
              <a:t>pyqtSlot</a:t>
            </a:r>
            <a:endParaRPr lang="en-US" dirty="0"/>
          </a:p>
          <a:p>
            <a:pPr marL="0" indent="0">
              <a:buNone/>
            </a:pPr>
            <a:r>
              <a:rPr lang="en-US" dirty="0"/>
              <a:t>#In the home() method</a:t>
            </a:r>
          </a:p>
          <a:p>
            <a:pPr marL="0" indent="0">
              <a:buNone/>
            </a:pPr>
            <a:r>
              <a:rPr lang="en-US" dirty="0"/>
              <a:t>button=</a:t>
            </a:r>
            <a:r>
              <a:rPr lang="en-US" dirty="0" err="1"/>
              <a:t>QPushButton</a:t>
            </a:r>
            <a:r>
              <a:rPr lang="en-US" dirty="0"/>
              <a:t>(‘</a:t>
            </a:r>
            <a:r>
              <a:rPr lang="en-US" dirty="0" err="1"/>
              <a:t>submit’,self</a:t>
            </a:r>
            <a:r>
              <a:rPr lang="en-US" dirty="0"/>
              <a:t>)</a:t>
            </a:r>
          </a:p>
          <a:p>
            <a:pPr marL="0" indent="0">
              <a:buNone/>
            </a:pPr>
            <a:r>
              <a:rPr lang="en-US" dirty="0" err="1"/>
              <a:t>button.move</a:t>
            </a:r>
            <a:r>
              <a:rPr lang="en-US" dirty="0"/>
              <a:t>(100,70)</a:t>
            </a:r>
          </a:p>
          <a:p>
            <a:pPr marL="0" indent="0">
              <a:buNone/>
            </a:pPr>
            <a:r>
              <a:rPr lang="en-US" dirty="0"/>
              <a:t>#Add connect the method to the click with:</a:t>
            </a:r>
          </a:p>
          <a:p>
            <a:pPr marL="0" indent="0">
              <a:buNone/>
            </a:pPr>
            <a:r>
              <a:rPr lang="en-US" dirty="0" err="1"/>
              <a:t>button.clicked.connect</a:t>
            </a:r>
            <a:r>
              <a:rPr lang="en-US" dirty="0"/>
              <a:t>(</a:t>
            </a:r>
            <a:r>
              <a:rPr lang="en-US" dirty="0" err="1"/>
              <a:t>self.on_click</a:t>
            </a:r>
            <a:r>
              <a:rPr lang="en-US" dirty="0"/>
              <a:t>)</a:t>
            </a:r>
          </a:p>
          <a:p>
            <a:pPr marL="0" indent="0">
              <a:buNone/>
            </a:pPr>
            <a:r>
              <a:rPr lang="en-US" dirty="0"/>
              <a:t>#we need to create a method for a button click:</a:t>
            </a:r>
          </a:p>
          <a:p>
            <a:pPr marL="0" indent="0">
              <a:buNone/>
            </a:pPr>
            <a:r>
              <a:rPr lang="en-US" dirty="0"/>
              <a:t>@</a:t>
            </a:r>
            <a:r>
              <a:rPr lang="en-US" dirty="0" err="1"/>
              <a:t>pyqtslot</a:t>
            </a:r>
            <a:r>
              <a:rPr lang="en-US" dirty="0"/>
              <a:t>()</a:t>
            </a:r>
          </a:p>
          <a:p>
            <a:pPr marL="0" indent="0">
              <a:buNone/>
            </a:pPr>
            <a:r>
              <a:rPr lang="en-US" dirty="0" err="1"/>
              <a:t>def</a:t>
            </a:r>
            <a:r>
              <a:rPr lang="en-US" dirty="0"/>
              <a:t> </a:t>
            </a:r>
            <a:r>
              <a:rPr lang="en-US" dirty="0" err="1"/>
              <a:t>on_click</a:t>
            </a:r>
            <a:r>
              <a:rPr lang="en-US" dirty="0"/>
              <a:t>(self):</a:t>
            </a:r>
          </a:p>
          <a:p>
            <a:pPr marL="0" indent="0">
              <a:buNone/>
            </a:pPr>
            <a:r>
              <a:rPr lang="en-US" dirty="0"/>
              <a:t>	print(‘Pyqt5 button click’)</a:t>
            </a:r>
          </a:p>
          <a:p>
            <a:pPr marL="0" indent="0">
              <a:buNone/>
            </a:pPr>
            <a:r>
              <a:rPr lang="en-US" dirty="0"/>
              <a:t>#main method</a:t>
            </a:r>
          </a:p>
          <a:p>
            <a:pPr marL="0" indent="0">
              <a:buNone/>
            </a:pPr>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379" y="109182"/>
            <a:ext cx="9853233" cy="736979"/>
          </a:xfrm>
        </p:spPr>
        <p:txBody>
          <a:bodyPr>
            <a:normAutofit/>
          </a:bodyPr>
          <a:lstStyle/>
          <a:p>
            <a:r>
              <a:rPr lang="en-US" dirty="0"/>
              <a:t>Textbox</a:t>
            </a:r>
          </a:p>
        </p:txBody>
      </p:sp>
      <p:sp>
        <p:nvSpPr>
          <p:cNvPr id="3" name="Content Placeholder 2"/>
          <p:cNvSpPr>
            <a:spLocks noGrp="1"/>
          </p:cNvSpPr>
          <p:nvPr>
            <p:ph idx="1"/>
          </p:nvPr>
        </p:nvSpPr>
        <p:spPr>
          <a:xfrm>
            <a:off x="1651379" y="846161"/>
            <a:ext cx="9853233" cy="5827594"/>
          </a:xfrm>
        </p:spPr>
        <p:txBody>
          <a:bodyPr>
            <a:normAutofit/>
          </a:bodyPr>
          <a:lstStyle/>
          <a:p>
            <a:pPr marL="0" indent="0">
              <a:buNone/>
            </a:pPr>
            <a:r>
              <a:rPr lang="en-US" dirty="0"/>
              <a:t>from PyQt5.QtWidgets import QMainWindow,Qapplication,Qwidget,QPushButton,Qaction,QLineEdit,QMessageBox</a:t>
            </a:r>
          </a:p>
          <a:p>
            <a:pPr marL="0" indent="0">
              <a:buNone/>
            </a:pPr>
            <a:r>
              <a:rPr lang="en-US" dirty="0"/>
              <a:t>#in the home() method</a:t>
            </a:r>
          </a:p>
          <a:p>
            <a:pPr marL="0" indent="0">
              <a:buNone/>
            </a:pPr>
            <a:r>
              <a:rPr lang="en-US" dirty="0"/>
              <a:t>#create textbox</a:t>
            </a:r>
          </a:p>
          <a:p>
            <a:pPr marL="0" indent="0">
              <a:buNone/>
            </a:pPr>
            <a:r>
              <a:rPr lang="en-US" dirty="0" err="1"/>
              <a:t>self.textbox</a:t>
            </a:r>
            <a:r>
              <a:rPr lang="en-US" dirty="0"/>
              <a:t>=</a:t>
            </a:r>
            <a:r>
              <a:rPr lang="en-US" dirty="0" err="1"/>
              <a:t>QLineEdit</a:t>
            </a:r>
            <a:r>
              <a:rPr lang="en-US" dirty="0"/>
              <a:t>(self)</a:t>
            </a:r>
          </a:p>
          <a:p>
            <a:pPr marL="0" indent="0">
              <a:buNone/>
            </a:pPr>
            <a:r>
              <a:rPr lang="en-US" dirty="0" err="1"/>
              <a:t>self.textbox.move</a:t>
            </a:r>
            <a:r>
              <a:rPr lang="en-US" dirty="0"/>
              <a:t>(20,20)</a:t>
            </a:r>
          </a:p>
          <a:p>
            <a:pPr marL="0" indent="0">
              <a:buNone/>
            </a:pPr>
            <a:r>
              <a:rPr lang="en-US" dirty="0" err="1"/>
              <a:t>self.textbox.resize</a:t>
            </a:r>
            <a:r>
              <a:rPr lang="en-US" dirty="0"/>
              <a:t>(280,40)</a:t>
            </a:r>
          </a:p>
          <a:p>
            <a:pPr marL="0" indent="0">
              <a:buNone/>
            </a:pPr>
            <a:r>
              <a:rPr lang="en-US" dirty="0"/>
              <a:t>#create a button</a:t>
            </a:r>
          </a:p>
          <a:p>
            <a:pPr marL="0" indent="0">
              <a:buNone/>
            </a:pPr>
            <a:r>
              <a:rPr lang="en-US" dirty="0"/>
              <a:t>#connect button to function </a:t>
            </a:r>
            <a:r>
              <a:rPr lang="en-US" dirty="0" err="1"/>
              <a:t>on_click</a:t>
            </a:r>
            <a:endParaRPr lang="en-US" dirty="0"/>
          </a:p>
          <a:p>
            <a:pPr marL="0" indent="0">
              <a:buNone/>
            </a:pPr>
            <a:r>
              <a:rPr lang="en-US" dirty="0"/>
              <a:t>@</a:t>
            </a:r>
            <a:r>
              <a:rPr lang="en-US" dirty="0" err="1"/>
              <a:t>pyqtSlot</a:t>
            </a:r>
            <a:endParaRPr lang="en-US" dirty="0"/>
          </a:p>
          <a:p>
            <a:pPr marL="0" indent="0">
              <a:buNone/>
            </a:pPr>
            <a:r>
              <a:rPr lang="en-US" dirty="0" err="1"/>
              <a:t>def</a:t>
            </a:r>
            <a:r>
              <a:rPr lang="en-US" dirty="0"/>
              <a:t> </a:t>
            </a:r>
            <a:r>
              <a:rPr lang="en-US" dirty="0" err="1"/>
              <a:t>on_click</a:t>
            </a:r>
            <a:r>
              <a:rPr lang="en-US" dirty="0"/>
              <a:t>(self):</a:t>
            </a:r>
          </a:p>
          <a:p>
            <a:pPr marL="0" indent="0">
              <a:buNone/>
            </a:pPr>
            <a:r>
              <a:rPr lang="en-US" dirty="0"/>
              <a:t>	</a:t>
            </a:r>
            <a:r>
              <a:rPr lang="en-US" dirty="0" err="1"/>
              <a:t>textboxvalue</a:t>
            </a:r>
            <a:r>
              <a:rPr lang="en-US" dirty="0"/>
              <a:t>=</a:t>
            </a:r>
            <a:r>
              <a:rPr lang="en-US" dirty="0" err="1"/>
              <a:t>self.textbox.text</a:t>
            </a:r>
            <a:r>
              <a:rPr lang="en-US" dirty="0"/>
              <a:t>()</a:t>
            </a:r>
          </a:p>
          <a:p>
            <a:pPr marL="0" indent="0">
              <a:buNone/>
            </a:pPr>
            <a:r>
              <a:rPr lang="en-US" dirty="0"/>
              <a:t>	</a:t>
            </a:r>
            <a:r>
              <a:rPr lang="en-US" dirty="0" err="1"/>
              <a:t>QMessageBox.question</a:t>
            </a:r>
            <a:r>
              <a:rPr lang="en-US" dirty="0"/>
              <a:t>(</a:t>
            </a:r>
            <a:r>
              <a:rPr lang="en-US" dirty="0" err="1"/>
              <a:t>self,’message’,”you</a:t>
            </a:r>
            <a:r>
              <a:rPr lang="en-US" dirty="0"/>
              <a:t> 		typed:”+</a:t>
            </a:r>
            <a:r>
              <a:rPr lang="en-US" dirty="0" err="1"/>
              <a:t>textboxValue,QMessageBox.ok,QMessageBox.ok</a:t>
            </a:r>
            <a:r>
              <a:rPr lang="en-US" dirty="0"/>
              <a:t>)</a:t>
            </a:r>
          </a:p>
          <a:p>
            <a:pPr marL="0" indent="0">
              <a:buNone/>
            </a:pPr>
            <a:r>
              <a:rPr lang="en-US" dirty="0"/>
              <a:t>	</a:t>
            </a:r>
            <a:r>
              <a:rPr lang="en-US" dirty="0" err="1"/>
              <a:t>Self.textbox.setText</a:t>
            </a:r>
            <a:r>
              <a:rPr lang="en-US" dirty="0"/>
              <a:t>(“”)</a:t>
            </a:r>
          </a:p>
          <a:p>
            <a:pPr marL="0" indent="0">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6465" y="437297"/>
            <a:ext cx="9556912" cy="5638188"/>
          </a:xfrm>
        </p:spPr>
        <p:txBody>
          <a:bodyPr>
            <a:normAutofit fontScale="85000" lnSpcReduction="10000"/>
          </a:bodyPr>
          <a:lstStyle/>
          <a:p>
            <a:r>
              <a:rPr lang="en-US" dirty="0"/>
              <a:t>m</a:t>
            </a:r>
            <a:r>
              <a:rPr lang="en-US" dirty="0" smtClean="0"/>
              <a:t>oney=200</a:t>
            </a:r>
          </a:p>
          <a:p>
            <a:pPr marL="0" indent="0">
              <a:buNone/>
            </a:pPr>
            <a:r>
              <a:rPr lang="en-US" dirty="0"/>
              <a:t>	p</a:t>
            </a:r>
            <a:r>
              <a:rPr lang="en-US" dirty="0" smtClean="0"/>
              <a:t>rint(money)</a:t>
            </a:r>
          </a:p>
          <a:p>
            <a:r>
              <a:rPr lang="en-US" dirty="0"/>
              <a:t>m</a:t>
            </a:r>
            <a:r>
              <a:rPr lang="en-US" dirty="0" smtClean="0"/>
              <a:t>oney=500</a:t>
            </a:r>
          </a:p>
          <a:p>
            <a:pPr marL="0" indent="0">
              <a:buNone/>
            </a:pPr>
            <a:r>
              <a:rPr lang="en-US" dirty="0" smtClean="0"/>
              <a:t>	print(money)</a:t>
            </a:r>
          </a:p>
          <a:p>
            <a:r>
              <a:rPr lang="en-US" dirty="0"/>
              <a:t>c</a:t>
            </a:r>
            <a:r>
              <a:rPr lang="en-US" dirty="0" smtClean="0"/>
              <a:t>ash=money</a:t>
            </a:r>
          </a:p>
          <a:p>
            <a:pPr marL="0" indent="0">
              <a:buNone/>
            </a:pPr>
            <a:r>
              <a:rPr lang="en-US" dirty="0" smtClean="0"/>
              <a:t>	print(cash)</a:t>
            </a:r>
          </a:p>
          <a:p>
            <a:r>
              <a:rPr lang="en-US" dirty="0"/>
              <a:t>m</a:t>
            </a:r>
            <a:r>
              <a:rPr lang="en-US" dirty="0" smtClean="0"/>
              <a:t>oney=‘</a:t>
            </a:r>
            <a:r>
              <a:rPr lang="en-US" dirty="0" err="1" smtClean="0"/>
              <a:t>abc</a:t>
            </a:r>
            <a:r>
              <a:rPr lang="en-US" dirty="0" smtClean="0"/>
              <a:t>’</a:t>
            </a:r>
          </a:p>
          <a:p>
            <a:pPr marL="0" indent="0">
              <a:buNone/>
            </a:pPr>
            <a:r>
              <a:rPr lang="en-US" dirty="0" smtClean="0"/>
              <a:t>	print(money)</a:t>
            </a:r>
          </a:p>
          <a:p>
            <a:r>
              <a:rPr lang="en-US" dirty="0" smtClean="0"/>
              <a:t>2o+10+365</a:t>
            </a:r>
          </a:p>
          <a:p>
            <a:r>
              <a:rPr lang="en-US" dirty="0" smtClean="0"/>
              <a:t>3*52</a:t>
            </a:r>
          </a:p>
          <a:p>
            <a:r>
              <a:rPr lang="en-US" dirty="0" smtClean="0"/>
              <a:t>3670-156</a:t>
            </a:r>
          </a:p>
          <a:p>
            <a:r>
              <a:rPr lang="en-US" dirty="0" smtClean="0"/>
              <a:t>20+10*365-3*52</a:t>
            </a:r>
          </a:p>
          <a:p>
            <a:r>
              <a:rPr lang="en-US" dirty="0"/>
              <a:t>a</a:t>
            </a:r>
            <a:r>
              <a:rPr lang="en-US" dirty="0" smtClean="0"/>
              <a:t>=20</a:t>
            </a:r>
          </a:p>
          <a:p>
            <a:pPr marL="0" indent="0">
              <a:buNone/>
            </a:pPr>
            <a:r>
              <a:rPr lang="en-US" dirty="0" smtClean="0"/>
              <a:t>	b=10</a:t>
            </a:r>
          </a:p>
          <a:p>
            <a:pPr marL="0" indent="0">
              <a:buNone/>
            </a:pPr>
            <a:r>
              <a:rPr lang="en-US" dirty="0" smtClean="0"/>
              <a:t>	year=365</a:t>
            </a:r>
          </a:p>
          <a:p>
            <a:pPr marL="0" indent="0">
              <a:buNone/>
            </a:pPr>
            <a:r>
              <a:rPr lang="en-US" dirty="0" smtClean="0"/>
              <a:t>	c=3</a:t>
            </a:r>
          </a:p>
          <a:p>
            <a:pPr marL="0" indent="0">
              <a:buNone/>
            </a:pPr>
            <a:r>
              <a:rPr lang="en-US" dirty="0" smtClean="0"/>
              <a:t>	</a:t>
            </a:r>
            <a:r>
              <a:rPr lang="en-US" dirty="0" err="1" smtClean="0"/>
              <a:t>a+b</a:t>
            </a:r>
            <a:r>
              <a:rPr lang="en-US" dirty="0" smtClean="0"/>
              <a:t>*year-c*52</a:t>
            </a:r>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MessageBox</a:t>
            </a:r>
            <a:endParaRPr lang="en-US" dirty="0"/>
          </a:p>
        </p:txBody>
      </p:sp>
      <p:sp>
        <p:nvSpPr>
          <p:cNvPr id="3" name="Content Placeholder 2"/>
          <p:cNvSpPr>
            <a:spLocks noGrp="1"/>
          </p:cNvSpPr>
          <p:nvPr>
            <p:ph idx="1"/>
          </p:nvPr>
        </p:nvSpPr>
        <p:spPr/>
        <p:txBody>
          <a:bodyPr>
            <a:normAutofit/>
          </a:bodyPr>
          <a:lstStyle/>
          <a:p>
            <a:pPr marL="0" indent="0">
              <a:buNone/>
            </a:pPr>
            <a:r>
              <a:rPr lang="en-US" dirty="0"/>
              <a:t>from PyQt5.QtWidgets import </a:t>
            </a:r>
            <a:r>
              <a:rPr lang="en-US" dirty="0" err="1"/>
              <a:t>QApplication,QWidget,QPushButton,QMessageBox</a:t>
            </a:r>
            <a:endParaRPr lang="en-US" dirty="0"/>
          </a:p>
          <a:p>
            <a:pPr marL="0" indent="0">
              <a:buNone/>
            </a:pPr>
            <a:r>
              <a:rPr lang="en-US" dirty="0"/>
              <a:t>#in the home() method we add these lines</a:t>
            </a:r>
          </a:p>
          <a:p>
            <a:pPr marL="0" indent="0">
              <a:buNone/>
            </a:pPr>
            <a:r>
              <a:rPr lang="en-US" dirty="0" err="1"/>
              <a:t>buttonReply</a:t>
            </a:r>
            <a:r>
              <a:rPr lang="en-US" dirty="0"/>
              <a:t>=</a:t>
            </a:r>
            <a:r>
              <a:rPr lang="en-US" dirty="0" err="1"/>
              <a:t>QMessageBox.question</a:t>
            </a:r>
            <a:r>
              <a:rPr lang="en-US" dirty="0"/>
              <a:t>(</a:t>
            </a:r>
            <a:r>
              <a:rPr lang="en-US" dirty="0" err="1"/>
              <a:t>self,’message’,”Do</a:t>
            </a:r>
            <a:r>
              <a:rPr lang="en-US" dirty="0"/>
              <a:t> you like        			PyQt5?”,QMessageBox.yes|QMessageBox</a:t>
            </a:r>
            <a:r>
              <a:rPr lang="en-US"/>
              <a:t>.No)</a:t>
            </a:r>
            <a:endParaRPr lang="en-US" dirty="0"/>
          </a:p>
          <a:p>
            <a:pPr marL="0" indent="0">
              <a:buNone/>
            </a:pPr>
            <a:r>
              <a:rPr lang="en-US" dirty="0"/>
              <a:t>If </a:t>
            </a:r>
            <a:r>
              <a:rPr lang="en-US" dirty="0" err="1"/>
              <a:t>buttonReply</a:t>
            </a:r>
            <a:r>
              <a:rPr lang="en-US" dirty="0"/>
              <a:t>==</a:t>
            </a:r>
            <a:r>
              <a:rPr lang="en-US" dirty="0" err="1"/>
              <a:t>QMessageBox.yes</a:t>
            </a:r>
            <a:r>
              <a:rPr lang="en-US" dirty="0"/>
              <a:t>:</a:t>
            </a:r>
          </a:p>
          <a:p>
            <a:pPr marL="0" indent="0">
              <a:buNone/>
            </a:pPr>
            <a:r>
              <a:rPr lang="en-US" dirty="0"/>
              <a:t>	print(‘yes clicked’)</a:t>
            </a:r>
          </a:p>
          <a:p>
            <a:pPr marL="0" indent="0">
              <a:buNone/>
            </a:pPr>
            <a:r>
              <a:rPr lang="en-US" dirty="0"/>
              <a:t>else:</a:t>
            </a:r>
          </a:p>
          <a:p>
            <a:pPr marL="0" indent="0">
              <a:buNone/>
            </a:pPr>
            <a:r>
              <a:rPr lang="en-US" dirty="0"/>
              <a:t>	print(‘No clicked’)</a:t>
            </a:r>
          </a:p>
          <a:p>
            <a:pPr marL="0" indent="0">
              <a:buNone/>
            </a:pPr>
            <a:r>
              <a:rPr lang="en-US" dirty="0" err="1"/>
              <a:t>self.show</a:t>
            </a:r>
            <a:r>
              <a:rPr lang="en-US" dirty="0"/>
              <a:t>()    </a:t>
            </a:r>
          </a:p>
          <a:p>
            <a:pPr marL="0" indent="0">
              <a:buNone/>
            </a:pPr>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69743" y="464024"/>
            <a:ext cx="9634869" cy="5447198"/>
          </a:xfrm>
        </p:spPr>
        <p:txBody>
          <a:bodyPr>
            <a:normAutofit/>
          </a:bodyPr>
          <a:lstStyle/>
          <a:p>
            <a:r>
              <a:rPr lang="en-US" dirty="0"/>
              <a:t>More buttons for a </a:t>
            </a:r>
            <a:r>
              <a:rPr lang="en-US" dirty="0" err="1"/>
              <a:t>messagebox</a:t>
            </a:r>
            <a:endParaRPr lang="en-US" dirty="0"/>
          </a:p>
          <a:p>
            <a:pPr marL="0" indent="0">
              <a:buNone/>
            </a:pPr>
            <a:r>
              <a:rPr lang="en-US" dirty="0" err="1"/>
              <a:t>buttonReply</a:t>
            </a:r>
            <a:r>
              <a:rPr lang="en-US" dirty="0"/>
              <a:t>=</a:t>
            </a:r>
            <a:r>
              <a:rPr lang="en-US" dirty="0" err="1"/>
              <a:t>QMessageBox.question</a:t>
            </a:r>
            <a:r>
              <a:rPr lang="en-US" dirty="0"/>
              <a:t>(</a:t>
            </a:r>
            <a:r>
              <a:rPr lang="en-US" dirty="0" err="1"/>
              <a:t>self,’message’,”Do</a:t>
            </a:r>
            <a:r>
              <a:rPr lang="en-US" dirty="0"/>
              <a:t> you want to save?”,        			</a:t>
            </a:r>
            <a:r>
              <a:rPr lang="en-US" dirty="0" err="1"/>
              <a:t>QMessageBox.yes|QMessageBox.No|QMessageBox.Cancel</a:t>
            </a:r>
            <a:r>
              <a:rPr lang="en-US" dirty="0"/>
              <a:t>)</a:t>
            </a:r>
          </a:p>
          <a:p>
            <a:pPr marL="0" indent="0">
              <a:buNone/>
            </a:pPr>
            <a:r>
              <a:rPr lang="en-US" dirty="0"/>
              <a:t>If </a:t>
            </a:r>
            <a:r>
              <a:rPr lang="en-US" dirty="0" err="1"/>
              <a:t>buttonReply</a:t>
            </a:r>
            <a:r>
              <a:rPr lang="en-US" dirty="0"/>
              <a:t>==</a:t>
            </a:r>
            <a:r>
              <a:rPr lang="en-US" dirty="0" err="1"/>
              <a:t>QMessageBox.yes</a:t>
            </a:r>
            <a:r>
              <a:rPr lang="en-US" dirty="0"/>
              <a:t>:</a:t>
            </a:r>
          </a:p>
          <a:p>
            <a:pPr marL="0" indent="0">
              <a:buNone/>
            </a:pPr>
            <a:r>
              <a:rPr lang="en-US" dirty="0"/>
              <a:t>	print(‘yes clicked’)</a:t>
            </a:r>
          </a:p>
          <a:p>
            <a:pPr marL="0" indent="0">
              <a:buNone/>
            </a:pPr>
            <a:r>
              <a:rPr lang="en-US" dirty="0"/>
              <a:t>If </a:t>
            </a:r>
            <a:r>
              <a:rPr lang="en-US" dirty="0" err="1"/>
              <a:t>buttonReply</a:t>
            </a:r>
            <a:r>
              <a:rPr lang="en-US" dirty="0"/>
              <a:t>==</a:t>
            </a:r>
            <a:r>
              <a:rPr lang="en-US" dirty="0" err="1"/>
              <a:t>QMessageBox.No</a:t>
            </a:r>
            <a:r>
              <a:rPr lang="en-US" dirty="0"/>
              <a:t>:</a:t>
            </a:r>
          </a:p>
          <a:p>
            <a:pPr marL="0" indent="0">
              <a:buNone/>
            </a:pPr>
            <a:r>
              <a:rPr lang="en-US" dirty="0"/>
              <a:t>	print(‘No clicked’)</a:t>
            </a:r>
          </a:p>
          <a:p>
            <a:pPr marL="0" indent="0">
              <a:buNone/>
            </a:pPr>
            <a:r>
              <a:rPr lang="en-US" dirty="0"/>
              <a:t>If </a:t>
            </a:r>
            <a:r>
              <a:rPr lang="en-US" dirty="0" err="1"/>
              <a:t>buttonReply</a:t>
            </a:r>
            <a:r>
              <a:rPr lang="en-US" dirty="0"/>
              <a:t>==</a:t>
            </a:r>
            <a:r>
              <a:rPr lang="en-US" dirty="0" err="1"/>
              <a:t>QMessageBox.Cancel</a:t>
            </a:r>
            <a:r>
              <a:rPr lang="en-US" dirty="0"/>
              <a:t>:</a:t>
            </a:r>
          </a:p>
          <a:p>
            <a:pPr marL="0" indent="0">
              <a:buNone/>
            </a:pPr>
            <a:r>
              <a:rPr lang="en-US" dirty="0"/>
              <a:t>	print(‘Cancel’)</a:t>
            </a:r>
          </a:p>
          <a:p>
            <a:pPr marL="0" indent="0">
              <a:buNone/>
            </a:pPr>
            <a:r>
              <a:rPr lang="en-US" dirty="0" err="1"/>
              <a:t>self.show</a:t>
            </a:r>
            <a:r>
              <a:rPr lang="en-US" dirty="0"/>
              <a:t>()    </a:t>
            </a:r>
          </a:p>
          <a:p>
            <a:pPr marL="0" indent="0">
              <a:buNone/>
            </a:pPr>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Menu</a:t>
            </a:r>
          </a:p>
        </p:txBody>
      </p:sp>
      <p:sp>
        <p:nvSpPr>
          <p:cNvPr id="3" name="Content Placeholder 2"/>
          <p:cNvSpPr>
            <a:spLocks noGrp="1"/>
          </p:cNvSpPr>
          <p:nvPr>
            <p:ph idx="1"/>
          </p:nvPr>
        </p:nvSpPr>
        <p:spPr>
          <a:xfrm>
            <a:off x="1665027" y="1201003"/>
            <a:ext cx="9839585" cy="5513695"/>
          </a:xfrm>
        </p:spPr>
        <p:txBody>
          <a:bodyPr>
            <a:normAutofit/>
          </a:bodyPr>
          <a:lstStyle/>
          <a:p>
            <a:r>
              <a:rPr lang="en-US" dirty="0"/>
              <a:t>To create a menu for a PyQt5 program we need to use a </a:t>
            </a:r>
            <a:r>
              <a:rPr lang="en-US" dirty="0" err="1"/>
              <a:t>QMainWindow</a:t>
            </a:r>
            <a:endParaRPr lang="en-US" dirty="0"/>
          </a:p>
          <a:p>
            <a:r>
              <a:rPr lang="en-US" dirty="0"/>
              <a:t>The top menu can be created with the method </a:t>
            </a:r>
            <a:r>
              <a:rPr lang="en-US" dirty="0" err="1"/>
              <a:t>menubar</a:t>
            </a:r>
            <a:r>
              <a:rPr lang="en-US" dirty="0"/>
              <a:t>()</a:t>
            </a:r>
          </a:p>
          <a:p>
            <a:r>
              <a:rPr lang="en-US" dirty="0"/>
              <a:t>Submenus are added with </a:t>
            </a:r>
            <a:r>
              <a:rPr lang="en-US" dirty="0" err="1"/>
              <a:t>addMenu</a:t>
            </a:r>
            <a:r>
              <a:rPr lang="en-US" dirty="0"/>
              <a:t>(name)</a:t>
            </a:r>
          </a:p>
          <a:p>
            <a:pPr marL="0" indent="0">
              <a:buNone/>
            </a:pPr>
            <a:r>
              <a:rPr lang="en-US" dirty="0"/>
              <a:t>From PyQt5.QtWidgets import </a:t>
            </a:r>
            <a:r>
              <a:rPr lang="en-US" dirty="0" err="1"/>
              <a:t>QMainWindow,QApplication,Qwidget,QPushButton,QAction</a:t>
            </a:r>
            <a:endParaRPr lang="en-US" dirty="0"/>
          </a:p>
          <a:p>
            <a:pPr marL="0" indent="0">
              <a:buNone/>
            </a:pPr>
            <a:r>
              <a:rPr lang="en-US" dirty="0"/>
              <a:t>#in the home() method</a:t>
            </a:r>
          </a:p>
          <a:p>
            <a:pPr marL="0" indent="0">
              <a:buNone/>
            </a:pPr>
            <a:r>
              <a:rPr lang="en-US" dirty="0" err="1"/>
              <a:t>mainMenu</a:t>
            </a:r>
            <a:r>
              <a:rPr lang="en-US" dirty="0"/>
              <a:t>=</a:t>
            </a:r>
            <a:r>
              <a:rPr lang="en-US" dirty="0" err="1"/>
              <a:t>self.menuBar</a:t>
            </a:r>
            <a:r>
              <a:rPr lang="en-US" dirty="0"/>
              <a:t>()</a:t>
            </a:r>
          </a:p>
          <a:p>
            <a:pPr marL="0" indent="0">
              <a:buNone/>
            </a:pPr>
            <a:r>
              <a:rPr lang="en-US" dirty="0" err="1"/>
              <a:t>filemenu</a:t>
            </a:r>
            <a:r>
              <a:rPr lang="en-US" dirty="0"/>
              <a:t>=</a:t>
            </a:r>
            <a:r>
              <a:rPr lang="en-US" dirty="0" err="1"/>
              <a:t>mainMenu.addMenu</a:t>
            </a:r>
            <a:r>
              <a:rPr lang="en-US" dirty="0"/>
              <a:t>(‘File’)</a:t>
            </a:r>
          </a:p>
          <a:p>
            <a:pPr marL="0" indent="0">
              <a:buNone/>
            </a:pPr>
            <a:r>
              <a:rPr lang="en-US" dirty="0" err="1"/>
              <a:t>editMenu</a:t>
            </a:r>
            <a:r>
              <a:rPr lang="en-US" dirty="0"/>
              <a:t>=</a:t>
            </a:r>
            <a:r>
              <a:rPr lang="en-US" dirty="0" err="1"/>
              <a:t>mainMenu.addMenu</a:t>
            </a:r>
            <a:r>
              <a:rPr lang="en-US" dirty="0"/>
              <a:t>(‘Edit’)</a:t>
            </a:r>
          </a:p>
          <a:p>
            <a:pPr marL="0" indent="0">
              <a:buNone/>
            </a:pPr>
            <a:r>
              <a:rPr lang="en-US" dirty="0" err="1"/>
              <a:t>viewMenu</a:t>
            </a:r>
            <a:r>
              <a:rPr lang="en-US" dirty="0"/>
              <a:t>=</a:t>
            </a:r>
            <a:r>
              <a:rPr lang="en-US" dirty="0" err="1"/>
              <a:t>mainMenu.addMenu</a:t>
            </a:r>
            <a:r>
              <a:rPr lang="en-US" dirty="0"/>
              <a:t>(‘View’)</a:t>
            </a:r>
          </a:p>
          <a:p>
            <a:pPr marL="0" indent="0">
              <a:buNone/>
            </a:pPr>
            <a:r>
              <a:rPr lang="en-US" dirty="0" err="1"/>
              <a:t>searchMenu</a:t>
            </a:r>
            <a:r>
              <a:rPr lang="en-US" dirty="0"/>
              <a:t>=</a:t>
            </a:r>
            <a:r>
              <a:rPr lang="en-US" dirty="0" err="1"/>
              <a:t>mainMenu.addMenu</a:t>
            </a:r>
            <a:r>
              <a:rPr lang="en-US" dirty="0"/>
              <a:t>(‘Search’)</a:t>
            </a:r>
          </a:p>
          <a:p>
            <a:pPr marL="0" indent="0">
              <a:buNone/>
            </a:pPr>
            <a:r>
              <a:rPr lang="en-US" dirty="0" err="1"/>
              <a:t>toolsMenu</a:t>
            </a:r>
            <a:r>
              <a:rPr lang="en-US" dirty="0"/>
              <a:t>=</a:t>
            </a:r>
            <a:r>
              <a:rPr lang="en-US" dirty="0" err="1"/>
              <a:t>mainMenu.addMenu</a:t>
            </a:r>
            <a:r>
              <a:rPr lang="en-US" dirty="0"/>
              <a:t>(‘Tools’)</a:t>
            </a:r>
          </a:p>
          <a:p>
            <a:pPr marL="0" indent="0">
              <a:buNone/>
            </a:pPr>
            <a:r>
              <a:rPr lang="en-US" dirty="0" err="1"/>
              <a:t>helpMenu</a:t>
            </a:r>
            <a:r>
              <a:rPr lang="en-US" dirty="0"/>
              <a:t>=</a:t>
            </a:r>
            <a:r>
              <a:rPr lang="en-US" dirty="0" err="1"/>
              <a:t>mainMenu.addMenu</a:t>
            </a:r>
            <a:r>
              <a:rPr lang="en-US" dirty="0"/>
              <a:t>(‘Help’)</a:t>
            </a:r>
          </a:p>
          <a:p>
            <a:pPr marL="0" indent="0">
              <a:buNone/>
            </a:pPr>
            <a:endParaRPr lang="en-US" dirty="0"/>
          </a:p>
          <a:p>
            <a:pPr marL="0" indent="0">
              <a:buNone/>
            </a:pPr>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7039" y="573206"/>
            <a:ext cx="9607573" cy="5338016"/>
          </a:xfrm>
        </p:spPr>
        <p:txBody>
          <a:bodyPr/>
          <a:lstStyle/>
          <a:p>
            <a:r>
              <a:rPr lang="en-US" dirty="0"/>
              <a:t>Individual buttons can be added to the menus</a:t>
            </a:r>
          </a:p>
          <a:p>
            <a:pPr marL="0" indent="0">
              <a:buNone/>
            </a:pPr>
            <a:r>
              <a:rPr lang="en-US" dirty="0" err="1"/>
              <a:t>exitButton</a:t>
            </a:r>
            <a:r>
              <a:rPr lang="en-US" dirty="0"/>
              <a:t>=</a:t>
            </a:r>
            <a:r>
              <a:rPr lang="en-US" dirty="0" err="1"/>
              <a:t>Qaction</a:t>
            </a:r>
            <a:r>
              <a:rPr lang="en-US" dirty="0"/>
              <a:t>(‘</a:t>
            </a:r>
            <a:r>
              <a:rPr lang="en-US" dirty="0" err="1"/>
              <a:t>Exit’,self</a:t>
            </a:r>
            <a:r>
              <a:rPr lang="en-US" dirty="0"/>
              <a:t>)</a:t>
            </a:r>
          </a:p>
          <a:p>
            <a:pPr marL="0" indent="0">
              <a:buNone/>
            </a:pPr>
            <a:r>
              <a:rPr lang="en-US" dirty="0" err="1"/>
              <a:t>exitButton.setShortcut</a:t>
            </a:r>
            <a:r>
              <a:rPr lang="en-US" dirty="0"/>
              <a:t>(‘</a:t>
            </a:r>
            <a:r>
              <a:rPr lang="en-US" dirty="0" err="1"/>
              <a:t>ctrl+Q</a:t>
            </a:r>
            <a:r>
              <a:rPr lang="en-US" dirty="0"/>
              <a:t>’)</a:t>
            </a:r>
          </a:p>
          <a:p>
            <a:pPr marL="0" indent="0">
              <a:buNone/>
            </a:pPr>
            <a:r>
              <a:rPr lang="en-US" dirty="0" err="1"/>
              <a:t>exitButton.setStatusTip</a:t>
            </a:r>
            <a:r>
              <a:rPr lang="en-US" dirty="0"/>
              <a:t>(‘Exit application’)</a:t>
            </a:r>
          </a:p>
          <a:p>
            <a:pPr marL="0" indent="0">
              <a:buNone/>
            </a:pPr>
            <a:r>
              <a:rPr lang="en-US" dirty="0" err="1"/>
              <a:t>exitButton.triggered.connect</a:t>
            </a:r>
            <a:r>
              <a:rPr lang="en-US" dirty="0"/>
              <a:t>(</a:t>
            </a:r>
            <a:r>
              <a:rPr lang="en-US" dirty="0" err="1"/>
              <a:t>self.close</a:t>
            </a:r>
            <a:r>
              <a:rPr lang="en-US" dirty="0"/>
              <a:t>)</a:t>
            </a:r>
          </a:p>
          <a:p>
            <a:pPr marL="0" indent="0">
              <a:buNone/>
            </a:pPr>
            <a:r>
              <a:rPr lang="en-US" dirty="0" err="1"/>
              <a:t>fileMenu.addAction</a:t>
            </a:r>
            <a:r>
              <a:rPr lang="en-US" dirty="0"/>
              <a:t>(</a:t>
            </a:r>
            <a:r>
              <a:rPr lang="en-US" dirty="0" err="1"/>
              <a:t>exitButton</a:t>
            </a:r>
            <a:r>
              <a:rPr lang="en-US" dirty="0"/>
              <a:t>)</a:t>
            </a:r>
          </a:p>
          <a:p>
            <a:pPr marL="0" indent="0">
              <a:buNone/>
            </a:pPr>
            <a:endParaRPr 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51" y="2663302"/>
            <a:ext cx="9294180" cy="1699566"/>
          </a:xfrm>
        </p:spPr>
        <p:txBody>
          <a:bodyPr>
            <a:normAutofit/>
          </a:bodyPr>
          <a:lstStyle/>
          <a:p>
            <a:pPr algn="ctr"/>
            <a:r>
              <a:rPr lang="en-IN" sz="4400" b="1" dirty="0">
                <a:latin typeface="Times New Roman" panose="02020603050405020304" pitchFamily="18" charset="0"/>
                <a:cs typeface="Times New Roman" panose="02020603050405020304" pitchFamily="18" charset="0"/>
              </a:rPr>
              <a:t>HTML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3900" y="5905500"/>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719091" y="1690688"/>
            <a:ext cx="10634709" cy="4486275"/>
          </a:xfrm>
        </p:spPr>
        <p:txBody>
          <a:bodyPr>
            <a:normAutofit/>
          </a:bodyPr>
          <a:lstStyle/>
          <a:p>
            <a:pPr>
              <a:lnSpc>
                <a:spcPct val="150000"/>
              </a:lnSpc>
            </a:pPr>
            <a:r>
              <a:rPr lang="en-IN" dirty="0">
                <a:latin typeface="Times New Roman" panose="02020603050405020304" pitchFamily="18" charset="0"/>
                <a:cs typeface="Times New Roman" panose="02020603050405020304" pitchFamily="18" charset="0"/>
              </a:rPr>
              <a:t>HTML </a:t>
            </a:r>
            <a:r>
              <a:rPr lang="en-IN" cap="none" dirty="0">
                <a:latin typeface="Times New Roman" panose="02020603050405020304" pitchFamily="18" charset="0"/>
                <a:cs typeface="Times New Roman" panose="02020603050405020304" pitchFamily="18" charset="0"/>
              </a:rPr>
              <a:t>stands for Hypertext </a:t>
            </a:r>
            <a:r>
              <a:rPr lang="en-IN" cap="none" dirty="0" err="1">
                <a:latin typeface="Times New Roman" panose="02020603050405020304" pitchFamily="18" charset="0"/>
                <a:cs typeface="Times New Roman" panose="02020603050405020304" pitchFamily="18" charset="0"/>
              </a:rPr>
              <a:t>Markup</a:t>
            </a:r>
            <a:r>
              <a:rPr lang="en-IN" cap="none" dirty="0">
                <a:latin typeface="Times New Roman" panose="02020603050405020304" pitchFamily="18" charset="0"/>
                <a:cs typeface="Times New Roman" panose="02020603050405020304" pitchFamily="18" charset="0"/>
              </a:rPr>
              <a:t> Language.</a:t>
            </a:r>
          </a:p>
          <a:p>
            <a:pPr>
              <a:lnSpc>
                <a:spcPct val="150000"/>
              </a:lnSpc>
            </a:pPr>
            <a:r>
              <a:rPr lang="en-IN" cap="none" dirty="0">
                <a:latin typeface="Times New Roman" panose="02020603050405020304" pitchFamily="18" charset="0"/>
                <a:cs typeface="Times New Roman" panose="02020603050405020304" pitchFamily="18" charset="0"/>
              </a:rPr>
              <a:t>html is used to create web pages and web applications.</a:t>
            </a:r>
          </a:p>
          <a:p>
            <a:pPr>
              <a:lnSpc>
                <a:spcPct val="150000"/>
              </a:lnSpc>
            </a:pPr>
            <a:r>
              <a:rPr lang="en-IN" cap="none" dirty="0">
                <a:latin typeface="Times New Roman" panose="02020603050405020304" pitchFamily="18" charset="0"/>
                <a:cs typeface="Times New Roman" panose="02020603050405020304" pitchFamily="18" charset="0"/>
              </a:rPr>
              <a:t>html is widely used language on the web.</a:t>
            </a:r>
          </a:p>
          <a:p>
            <a:pPr>
              <a:lnSpc>
                <a:spcPct val="150000"/>
              </a:lnSpc>
            </a:pPr>
            <a:r>
              <a:rPr lang="en-IN" cap="none" dirty="0">
                <a:latin typeface="Times New Roman" panose="02020603050405020304" pitchFamily="18" charset="0"/>
                <a:cs typeface="Times New Roman" panose="02020603050405020304" pitchFamily="18" charset="0"/>
              </a:rPr>
              <a:t>we can create a static website by html only.</a:t>
            </a:r>
          </a:p>
          <a:p>
            <a:pPr>
              <a:lnSpc>
                <a:spcPct val="150000"/>
              </a:lnSpc>
            </a:pPr>
            <a:r>
              <a:rPr lang="en-IN" cap="none" dirty="0">
                <a:latin typeface="Times New Roman" panose="02020603050405020304" pitchFamily="18" charset="0"/>
                <a:cs typeface="Times New Roman" panose="02020603050405020304" pitchFamily="18" charset="0"/>
              </a:rPr>
              <a:t>technically, html is a </a:t>
            </a:r>
            <a:r>
              <a:rPr lang="en-IN" cap="none" dirty="0" err="1">
                <a:latin typeface="Times New Roman" panose="02020603050405020304" pitchFamily="18" charset="0"/>
                <a:cs typeface="Times New Roman" panose="02020603050405020304" pitchFamily="18" charset="0"/>
              </a:rPr>
              <a:t>markup</a:t>
            </a:r>
            <a:r>
              <a:rPr lang="en-IN" cap="none" dirty="0">
                <a:latin typeface="Times New Roman" panose="02020603050405020304" pitchFamily="18" charset="0"/>
                <a:cs typeface="Times New Roman" panose="02020603050405020304" pitchFamily="18" charset="0"/>
              </a:rPr>
              <a:t> language rather than a programming language</a:t>
            </a:r>
            <a:r>
              <a:rPr lang="en-IN" cap="none" dirty="0"/>
              <a:t>.</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3732" y="5700713"/>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757522"/>
          </a:xfrm>
        </p:spPr>
        <p:txBody>
          <a:bodyPr>
            <a:normAutofit fontScale="90000"/>
          </a:bodyPr>
          <a:lstStyle/>
          <a:p>
            <a:r>
              <a:rPr lang="en-IN" sz="4400" b="1" dirty="0">
                <a:latin typeface="Times New Roman" panose="02020603050405020304" pitchFamily="18" charset="0"/>
                <a:cs typeface="Times New Roman" panose="02020603050405020304" pitchFamily="18" charset="0"/>
              </a:rPr>
              <a:t>TERMS</a:t>
            </a:r>
          </a:p>
        </p:txBody>
      </p:sp>
      <p:sp>
        <p:nvSpPr>
          <p:cNvPr id="3" name="Content Placeholder 2"/>
          <p:cNvSpPr>
            <a:spLocks noGrp="1"/>
          </p:cNvSpPr>
          <p:nvPr>
            <p:ph idx="1"/>
          </p:nvPr>
        </p:nvSpPr>
        <p:spPr>
          <a:xfrm>
            <a:off x="798990" y="1606858"/>
            <a:ext cx="10479236" cy="4998127"/>
          </a:xfrm>
        </p:spPr>
        <p:txBody>
          <a:bodyPr>
            <a:normAutofit fontScale="32500" lnSpcReduction="20000"/>
          </a:bodyPr>
          <a:lstStyle/>
          <a:p>
            <a:pPr>
              <a:lnSpc>
                <a:spcPct val="170000"/>
              </a:lnSpc>
            </a:pPr>
            <a:r>
              <a:rPr lang="en-IN" sz="6200" b="1" dirty="0">
                <a:latin typeface="Times New Roman" panose="02020603050405020304" pitchFamily="18" charset="0"/>
                <a:cs typeface="Times New Roman" panose="02020603050405020304" pitchFamily="18" charset="0"/>
              </a:rPr>
              <a:t>Hyper Text:</a:t>
            </a:r>
            <a:r>
              <a:rPr lang="en-IN" sz="6200" dirty="0">
                <a:latin typeface="Times New Roman" panose="02020603050405020304" pitchFamily="18" charset="0"/>
                <a:cs typeface="Times New Roman" panose="02020603050405020304" pitchFamily="18" charset="0"/>
              </a:rPr>
              <a:t> </a:t>
            </a:r>
            <a:r>
              <a:rPr lang="en-IN" sz="6200" cap="none" dirty="0">
                <a:latin typeface="Times New Roman" panose="02020603050405020304" pitchFamily="18" charset="0"/>
                <a:cs typeface="Times New Roman" panose="02020603050405020304" pitchFamily="18" charset="0"/>
              </a:rPr>
              <a:t>Hypertext simply means "text within text." a text has a link within it, is a hypertext</a:t>
            </a:r>
            <a:r>
              <a:rPr lang="en-IN" sz="6200" dirty="0">
                <a:latin typeface="Times New Roman" panose="02020603050405020304" pitchFamily="18" charset="0"/>
                <a:cs typeface="Times New Roman" panose="02020603050405020304" pitchFamily="18" charset="0"/>
              </a:rPr>
              <a:t>. </a:t>
            </a:r>
          </a:p>
          <a:p>
            <a:pPr>
              <a:lnSpc>
                <a:spcPct val="170000"/>
              </a:lnSpc>
            </a:pPr>
            <a:r>
              <a:rPr lang="en-IN" sz="6200" b="1" dirty="0" err="1">
                <a:latin typeface="Times New Roman" panose="02020603050405020304" pitchFamily="18" charset="0"/>
                <a:cs typeface="Times New Roman" panose="02020603050405020304" pitchFamily="18" charset="0"/>
              </a:rPr>
              <a:t>Markup</a:t>
            </a:r>
            <a:r>
              <a:rPr lang="en-IN" sz="6200" b="1" dirty="0">
                <a:latin typeface="Times New Roman" panose="02020603050405020304" pitchFamily="18" charset="0"/>
                <a:cs typeface="Times New Roman" panose="02020603050405020304" pitchFamily="18" charset="0"/>
              </a:rPr>
              <a:t> language:</a:t>
            </a:r>
            <a:r>
              <a:rPr lang="en-IN" sz="6200" dirty="0">
                <a:latin typeface="Times New Roman" panose="02020603050405020304" pitchFamily="18" charset="0"/>
                <a:cs typeface="Times New Roman" panose="02020603050405020304" pitchFamily="18" charset="0"/>
              </a:rPr>
              <a:t> A </a:t>
            </a:r>
            <a:r>
              <a:rPr lang="en-IN" sz="6200" cap="none" dirty="0" err="1">
                <a:latin typeface="Times New Roman" panose="02020603050405020304" pitchFamily="18" charset="0"/>
                <a:cs typeface="Times New Roman" panose="02020603050405020304" pitchFamily="18" charset="0"/>
              </a:rPr>
              <a:t>markup</a:t>
            </a:r>
            <a:r>
              <a:rPr lang="en-IN" sz="6200" cap="none" dirty="0">
                <a:latin typeface="Times New Roman" panose="02020603050405020304" pitchFamily="18" charset="0"/>
                <a:cs typeface="Times New Roman" panose="02020603050405020304" pitchFamily="18" charset="0"/>
              </a:rPr>
              <a:t> language is a computer language .used to apply layout and formatting conventions to a text document. it can turn text into images, tables, links, etc.</a:t>
            </a:r>
          </a:p>
          <a:p>
            <a:pPr>
              <a:lnSpc>
                <a:spcPct val="170000"/>
              </a:lnSpc>
            </a:pPr>
            <a:r>
              <a:rPr lang="en-IN" sz="6200" b="1" dirty="0">
                <a:latin typeface="Times New Roman" panose="02020603050405020304" pitchFamily="18" charset="0"/>
                <a:cs typeface="Times New Roman" panose="02020603050405020304" pitchFamily="18" charset="0"/>
              </a:rPr>
              <a:t>Web Page:</a:t>
            </a:r>
            <a:r>
              <a:rPr lang="en-IN" sz="6200" dirty="0">
                <a:latin typeface="Times New Roman" panose="02020603050405020304" pitchFamily="18" charset="0"/>
                <a:cs typeface="Times New Roman" panose="02020603050405020304" pitchFamily="18" charset="0"/>
              </a:rPr>
              <a:t> A </a:t>
            </a:r>
            <a:r>
              <a:rPr lang="en-IN" sz="6200" cap="none" dirty="0">
                <a:latin typeface="Times New Roman" panose="02020603050405020304" pitchFamily="18" charset="0"/>
                <a:cs typeface="Times New Roman" panose="02020603050405020304" pitchFamily="18" charset="0"/>
              </a:rPr>
              <a:t>web page is a document which is commonly written in html and translated by a web browser</a:t>
            </a:r>
            <a:r>
              <a:rPr lang="en-IN" sz="6200" dirty="0">
                <a:latin typeface="Times New Roman" panose="02020603050405020304" pitchFamily="18" charset="0"/>
                <a:cs typeface="Times New Roman" panose="02020603050405020304" pitchFamily="18" charset="0"/>
              </a:rPr>
              <a:t>. </a:t>
            </a:r>
          </a:p>
          <a:p>
            <a:pPr>
              <a:lnSpc>
                <a:spcPct val="170000"/>
              </a:lnSpc>
            </a:pPr>
            <a:r>
              <a:rPr lang="en-IN" sz="6200" cap="none" dirty="0">
                <a:latin typeface="Times New Roman" panose="02020603050405020304" pitchFamily="18" charset="0"/>
                <a:cs typeface="Times New Roman" panose="02020603050405020304" pitchFamily="18" charset="0"/>
              </a:rPr>
              <a:t>With the help of html only, we can create static web pages</a:t>
            </a:r>
            <a:r>
              <a:rPr lang="en-IN" sz="6200" dirty="0">
                <a:latin typeface="Times New Roman" panose="02020603050405020304" pitchFamily="18" charset="0"/>
                <a:cs typeface="Times New Roman" panose="02020603050405020304" pitchFamily="18" charset="0"/>
              </a:rPr>
              <a:t>.</a:t>
            </a:r>
          </a:p>
          <a:p>
            <a:endParaRPr lang="en-IN" sz="5000" dirty="0">
              <a:latin typeface="Times New Roman" panose="02020603050405020304" pitchFamily="18" charset="0"/>
              <a:cs typeface="Times New Roman" panose="02020603050405020304" pitchFamily="18" charset="0"/>
            </a:endParaRP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3900" y="5652485"/>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884" y="653686"/>
            <a:ext cx="3951302" cy="846299"/>
          </a:xfrm>
        </p:spPr>
        <p:txBody>
          <a:bodyPr>
            <a:normAutofit fontScale="90000"/>
          </a:bodyPr>
          <a:lstStyle/>
          <a:p>
            <a:r>
              <a:rPr lang="en-IN" b="1" dirty="0">
                <a:latin typeface="Times New Roman" panose="02020603050405020304" pitchFamily="18" charset="0"/>
                <a:cs typeface="Times New Roman" panose="02020603050405020304" pitchFamily="18" charset="0"/>
              </a:rPr>
              <a:t>Features of HTML</a:t>
            </a:r>
            <a:r>
              <a:rPr lang="en-IN" dirty="0"/>
              <a:t/>
            </a:r>
            <a:br>
              <a:rPr lang="en-IN" dirty="0"/>
            </a:br>
            <a:endParaRPr lang="en-IN" dirty="0"/>
          </a:p>
        </p:txBody>
      </p:sp>
      <p:sp>
        <p:nvSpPr>
          <p:cNvPr id="3" name="Content Placeholder 2"/>
          <p:cNvSpPr>
            <a:spLocks noGrp="1"/>
          </p:cNvSpPr>
          <p:nvPr>
            <p:ph idx="1"/>
          </p:nvPr>
        </p:nvSpPr>
        <p:spPr>
          <a:xfrm>
            <a:off x="1094230" y="1270303"/>
            <a:ext cx="10559136" cy="5810435"/>
          </a:xfrm>
        </p:spPr>
        <p:txBody>
          <a:bodyPr/>
          <a:lstStyle/>
          <a:p>
            <a:pPr>
              <a:lnSpc>
                <a:spcPct val="200000"/>
              </a:lnSpc>
              <a:buFont typeface="Wingdings" panose="05000000000000000000" pitchFamily="2" charset="2"/>
              <a:buChar char="v"/>
            </a:pPr>
            <a:r>
              <a:rPr lang="en-IN" cap="none" dirty="0">
                <a:latin typeface="Times New Roman" panose="02020603050405020304" pitchFamily="18" charset="0"/>
                <a:cs typeface="Times New Roman" panose="02020603050405020304" pitchFamily="18" charset="0"/>
              </a:rPr>
              <a:t>Easy and simple language</a:t>
            </a:r>
            <a:endParaRPr lang="en-IN" dirty="0">
              <a:latin typeface="Times New Roman" panose="02020603050405020304" pitchFamily="18" charset="0"/>
              <a:cs typeface="Times New Roman" panose="02020603050405020304" pitchFamily="18" charset="0"/>
            </a:endParaRPr>
          </a:p>
          <a:p>
            <a:pPr>
              <a:lnSpc>
                <a:spcPct val="200000"/>
              </a:lnSpc>
              <a:buFont typeface="Wingdings" panose="05000000000000000000" pitchFamily="2" charset="2"/>
              <a:buChar char="v"/>
            </a:pPr>
            <a:r>
              <a:rPr lang="en-IN" cap="none" dirty="0">
                <a:latin typeface="Times New Roman" panose="02020603050405020304" pitchFamily="18" charset="0"/>
                <a:cs typeface="Times New Roman" panose="02020603050405020304" pitchFamily="18" charset="0"/>
              </a:rPr>
              <a:t>Effective presentation</a:t>
            </a:r>
            <a:endParaRPr lang="en-IN" dirty="0">
              <a:latin typeface="Times New Roman" panose="02020603050405020304" pitchFamily="18" charset="0"/>
              <a:cs typeface="Times New Roman" panose="02020603050405020304" pitchFamily="18" charset="0"/>
            </a:endParaRPr>
          </a:p>
          <a:p>
            <a:pPr>
              <a:lnSpc>
                <a:spcPct val="200000"/>
              </a:lnSpc>
              <a:buFont typeface="Wingdings" panose="05000000000000000000" pitchFamily="2" charset="2"/>
              <a:buChar char="v"/>
            </a:pPr>
            <a:r>
              <a:rPr lang="en-IN" cap="none" dirty="0">
                <a:latin typeface="Times New Roman" panose="02020603050405020304" pitchFamily="18" charset="0"/>
                <a:cs typeface="Times New Roman" panose="02020603050405020304" pitchFamily="18" charset="0"/>
              </a:rPr>
              <a:t>Mark-up language</a:t>
            </a:r>
          </a:p>
          <a:p>
            <a:pPr>
              <a:lnSpc>
                <a:spcPct val="200000"/>
              </a:lnSpc>
              <a:buFont typeface="Wingdings" panose="05000000000000000000" pitchFamily="2" charset="2"/>
              <a:buChar char="v"/>
            </a:pPr>
            <a:r>
              <a:rPr lang="en-IN" cap="none" dirty="0">
                <a:latin typeface="Times New Roman" panose="02020603050405020304" pitchFamily="18" charset="0"/>
                <a:cs typeface="Times New Roman" panose="02020603050405020304" pitchFamily="18" charset="0"/>
              </a:rPr>
              <a:t>Can add a link on the web pages</a:t>
            </a:r>
            <a:endParaRPr lang="en-IN" dirty="0">
              <a:latin typeface="Times New Roman" panose="02020603050405020304" pitchFamily="18" charset="0"/>
              <a:cs typeface="Times New Roman" panose="02020603050405020304" pitchFamily="18" charset="0"/>
            </a:endParaRPr>
          </a:p>
          <a:p>
            <a:pPr>
              <a:lnSpc>
                <a:spcPct val="200000"/>
              </a:lnSpc>
              <a:buFont typeface="Wingdings" panose="05000000000000000000" pitchFamily="2" charset="2"/>
              <a:buChar char="v"/>
            </a:pPr>
            <a:r>
              <a:rPr lang="en-IN" cap="none" dirty="0">
                <a:latin typeface="Times New Roman" panose="02020603050405020304" pitchFamily="18" charset="0"/>
                <a:cs typeface="Times New Roman" panose="02020603050405020304" pitchFamily="18" charset="0"/>
              </a:rPr>
              <a:t>Platform-independent</a:t>
            </a:r>
            <a:r>
              <a:rPr lang="en-IN" dirty="0">
                <a:latin typeface="Times New Roman" panose="02020603050405020304" pitchFamily="18" charset="0"/>
                <a:cs typeface="Times New Roman" panose="02020603050405020304" pitchFamily="18" charset="0"/>
              </a:rPr>
              <a:t> </a:t>
            </a:r>
          </a:p>
          <a:p>
            <a:pPr marL="0" indent="0">
              <a:lnSpc>
                <a:spcPct val="200000"/>
              </a:lnSpc>
              <a:buNone/>
            </a:pPr>
            <a:r>
              <a:rPr lang="en-IN" dirty="0">
                <a:latin typeface="Times New Roman" panose="02020603050405020304" pitchFamily="18" charset="0"/>
                <a:cs typeface="Times New Roman" panose="02020603050405020304" pitchFamily="18" charset="0"/>
              </a:rPr>
              <a:t>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0681" y="5615126"/>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39212"/>
            <a:ext cx="10364451" cy="855176"/>
          </a:xfrm>
        </p:spPr>
        <p:txBody>
          <a:bodyPr/>
          <a:lstStyle/>
          <a:p>
            <a:r>
              <a:rPr lang="en-IN" i="1" dirty="0"/>
              <a:t> </a:t>
            </a:r>
            <a:r>
              <a:rPr lang="en-IN" i="1" dirty="0">
                <a:latin typeface="Times New Roman" panose="02020603050405020304" pitchFamily="18" charset="0"/>
                <a:cs typeface="Times New Roman" panose="02020603050405020304" pitchFamily="18" charset="0"/>
              </a:rPr>
              <a:t>s</a:t>
            </a:r>
            <a:r>
              <a:rPr lang="en-IN" i="1" cap="none" dirty="0">
                <a:latin typeface="Times New Roman" panose="02020603050405020304" pitchFamily="18" charset="0"/>
                <a:cs typeface="Times New Roman" panose="02020603050405020304" pitchFamily="18" charset="0"/>
              </a:rPr>
              <a:t>imple example of html</a:t>
            </a:r>
            <a:endParaRPr lang="en-IN" i="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3774" y="1473693"/>
            <a:ext cx="10364453" cy="4317507"/>
          </a:xfrm>
        </p:spPr>
        <p:txBody>
          <a:bodyPr>
            <a:normAutofit/>
          </a:bodyPr>
          <a:lstStyle/>
          <a:p>
            <a:pPr marL="0" indent="0">
              <a:buNone/>
            </a:pPr>
            <a:r>
              <a:rPr lang="en-IN" b="1" cap="none" dirty="0"/>
              <a:t>&lt;html&gt;</a:t>
            </a:r>
            <a:r>
              <a:rPr lang="en-IN" cap="none" dirty="0"/>
              <a:t>  </a:t>
            </a:r>
          </a:p>
          <a:p>
            <a:pPr marL="0" indent="0">
              <a:buNone/>
            </a:pPr>
            <a:r>
              <a:rPr lang="en-IN" b="1" cap="none" dirty="0"/>
              <a:t>&lt;head&gt;</a:t>
            </a:r>
            <a:r>
              <a:rPr lang="en-IN" cap="none" dirty="0"/>
              <a:t>  </a:t>
            </a:r>
          </a:p>
          <a:p>
            <a:pPr marL="0" indent="0">
              <a:buNone/>
            </a:pPr>
            <a:r>
              <a:rPr lang="en-IN" b="1" cap="none" dirty="0"/>
              <a:t>&lt;title&gt;</a:t>
            </a:r>
            <a:r>
              <a:rPr lang="en-IN" cap="none" dirty="0"/>
              <a:t>web page title</a:t>
            </a:r>
            <a:r>
              <a:rPr lang="en-IN" b="1" cap="none" dirty="0"/>
              <a:t>&lt;/title&gt;</a:t>
            </a:r>
            <a:r>
              <a:rPr lang="en-IN" cap="none" dirty="0"/>
              <a:t>  </a:t>
            </a:r>
          </a:p>
          <a:p>
            <a:pPr marL="0" indent="0">
              <a:buNone/>
            </a:pPr>
            <a:r>
              <a:rPr lang="en-IN" b="1" cap="none" dirty="0"/>
              <a:t>&lt;/head&gt;</a:t>
            </a:r>
            <a:r>
              <a:rPr lang="en-IN" cap="none" dirty="0"/>
              <a:t>  </a:t>
            </a:r>
          </a:p>
          <a:p>
            <a:pPr marL="0" indent="0">
              <a:buNone/>
            </a:pPr>
            <a:r>
              <a:rPr lang="en-IN" b="1" cap="none" dirty="0"/>
              <a:t>&lt;body&gt;</a:t>
            </a:r>
            <a:r>
              <a:rPr lang="en-IN" cap="none" dirty="0"/>
              <a:t>  </a:t>
            </a:r>
          </a:p>
          <a:p>
            <a:pPr marL="0" indent="0">
              <a:buNone/>
            </a:pPr>
            <a:r>
              <a:rPr lang="en-IN" b="1" cap="none" dirty="0"/>
              <a:t>&lt;h1&gt;</a:t>
            </a:r>
            <a:r>
              <a:rPr lang="en-IN" cap="none" dirty="0"/>
              <a:t>first heading</a:t>
            </a:r>
            <a:r>
              <a:rPr lang="en-IN" b="1" cap="none" dirty="0"/>
              <a:t>&lt;/h1&gt;</a:t>
            </a:r>
            <a:r>
              <a:rPr lang="en-IN" cap="none" dirty="0"/>
              <a:t>  </a:t>
            </a:r>
          </a:p>
          <a:p>
            <a:pPr marL="0" indent="0">
              <a:buNone/>
            </a:pPr>
            <a:r>
              <a:rPr lang="en-IN" b="1" cap="none" dirty="0"/>
              <a:t>&lt;p&gt;</a:t>
            </a:r>
            <a:r>
              <a:rPr lang="en-IN" cap="none" dirty="0"/>
              <a:t>first paragraph.</a:t>
            </a:r>
            <a:r>
              <a:rPr lang="en-IN" b="1" cap="none" dirty="0"/>
              <a:t>&lt;/p&gt;</a:t>
            </a:r>
            <a:r>
              <a:rPr lang="en-IN" cap="none" dirty="0"/>
              <a:t>  </a:t>
            </a:r>
          </a:p>
          <a:p>
            <a:pPr marL="0" indent="0">
              <a:buNone/>
            </a:pPr>
            <a:r>
              <a:rPr lang="en-IN" b="1" cap="none" dirty="0"/>
              <a:t>&lt;/body&gt;</a:t>
            </a:r>
            <a:r>
              <a:rPr lang="en-IN" cap="none" dirty="0"/>
              <a:t>  </a:t>
            </a:r>
          </a:p>
          <a:p>
            <a:pPr marL="0" indent="0">
              <a:buNone/>
            </a:pPr>
            <a:r>
              <a:rPr lang="en-IN" b="1" cap="none" dirty="0"/>
              <a:t>&lt;/html&gt;</a:t>
            </a:r>
            <a:r>
              <a:rPr lang="en-IN" cap="none" dirty="0"/>
              <a:t>  </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3900" y="5905500"/>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952" y="390618"/>
            <a:ext cx="5682334" cy="852256"/>
          </a:xfrm>
        </p:spPr>
        <p:txBody>
          <a:bodyPr>
            <a:normAutofit fontScale="90000"/>
          </a:bodyPr>
          <a:lstStyle/>
          <a:p>
            <a:r>
              <a:rPr lang="en-IN" dirty="0">
                <a:latin typeface="Times New Roman" panose="02020603050405020304" pitchFamily="18" charset="0"/>
                <a:cs typeface="Times New Roman" panose="02020603050405020304" pitchFamily="18" charset="0"/>
              </a:rPr>
              <a:t>Description of example</a:t>
            </a:r>
            <a:r>
              <a:rPr lang="en-IN" dirty="0"/>
              <a:t/>
            </a:r>
            <a:br>
              <a:rPr lang="en-IN" dirty="0"/>
            </a:br>
            <a:r>
              <a:rPr lang="en-IN" dirty="0"/>
              <a:t/>
            </a:r>
            <a:br>
              <a:rPr lang="en-IN" dirty="0"/>
            </a:br>
            <a:endParaRPr lang="en-IN" dirty="0"/>
          </a:p>
        </p:txBody>
      </p:sp>
      <p:sp>
        <p:nvSpPr>
          <p:cNvPr id="3" name="Content Placeholder 2"/>
          <p:cNvSpPr>
            <a:spLocks noGrp="1"/>
          </p:cNvSpPr>
          <p:nvPr>
            <p:ph idx="1"/>
          </p:nvPr>
        </p:nvSpPr>
        <p:spPr>
          <a:xfrm>
            <a:off x="825623" y="1242874"/>
            <a:ext cx="10452603" cy="5126853"/>
          </a:xfrm>
        </p:spPr>
        <p:txBody>
          <a:bodyPr>
            <a:normAutofit/>
          </a:bodyPr>
          <a:lstStyle/>
          <a:p>
            <a:pPr>
              <a:buFont typeface="Wingdings" panose="05000000000000000000" pitchFamily="2" charset="2"/>
              <a:buChar char="§"/>
            </a:pPr>
            <a:r>
              <a:rPr lang="en-IN" b="1" cap="none" dirty="0">
                <a:latin typeface="Times New Roman" panose="02020603050405020304" pitchFamily="18" charset="0"/>
                <a:cs typeface="Times New Roman" panose="02020603050405020304" pitchFamily="18" charset="0"/>
              </a:rPr>
              <a:t>&lt;!doctype&gt;:</a:t>
            </a:r>
            <a:r>
              <a:rPr lang="en-IN" cap="none" dirty="0">
                <a:latin typeface="Times New Roman" panose="02020603050405020304" pitchFamily="18" charset="0"/>
                <a:cs typeface="Times New Roman" panose="02020603050405020304" pitchFamily="18" charset="0"/>
              </a:rPr>
              <a:t> It defines the document type</a:t>
            </a:r>
          </a:p>
          <a:p>
            <a:pPr>
              <a:buFont typeface="Wingdings" panose="05000000000000000000" pitchFamily="2" charset="2"/>
              <a:buChar char="§"/>
            </a:pPr>
            <a:r>
              <a:rPr lang="en-IN" b="1" cap="none" dirty="0">
                <a:latin typeface="Times New Roman" panose="02020603050405020304" pitchFamily="18" charset="0"/>
                <a:cs typeface="Times New Roman" panose="02020603050405020304" pitchFamily="18" charset="0"/>
              </a:rPr>
              <a:t>&lt;html &gt;</a:t>
            </a:r>
            <a:r>
              <a:rPr lang="en-IN" cap="none" dirty="0">
                <a:latin typeface="Times New Roman" panose="02020603050405020304" pitchFamily="18" charset="0"/>
                <a:cs typeface="Times New Roman" panose="02020603050405020304" pitchFamily="18" charset="0"/>
              </a:rPr>
              <a:t> :This tag informs the browser that it is an html document. text between html tag describes the web document. it is a container for all other elements of html except &lt;!doctype&gt;</a:t>
            </a:r>
          </a:p>
          <a:p>
            <a:pPr>
              <a:buFont typeface="Wingdings" panose="05000000000000000000" pitchFamily="2" charset="2"/>
              <a:buChar char="§"/>
            </a:pPr>
            <a:r>
              <a:rPr lang="en-IN" b="1" cap="none" dirty="0">
                <a:latin typeface="Times New Roman" panose="02020603050405020304" pitchFamily="18" charset="0"/>
                <a:cs typeface="Times New Roman" panose="02020603050405020304" pitchFamily="18" charset="0"/>
              </a:rPr>
              <a:t>&lt;head&gt;:</a:t>
            </a:r>
            <a:r>
              <a:rPr lang="en-IN" cap="none" dirty="0">
                <a:latin typeface="Times New Roman" panose="02020603050405020304" pitchFamily="18" charset="0"/>
                <a:cs typeface="Times New Roman" panose="02020603050405020304" pitchFamily="18" charset="0"/>
              </a:rPr>
              <a:t> It should be the first element inside the &lt;html&gt; element. it must be closed before the body tag opens</a:t>
            </a:r>
          </a:p>
          <a:p>
            <a:pPr>
              <a:buFont typeface="Wingdings" panose="05000000000000000000" pitchFamily="2" charset="2"/>
              <a:buChar char="§"/>
            </a:pPr>
            <a:r>
              <a:rPr lang="en-IN" b="1" cap="none" dirty="0">
                <a:latin typeface="Times New Roman" panose="02020603050405020304" pitchFamily="18" charset="0"/>
                <a:cs typeface="Times New Roman" panose="02020603050405020304" pitchFamily="18" charset="0"/>
              </a:rPr>
              <a:t>&lt;title&gt;:</a:t>
            </a:r>
            <a:r>
              <a:rPr lang="en-IN" cap="none" dirty="0">
                <a:latin typeface="Times New Roman" panose="02020603050405020304" pitchFamily="18" charset="0"/>
                <a:cs typeface="Times New Roman" panose="02020603050405020304" pitchFamily="18" charset="0"/>
              </a:rPr>
              <a:t> As its name suggested, it is used to add title of that html page which appears at the top of the browser window. it must be placed inside the head tag and should close immediately. (optional)</a:t>
            </a:r>
          </a:p>
          <a:p>
            <a:pPr>
              <a:buFont typeface="Wingdings" panose="05000000000000000000" pitchFamily="2" charset="2"/>
              <a:buChar char="§"/>
            </a:pPr>
            <a:r>
              <a:rPr lang="en-IN" cap="none" dirty="0">
                <a:latin typeface="Times New Roman" panose="02020603050405020304" pitchFamily="18" charset="0"/>
                <a:cs typeface="Times New Roman" panose="02020603050405020304" pitchFamily="18" charset="0"/>
              </a:rPr>
              <a:t> Text between body tag describes the body content of the page that is visible to the end user. this tag contains the main content of the html document.</a:t>
            </a:r>
          </a:p>
          <a:p>
            <a:pPr>
              <a:buFont typeface="Wingdings" panose="05000000000000000000" pitchFamily="2" charset="2"/>
              <a:buChar char="§"/>
            </a:pPr>
            <a:r>
              <a:rPr lang="en-IN" b="1" cap="none" dirty="0">
                <a:latin typeface="Times New Roman" panose="02020603050405020304" pitchFamily="18" charset="0"/>
                <a:cs typeface="Times New Roman" panose="02020603050405020304" pitchFamily="18" charset="0"/>
              </a:rPr>
              <a:t>&lt;h1&gt;</a:t>
            </a:r>
            <a:r>
              <a:rPr lang="en-IN" cap="none" dirty="0">
                <a:latin typeface="Times New Roman" panose="02020603050405020304" pitchFamily="18" charset="0"/>
                <a:cs typeface="Times New Roman" panose="02020603050405020304" pitchFamily="18" charset="0"/>
              </a:rPr>
              <a:t> : Text between &lt;h1&gt; tag describes the first level heading of the webpage.</a:t>
            </a:r>
          </a:p>
          <a:p>
            <a:pPr>
              <a:buFont typeface="Wingdings" panose="05000000000000000000" pitchFamily="2" charset="2"/>
              <a:buChar char="§"/>
            </a:pPr>
            <a:r>
              <a:rPr lang="en-IN" b="1" cap="none" dirty="0">
                <a:latin typeface="Times New Roman" panose="02020603050405020304" pitchFamily="18" charset="0"/>
                <a:cs typeface="Times New Roman" panose="02020603050405020304" pitchFamily="18" charset="0"/>
              </a:rPr>
              <a:t>&lt;p&gt; </a:t>
            </a:r>
            <a:r>
              <a:rPr lang="en-IN" cap="none" dirty="0">
                <a:latin typeface="Times New Roman" panose="02020603050405020304" pitchFamily="18" charset="0"/>
                <a:cs typeface="Times New Roman" panose="02020603050405020304" pitchFamily="18" charset="0"/>
              </a:rPr>
              <a:t>: Text between &lt;p&gt; tag describes the paragraph of the webpage.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0681" y="5615126"/>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Casting</a:t>
            </a:r>
            <a:br>
              <a:rPr lang="en-US" sz="1800" dirty="0"/>
            </a:br>
            <a:endParaRPr lang="en-US" sz="1800" dirty="0"/>
          </a:p>
        </p:txBody>
      </p:sp>
      <p:sp>
        <p:nvSpPr>
          <p:cNvPr id="3" name="Content Placeholder 2"/>
          <p:cNvSpPr>
            <a:spLocks noGrp="1"/>
          </p:cNvSpPr>
          <p:nvPr>
            <p:ph idx="1"/>
          </p:nvPr>
        </p:nvSpPr>
        <p:spPr>
          <a:xfrm>
            <a:off x="588557" y="1663440"/>
            <a:ext cx="8596668" cy="3880773"/>
          </a:xfrm>
        </p:spPr>
        <p:txBody>
          <a:bodyPr/>
          <a:lstStyle/>
          <a:p>
            <a:r>
              <a:rPr lang="en-US" dirty="0"/>
              <a:t>x = </a:t>
            </a:r>
            <a:r>
              <a:rPr lang="en-US" dirty="0" err="1"/>
              <a:t>str</a:t>
            </a:r>
            <a:r>
              <a:rPr lang="en-US" dirty="0"/>
              <a:t>(3)    # x will be '3'</a:t>
            </a:r>
            <a:br>
              <a:rPr lang="en-US" dirty="0"/>
            </a:br>
            <a:r>
              <a:rPr lang="en-US" dirty="0"/>
              <a:t>y = </a:t>
            </a:r>
            <a:r>
              <a:rPr lang="en-US" dirty="0" err="1"/>
              <a:t>int</a:t>
            </a:r>
            <a:r>
              <a:rPr lang="en-US" dirty="0"/>
              <a:t>(3)    # y will be 3</a:t>
            </a:r>
            <a:br>
              <a:rPr lang="en-US" dirty="0"/>
            </a:br>
            <a:r>
              <a:rPr lang="en-US" dirty="0"/>
              <a:t>z = float(3)  # z will be </a:t>
            </a:r>
            <a:r>
              <a:rPr lang="en-US" dirty="0" smtClean="0"/>
              <a:t>3.0</a:t>
            </a:r>
          </a:p>
          <a:p>
            <a:endParaRPr lang="en-US" dirty="0"/>
          </a:p>
          <a:p>
            <a:pPr marL="0" indent="0">
              <a:buNone/>
            </a:pPr>
            <a:r>
              <a:rPr lang="en-US" u="sng" dirty="0"/>
              <a:t>Get the </a:t>
            </a:r>
            <a:r>
              <a:rPr lang="en-US" u="sng" dirty="0" smtClean="0"/>
              <a:t>Type</a:t>
            </a:r>
          </a:p>
          <a:p>
            <a:pPr marL="0" indent="0">
              <a:buNone/>
            </a:pPr>
            <a:endParaRPr lang="en-US" u="sng" dirty="0"/>
          </a:p>
          <a:p>
            <a:endParaRPr lang="en-US" dirty="0" smtClean="0"/>
          </a:p>
          <a:p>
            <a:r>
              <a:rPr lang="en-US" dirty="0" smtClean="0"/>
              <a:t>x </a:t>
            </a:r>
            <a:r>
              <a:rPr lang="en-US" dirty="0"/>
              <a:t>= 5</a:t>
            </a:r>
            <a:br>
              <a:rPr lang="en-US" dirty="0"/>
            </a:br>
            <a:r>
              <a:rPr lang="en-US" dirty="0"/>
              <a:t>y = "John"</a:t>
            </a:r>
            <a:br>
              <a:rPr lang="en-US" dirty="0"/>
            </a:br>
            <a:r>
              <a:rPr lang="en-US" dirty="0"/>
              <a:t>print(type(x))</a:t>
            </a:r>
            <a:br>
              <a:rPr lang="en-US" dirty="0"/>
            </a:br>
            <a:r>
              <a:rPr lang="en-US" dirty="0"/>
              <a:t>print(type(y))</a:t>
            </a:r>
          </a:p>
        </p:txBody>
      </p:sp>
      <p:sp>
        <p:nvSpPr>
          <p:cNvPr id="11" name="Rectangle 2"/>
          <p:cNvSpPr>
            <a:spLocks noChangeArrowheads="1"/>
          </p:cNvSpPr>
          <p:nvPr/>
        </p:nvSpPr>
        <p:spPr bwMode="auto">
          <a:xfrm>
            <a:off x="588557" y="36401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dirty="0" smtClean="0">
                <a:ln>
                  <a:noFill/>
                </a:ln>
                <a:solidFill>
                  <a:srgbClr val="000000"/>
                </a:solidFill>
                <a:effectLst/>
                <a:latin typeface="Verdana" panose="020B0604030504040204" pitchFamily="34" charset="0"/>
              </a:rPr>
              <a:t>get the data type of a variable with the </a:t>
            </a:r>
            <a:r>
              <a:rPr kumimoji="0" lang="en-US" altLang="en-US" sz="1100" b="0" i="0" u="none" strike="noStrike" cap="none" normalizeH="0" baseline="0" dirty="0" smtClean="0">
                <a:ln>
                  <a:noFill/>
                </a:ln>
                <a:solidFill>
                  <a:srgbClr val="DC143C"/>
                </a:solidFill>
                <a:effectLst/>
                <a:latin typeface="Consolas" panose="020B0609020204030204" pitchFamily="49" charset="0"/>
                <a:cs typeface="Consolas" panose="020B0609020204030204" pitchFamily="49" charset="0"/>
              </a:rPr>
              <a:t>type()</a:t>
            </a:r>
            <a:r>
              <a:rPr kumimoji="0" lang="en-US" altLang="en-US" sz="1100" b="0" i="0" u="none" strike="noStrike" cap="none" normalizeH="0" baseline="0" dirty="0" smtClean="0">
                <a:ln>
                  <a:noFill/>
                </a:ln>
                <a:solidFill>
                  <a:srgbClr val="000000"/>
                </a:solidFill>
                <a:effectLst/>
                <a:latin typeface="Verdana" panose="020B0604030504040204" pitchFamily="34" charset="0"/>
              </a:rPr>
              <a:t> function.</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1068240"/>
          </a:xfrm>
        </p:spPr>
        <p:txBody>
          <a:bodyPr>
            <a:normAutofit fontScale="90000"/>
          </a:bodyPr>
          <a:lstStyle/>
          <a:p>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r>
              <a:rPr lang="en-IN" sz="4400" b="1" u="sng" dirty="0">
                <a:latin typeface="Times New Roman" panose="02020603050405020304" pitchFamily="18" charset="0"/>
                <a:cs typeface="Times New Roman" panose="02020603050405020304" pitchFamily="18" charset="0"/>
              </a:rPr>
              <a:t>HTML Tags</a:t>
            </a:r>
            <a:r>
              <a:rPr lang="en-IN" u="sng" dirty="0"/>
              <a:t/>
            </a:r>
            <a:br>
              <a:rPr lang="en-IN" u="sng" dirty="0"/>
            </a:br>
            <a:endParaRPr lang="en-IN" u="sng" dirty="0"/>
          </a:p>
        </p:txBody>
      </p:sp>
      <p:sp>
        <p:nvSpPr>
          <p:cNvPr id="3" name="Content Placeholder 2"/>
          <p:cNvSpPr>
            <a:spLocks noGrp="1"/>
          </p:cNvSpPr>
          <p:nvPr>
            <p:ph idx="1"/>
          </p:nvPr>
        </p:nvSpPr>
        <p:spPr>
          <a:xfrm>
            <a:off x="603682" y="1828801"/>
            <a:ext cx="10674545" cy="4864962"/>
          </a:xfrm>
        </p:spPr>
        <p:txBody>
          <a:bodyPr>
            <a:normAutofit/>
          </a:bodyPr>
          <a:lstStyle/>
          <a:p>
            <a:pPr>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H</a:t>
            </a:r>
            <a:r>
              <a:rPr lang="en-IN" cap="none" dirty="0">
                <a:latin typeface="Times New Roman" panose="02020603050405020304" pitchFamily="18" charset="0"/>
                <a:cs typeface="Times New Roman" panose="02020603050405020304" pitchFamily="18" charset="0"/>
              </a:rPr>
              <a:t>tml tags are like keywords which defines that how web browser will format and display the content.</a:t>
            </a:r>
          </a:p>
          <a:p>
            <a:pPr>
              <a:lnSpc>
                <a:spcPct val="150000"/>
              </a:lnSpc>
              <a:buFont typeface="Wingdings" panose="05000000000000000000" pitchFamily="2" charset="2"/>
              <a:buChar char="v"/>
            </a:pPr>
            <a:r>
              <a:rPr lang="en-IN" cap="none" dirty="0">
                <a:latin typeface="Times New Roman" panose="02020603050405020304" pitchFamily="18" charset="0"/>
                <a:cs typeface="Times New Roman" panose="02020603050405020304" pitchFamily="18" charset="0"/>
              </a:rPr>
              <a:t> Html tags contain three main parts: opening tag, content and closing tag. but some html tags are unclosed tags</a:t>
            </a:r>
            <a:r>
              <a:rPr lang="en-IN" dirty="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E</a:t>
            </a:r>
            <a:r>
              <a:rPr lang="en-IN" cap="none" dirty="0">
                <a:latin typeface="Times New Roman" panose="02020603050405020304" pitchFamily="18" charset="0"/>
                <a:cs typeface="Times New Roman" panose="02020603050405020304" pitchFamily="18" charset="0"/>
              </a:rPr>
              <a:t>very tag in html perform different tasks</a:t>
            </a:r>
            <a:r>
              <a:rPr lang="en-IN" dirty="0"/>
              <a:t>.</a:t>
            </a:r>
          </a:p>
          <a:p>
            <a:pPr>
              <a:buFont typeface="Wingdings" panose="05000000000000000000" pitchFamily="2" charset="2"/>
              <a:buChar char="v"/>
            </a:pPr>
            <a:r>
              <a:rPr lang="en-IN" sz="3200" b="1" cap="none" dirty="0">
                <a:latin typeface="Times New Roman" panose="02020603050405020304" pitchFamily="18" charset="0"/>
                <a:cs typeface="Times New Roman" panose="02020603050405020304" pitchFamily="18" charset="0"/>
              </a:rPr>
              <a:t>Syntax</a:t>
            </a:r>
          </a:p>
          <a:p>
            <a:pPr marL="0" indent="0">
              <a:buNone/>
            </a:pPr>
            <a:r>
              <a:rPr lang="en-IN" sz="3200" b="1" cap="none" dirty="0">
                <a:latin typeface="Times New Roman" panose="02020603050405020304" pitchFamily="18" charset="0"/>
                <a:cs typeface="Times New Roman" panose="02020603050405020304" pitchFamily="18" charset="0"/>
              </a:rPr>
              <a:t>&lt;tag&gt; content &lt;/tag&gt;</a:t>
            </a:r>
          </a:p>
          <a:p>
            <a:pPr>
              <a:lnSpc>
                <a:spcPct val="150000"/>
              </a:lnSpc>
              <a:buFont typeface="Wingdings" panose="05000000000000000000" pitchFamily="2" charset="2"/>
              <a:buChar char="v"/>
            </a:pPr>
            <a:endParaRPr lang="en-IN" dirty="0"/>
          </a:p>
          <a:p>
            <a:pPr>
              <a:lnSpc>
                <a:spcPct val="250000"/>
              </a:lnSpc>
              <a:buFont typeface="Wingdings" panose="05000000000000000000" pitchFamily="2" charset="2"/>
              <a:buChar char="v"/>
            </a:pPr>
            <a:endParaRPr lang="en-IN" dirty="0"/>
          </a:p>
          <a:p>
            <a:pPr>
              <a:lnSpc>
                <a:spcPct val="250000"/>
              </a:lnSpc>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276" y="628075"/>
            <a:ext cx="4407372" cy="637406"/>
          </a:xfrm>
        </p:spPr>
        <p:txBody>
          <a:bodyPr>
            <a:normAutofit fontScale="90000"/>
          </a:bodyPr>
          <a:lstStyle/>
          <a:p>
            <a:r>
              <a:rPr lang="en-IN" b="1" i="1" u="sng" dirty="0">
                <a:latin typeface="Times New Roman" panose="02020603050405020304" pitchFamily="18" charset="0"/>
                <a:cs typeface="Times New Roman" panose="02020603050405020304" pitchFamily="18" charset="0"/>
              </a:rPr>
              <a:t>HTML Tag Examples</a:t>
            </a:r>
            <a:r>
              <a:rPr lang="en-IN" dirty="0"/>
              <a:t/>
            </a:r>
            <a:br>
              <a:rPr lang="en-IN" dirty="0"/>
            </a:br>
            <a:r>
              <a:rPr lang="en-IN" dirty="0"/>
              <a:t/>
            </a:r>
            <a:br>
              <a:rPr lang="en-IN" dirty="0"/>
            </a:b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4276" y="1861851"/>
            <a:ext cx="5778330" cy="4713229"/>
          </a:xfrm>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9445" y="695131"/>
            <a:ext cx="3870019" cy="653847"/>
          </a:xfrm>
        </p:spPr>
        <p:txBody>
          <a:bodyPr>
            <a:normAutofit fontScale="90000"/>
          </a:bodyPr>
          <a:lstStyle/>
          <a:p>
            <a:r>
              <a:rPr lang="en-IN" u="sng" dirty="0">
                <a:latin typeface="Times New Roman" panose="02020603050405020304" pitchFamily="18" charset="0"/>
                <a:cs typeface="Times New Roman" panose="02020603050405020304" pitchFamily="18" charset="0"/>
              </a:rPr>
              <a:t>Unclosed HTML Tags</a:t>
            </a:r>
            <a:r>
              <a:rPr lang="en-IN" dirty="0"/>
              <a:t/>
            </a:r>
            <a:br>
              <a:rPr lang="en-IN" dirty="0"/>
            </a:br>
            <a:endParaRPr lang="en-IN" dirty="0"/>
          </a:p>
        </p:txBody>
      </p:sp>
      <p:sp>
        <p:nvSpPr>
          <p:cNvPr id="3" name="Content Placeholder 2"/>
          <p:cNvSpPr>
            <a:spLocks noGrp="1"/>
          </p:cNvSpPr>
          <p:nvPr>
            <p:ph idx="1"/>
          </p:nvPr>
        </p:nvSpPr>
        <p:spPr>
          <a:xfrm>
            <a:off x="2038120" y="1696598"/>
            <a:ext cx="9466492" cy="4214624"/>
          </a:xfrm>
        </p:spPr>
        <p:txBody>
          <a:bodyPr/>
          <a:lstStyle/>
          <a:p>
            <a:pPr>
              <a:lnSpc>
                <a:spcPct val="250000"/>
              </a:lnSpc>
            </a:pPr>
            <a:r>
              <a:rPr lang="en-IN" sz="2800" b="1" dirty="0">
                <a:latin typeface="Times New Roman" panose="02020603050405020304" pitchFamily="18" charset="0"/>
                <a:cs typeface="Times New Roman" panose="02020603050405020304" pitchFamily="18" charset="0"/>
              </a:rPr>
              <a:t>&lt;</a:t>
            </a:r>
            <a:r>
              <a:rPr lang="en-IN" sz="2800" b="1" dirty="0" err="1">
                <a:latin typeface="Times New Roman" panose="02020603050405020304" pitchFamily="18" charset="0"/>
                <a:cs typeface="Times New Roman" panose="02020603050405020304" pitchFamily="18" charset="0"/>
              </a:rPr>
              <a:t>br</a:t>
            </a:r>
            <a:r>
              <a:rPr lang="en-IN" sz="2800" b="1" dirty="0">
                <a:latin typeface="Times New Roman" panose="02020603050405020304" pitchFamily="18" charset="0"/>
                <a:cs typeface="Times New Roman" panose="02020603050405020304" pitchFamily="18" charset="0"/>
              </a:rPr>
              <a:t>&gt; Tag</a:t>
            </a:r>
            <a:r>
              <a:rPr lang="en-IN" sz="2800" dirty="0">
                <a:latin typeface="Times New Roman" panose="02020603050405020304" pitchFamily="18" charset="0"/>
                <a:cs typeface="Times New Roman" panose="02020603050405020304" pitchFamily="18" charset="0"/>
              </a:rPr>
              <a:t>: break line, it breaks the line of the code.</a:t>
            </a:r>
          </a:p>
          <a:p>
            <a:pPr>
              <a:lnSpc>
                <a:spcPct val="250000"/>
              </a:lnSpc>
            </a:pPr>
            <a:r>
              <a:rPr lang="en-IN" sz="2800" b="1" dirty="0">
                <a:latin typeface="Times New Roman" panose="02020603050405020304" pitchFamily="18" charset="0"/>
                <a:cs typeface="Times New Roman" panose="02020603050405020304" pitchFamily="18" charset="0"/>
              </a:rPr>
              <a:t>&lt;hr&gt; Tag</a:t>
            </a:r>
            <a:r>
              <a:rPr lang="en-IN" sz="2800" dirty="0">
                <a:latin typeface="Times New Roman" panose="02020603050405020304" pitchFamily="18" charset="0"/>
                <a:cs typeface="Times New Roman" panose="02020603050405020304" pitchFamily="18" charset="0"/>
              </a:rPr>
              <a:t>: Horizontal Rule. This tag is used to put a line across the webpage.</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30965"/>
          </a:xfrm>
        </p:spPr>
        <p:txBody>
          <a:bodyPr>
            <a:normAutofit/>
          </a:bodyPr>
          <a:lstStyle/>
          <a:p>
            <a:pPr algn="ctr"/>
            <a:r>
              <a:rPr lang="en-IN" sz="3800" b="1" u="sng" dirty="0">
                <a:latin typeface="Times New Roman" panose="02020603050405020304" pitchFamily="18" charset="0"/>
                <a:cs typeface="Times New Roman" panose="02020603050405020304" pitchFamily="18" charset="0"/>
              </a:rPr>
              <a:t>HTML FORMATTING</a:t>
            </a:r>
          </a:p>
        </p:txBody>
      </p:sp>
      <p:sp>
        <p:nvSpPr>
          <p:cNvPr id="3" name="Content Placeholder 2"/>
          <p:cNvSpPr>
            <a:spLocks noGrp="1"/>
          </p:cNvSpPr>
          <p:nvPr>
            <p:ph idx="1"/>
          </p:nvPr>
        </p:nvSpPr>
        <p:spPr>
          <a:xfrm>
            <a:off x="2148289" y="1553378"/>
            <a:ext cx="9356323" cy="4968608"/>
          </a:xfrm>
        </p:spPr>
        <p:txBody>
          <a:bodyPr>
            <a:normAutofit/>
          </a:bodyPr>
          <a:lstStyle/>
          <a:p>
            <a:pPr>
              <a:lnSpc>
                <a:spcPct val="200000"/>
              </a:lnSpc>
              <a:buFont typeface="Wingdings" panose="05000000000000000000" pitchFamily="2" charset="2"/>
              <a:buChar char="v"/>
            </a:pPr>
            <a:r>
              <a:rPr lang="en-IN" sz="2500" b="1" dirty="0">
                <a:latin typeface="Times New Roman" panose="02020603050405020304" pitchFamily="18" charset="0"/>
                <a:cs typeface="Times New Roman" panose="02020603050405020304" pitchFamily="18" charset="0"/>
              </a:rPr>
              <a:t>HTML Formatting</a:t>
            </a:r>
            <a:r>
              <a:rPr lang="en-IN" sz="2500" dirty="0">
                <a:latin typeface="Times New Roman" panose="02020603050405020304" pitchFamily="18" charset="0"/>
                <a:cs typeface="Times New Roman" panose="02020603050405020304" pitchFamily="18" charset="0"/>
              </a:rPr>
              <a:t> is a process of formatting text for better look and feel. </a:t>
            </a:r>
          </a:p>
          <a:p>
            <a:pPr>
              <a:lnSpc>
                <a:spcPct val="200000"/>
              </a:lnSpc>
              <a:buFont typeface="Wingdings" panose="05000000000000000000" pitchFamily="2" charset="2"/>
              <a:buChar char="v"/>
            </a:pPr>
            <a:r>
              <a:rPr lang="en-IN" sz="2500" dirty="0"/>
              <a:t> </a:t>
            </a:r>
            <a:r>
              <a:rPr lang="en-IN" sz="2500" dirty="0">
                <a:latin typeface="Times New Roman" panose="02020603050405020304" pitchFamily="18" charset="0"/>
                <a:cs typeface="Times New Roman" panose="02020603050405020304" pitchFamily="18" charset="0"/>
              </a:rPr>
              <a:t>These tags are used to make text bold, italicized, or underlined.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360" y="352540"/>
            <a:ext cx="9962251" cy="6505460"/>
          </a:xfrm>
        </p:spPr>
        <p:txBody>
          <a:bodyPr>
            <a:normAutofit fontScale="90000"/>
          </a:bodyPr>
          <a:lstStyle/>
          <a:p>
            <a:r>
              <a:rPr lang="en-IN" sz="2500" dirty="0">
                <a:latin typeface="Times New Roman" panose="02020603050405020304" pitchFamily="18" charset="0"/>
                <a:cs typeface="Times New Roman" panose="02020603050405020304" pitchFamily="18" charset="0"/>
              </a:rPr>
              <a:t>1) Bold Text</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&lt;p&gt;</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&lt;b&gt;</a:t>
            </a:r>
            <a:r>
              <a:rPr lang="en-IN" sz="2400" dirty="0">
                <a:latin typeface="Times New Roman" panose="02020603050405020304" pitchFamily="18" charset="0"/>
                <a:cs typeface="Times New Roman" panose="02020603050405020304" pitchFamily="18" charset="0"/>
              </a:rPr>
              <a:t>Write Your First Paragraph in bold text.</a:t>
            </a:r>
            <a:r>
              <a:rPr lang="en-IN" sz="2400" b="1" dirty="0">
                <a:latin typeface="Times New Roman" panose="02020603050405020304" pitchFamily="18" charset="0"/>
                <a:cs typeface="Times New Roman" panose="02020603050405020304" pitchFamily="18" charset="0"/>
              </a:rPr>
              <a:t>&lt;/b&gt;&lt;/p&gt;</a:t>
            </a:r>
            <a:r>
              <a:rPr lang="en-IN" sz="2400" dirty="0">
                <a:latin typeface="Times New Roman" panose="02020603050405020304" pitchFamily="18" charset="0"/>
                <a:cs typeface="Times New Roman" panose="02020603050405020304" pitchFamily="18" charset="0"/>
              </a:rPr>
              <a:t> </a:t>
            </a:r>
            <a:r>
              <a:rPr lang="en-IN" sz="2400" dirty="0"/>
              <a:t> </a:t>
            </a:r>
            <a:br>
              <a:rPr lang="en-IN" sz="2400" dirty="0"/>
            </a:br>
            <a:r>
              <a:rPr lang="en-IN" sz="2400" dirty="0"/>
              <a:t>2) </a:t>
            </a:r>
            <a:r>
              <a:rPr lang="en-IN" sz="2500" dirty="0">
                <a:latin typeface="Times New Roman" panose="02020603050405020304" pitchFamily="18" charset="0"/>
                <a:cs typeface="Times New Roman" panose="02020603050405020304" pitchFamily="18" charset="0"/>
              </a:rPr>
              <a:t>Italic Text: </a:t>
            </a:r>
            <a:r>
              <a:rPr lang="en-IN" sz="2400" b="1" dirty="0">
                <a:latin typeface="Times New Roman" panose="02020603050405020304" pitchFamily="18" charset="0"/>
                <a:cs typeface="Times New Roman" panose="02020603050405020304" pitchFamily="18" charset="0"/>
              </a:rPr>
              <a:t>&lt;p&gt;</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&lt;</a:t>
            </a:r>
            <a:r>
              <a:rPr lang="en-IN" sz="2400" b="1" dirty="0" err="1">
                <a:latin typeface="Times New Roman" panose="02020603050405020304" pitchFamily="18" charset="0"/>
                <a:cs typeface="Times New Roman" panose="02020603050405020304" pitchFamily="18" charset="0"/>
              </a:rPr>
              <a:t>i</a:t>
            </a:r>
            <a:r>
              <a:rPr lang="en-IN" sz="2400" b="1" dirty="0">
                <a:latin typeface="Times New Roman" panose="02020603050405020304" pitchFamily="18" charset="0"/>
                <a:cs typeface="Times New Roman" panose="02020603050405020304" pitchFamily="18" charset="0"/>
              </a:rPr>
              <a:t>&gt;</a:t>
            </a:r>
            <a:r>
              <a:rPr lang="en-IN" sz="2400" dirty="0">
                <a:latin typeface="Times New Roman" panose="02020603050405020304" pitchFamily="18" charset="0"/>
                <a:cs typeface="Times New Roman" panose="02020603050405020304" pitchFamily="18" charset="0"/>
              </a:rPr>
              <a:t>Write Your First Paragraph in italic text.</a:t>
            </a:r>
            <a:r>
              <a:rPr lang="en-IN" sz="2400" b="1" dirty="0">
                <a:latin typeface="Times New Roman" panose="02020603050405020304" pitchFamily="18" charset="0"/>
                <a:cs typeface="Times New Roman" panose="02020603050405020304" pitchFamily="18" charset="0"/>
              </a:rPr>
              <a:t>&lt;/</a:t>
            </a:r>
            <a:r>
              <a:rPr lang="en-IN" sz="2400" b="1" dirty="0" err="1">
                <a:latin typeface="Times New Roman" panose="02020603050405020304" pitchFamily="18" charset="0"/>
                <a:cs typeface="Times New Roman" panose="02020603050405020304" pitchFamily="18" charset="0"/>
              </a:rPr>
              <a:t>i</a:t>
            </a:r>
            <a:r>
              <a:rPr lang="en-IN" sz="2400" b="1" dirty="0">
                <a:latin typeface="Times New Roman" panose="02020603050405020304" pitchFamily="18" charset="0"/>
                <a:cs typeface="Times New Roman" panose="02020603050405020304" pitchFamily="18" charset="0"/>
              </a:rPr>
              <a:t>&gt;&lt;/p&gt;</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3) </a:t>
            </a:r>
            <a:r>
              <a:rPr lang="en-IN" sz="2300" dirty="0">
                <a:latin typeface="Times New Roman" panose="02020603050405020304" pitchFamily="18" charset="0"/>
                <a:cs typeface="Times New Roman" panose="02020603050405020304" pitchFamily="18" charset="0"/>
              </a:rPr>
              <a:t>Marked formatting:</a:t>
            </a:r>
            <a:br>
              <a:rPr lang="en-IN" sz="2300" dirty="0">
                <a:latin typeface="Times New Roman" panose="02020603050405020304" pitchFamily="18" charset="0"/>
                <a:cs typeface="Times New Roman" panose="02020603050405020304" pitchFamily="18" charset="0"/>
              </a:rPr>
            </a:br>
            <a:r>
              <a:rPr lang="en-IN" sz="2300" dirty="0">
                <a:latin typeface="Times New Roman" panose="02020603050405020304" pitchFamily="18" charset="0"/>
                <a:cs typeface="Times New Roman" panose="02020603050405020304" pitchFamily="18" charset="0"/>
              </a:rPr>
              <a:t> </a:t>
            </a:r>
            <a:r>
              <a:rPr lang="en-IN" sz="2300" b="1" dirty="0">
                <a:latin typeface="Times New Roman" panose="02020603050405020304" pitchFamily="18" charset="0"/>
                <a:cs typeface="Times New Roman" panose="02020603050405020304" pitchFamily="18" charset="0"/>
              </a:rPr>
              <a:t>&lt;h2&gt;</a:t>
            </a:r>
            <a:r>
              <a:rPr lang="en-IN" sz="2300" dirty="0">
                <a:latin typeface="Times New Roman" panose="02020603050405020304" pitchFamily="18" charset="0"/>
                <a:cs typeface="Times New Roman" panose="02020603050405020304" pitchFamily="18" charset="0"/>
              </a:rPr>
              <a:t>  I want to put a </a:t>
            </a:r>
            <a:r>
              <a:rPr lang="en-IN" sz="2300" b="1" dirty="0">
                <a:latin typeface="Times New Roman" panose="02020603050405020304" pitchFamily="18" charset="0"/>
                <a:cs typeface="Times New Roman" panose="02020603050405020304" pitchFamily="18" charset="0"/>
              </a:rPr>
              <a:t>&lt;mark&gt;</a:t>
            </a:r>
            <a:r>
              <a:rPr lang="en-IN" sz="2300" dirty="0">
                <a:latin typeface="Times New Roman" panose="02020603050405020304" pitchFamily="18" charset="0"/>
                <a:cs typeface="Times New Roman" panose="02020603050405020304" pitchFamily="18" charset="0"/>
              </a:rPr>
              <a:t> Mark</a:t>
            </a:r>
            <a:r>
              <a:rPr lang="en-IN" sz="2300" b="1" dirty="0">
                <a:latin typeface="Times New Roman" panose="02020603050405020304" pitchFamily="18" charset="0"/>
                <a:cs typeface="Times New Roman" panose="02020603050405020304" pitchFamily="18" charset="0"/>
              </a:rPr>
              <a:t>&lt;/mark&gt;</a:t>
            </a:r>
            <a:r>
              <a:rPr lang="en-IN" sz="2300" dirty="0">
                <a:latin typeface="Times New Roman" panose="02020603050405020304" pitchFamily="18" charset="0"/>
                <a:cs typeface="Times New Roman" panose="02020603050405020304" pitchFamily="18" charset="0"/>
              </a:rPr>
              <a:t> on your face</a:t>
            </a:r>
            <a:r>
              <a:rPr lang="en-IN" sz="2300" b="1" dirty="0">
                <a:latin typeface="Times New Roman" panose="02020603050405020304" pitchFamily="18" charset="0"/>
                <a:cs typeface="Times New Roman" panose="02020603050405020304" pitchFamily="18" charset="0"/>
              </a:rPr>
              <a:t>&lt;/h2&gt;</a:t>
            </a:r>
            <a:r>
              <a:rPr lang="en-IN" sz="2300" dirty="0">
                <a:latin typeface="Times New Roman" panose="02020603050405020304" pitchFamily="18" charset="0"/>
                <a:cs typeface="Times New Roman" panose="02020603050405020304" pitchFamily="18" charset="0"/>
              </a:rPr>
              <a:t>   </a:t>
            </a:r>
            <a:br>
              <a:rPr lang="en-IN" sz="23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
            </a:r>
            <a:br>
              <a:rPr lang="en-IN" sz="2500" dirty="0">
                <a:latin typeface="Times New Roman" panose="02020603050405020304" pitchFamily="18" charset="0"/>
                <a:cs typeface="Times New Roman" panose="02020603050405020304" pitchFamily="18" charset="0"/>
              </a:rPr>
            </a:br>
            <a:r>
              <a:rPr lang="en-IN" dirty="0"/>
              <a:t>  </a:t>
            </a:r>
            <a:br>
              <a:rPr lang="en-IN" dirty="0"/>
            </a:br>
            <a:r>
              <a:rPr lang="en-IN" sz="2800" dirty="0">
                <a:latin typeface="Times New Roman" panose="02020603050405020304" pitchFamily="18" charset="0"/>
                <a:cs typeface="Times New Roman" panose="02020603050405020304" pitchFamily="18" charset="0"/>
              </a:rPr>
              <a:t>4) Underlined Text: </a:t>
            </a:r>
            <a:r>
              <a:rPr lang="en-IN" sz="2800" b="1" dirty="0">
                <a:latin typeface="Times New Roman" panose="02020603050405020304" pitchFamily="18" charset="0"/>
                <a:cs typeface="Times New Roman" panose="02020603050405020304" pitchFamily="18" charset="0"/>
              </a:rPr>
              <a:t>&lt;p&gt;</a:t>
            </a:r>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&lt;u&gt;</a:t>
            </a:r>
            <a:r>
              <a:rPr lang="en-IN" sz="2800" dirty="0">
                <a:latin typeface="Times New Roman" panose="02020603050405020304" pitchFamily="18" charset="0"/>
                <a:cs typeface="Times New Roman" panose="02020603050405020304" pitchFamily="18" charset="0"/>
              </a:rPr>
              <a:t>Write Your First Paragraph in underlined text.</a:t>
            </a:r>
            <a:r>
              <a:rPr lang="en-IN" sz="2800" b="1" dirty="0">
                <a:latin typeface="Times New Roman" panose="02020603050405020304" pitchFamily="18" charset="0"/>
                <a:cs typeface="Times New Roman" panose="02020603050405020304" pitchFamily="18" charset="0"/>
              </a:rPr>
              <a:t>&lt;/u&gt;&lt;/p&gt;</a:t>
            </a:r>
            <a:r>
              <a:rPr lang="en-IN" sz="2800" dirty="0">
                <a:latin typeface="Times New Roman" panose="02020603050405020304" pitchFamily="18" charset="0"/>
                <a:cs typeface="Times New Roman" panose="02020603050405020304" pitchFamily="18" charset="0"/>
              </a:rPr>
              <a:t>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5) </a:t>
            </a:r>
            <a:r>
              <a:rPr lang="en-IN" sz="2800" dirty="0">
                <a:solidFill>
                  <a:schemeClr val="tx1"/>
                </a:solidFill>
                <a:latin typeface="Times New Roman" panose="02020603050405020304" pitchFamily="18" charset="0"/>
                <a:cs typeface="Times New Roman" panose="02020603050405020304" pitchFamily="18" charset="0"/>
                <a:hlinkClick r:id="rId2"/>
              </a:rPr>
              <a:t>&lt;</a:t>
            </a:r>
            <a:r>
              <a:rPr lang="en-IN" sz="2800" dirty="0" err="1">
                <a:solidFill>
                  <a:schemeClr val="tx1"/>
                </a:solidFill>
                <a:latin typeface="Times New Roman" panose="02020603050405020304" pitchFamily="18" charset="0"/>
                <a:cs typeface="Times New Roman" panose="02020603050405020304" pitchFamily="18" charset="0"/>
                <a:hlinkClick r:id="rId2"/>
              </a:rPr>
              <a:t>em</a:t>
            </a:r>
            <a:r>
              <a:rPr lang="en-IN" sz="2800" dirty="0">
                <a:solidFill>
                  <a:schemeClr val="tx1"/>
                </a:solidFill>
                <a:latin typeface="Times New Roman" panose="02020603050405020304" pitchFamily="18" charset="0"/>
                <a:cs typeface="Times New Roman" panose="02020603050405020304" pitchFamily="18" charset="0"/>
                <a:hlinkClick r:id="rId2"/>
              </a:rPr>
              <a:t>&gt;</a:t>
            </a:r>
            <a:r>
              <a:rPr lang="en-IN" sz="2800" dirty="0">
                <a:solidFill>
                  <a:schemeClr val="tx1"/>
                </a:solidFill>
                <a:latin typeface="Times New Roman" panose="02020603050405020304" pitchFamily="18" charset="0"/>
                <a:cs typeface="Times New Roman" panose="02020603050405020304" pitchFamily="18" charset="0"/>
              </a:rPr>
              <a:t> : </a:t>
            </a:r>
            <a:r>
              <a:rPr lang="en-IN" sz="2800" dirty="0">
                <a:latin typeface="Times New Roman" panose="02020603050405020304" pitchFamily="18" charset="0"/>
                <a:cs typeface="Times New Roman" panose="02020603050405020304" pitchFamily="18" charset="0"/>
              </a:rPr>
              <a:t>Defines emphasized text</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6)&lt;small&gt;: Define small text.</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7) &lt;strong&gt; :Define strong text</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8)&lt;sub&gt; : Define subscripted text</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9)&lt;sup&gt; : Define superscripted text</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10)&lt;code&gt;: define computer code</a:t>
            </a:r>
            <a:r>
              <a:rPr lang="en-IN" sz="2800" dirty="0">
                <a:solidFill>
                  <a:schemeClr val="tx1"/>
                </a:solidFill>
                <a:latin typeface="Times New Roman" panose="02020603050405020304" pitchFamily="18" charset="0"/>
                <a:cs typeface="Times New Roman" panose="02020603050405020304" pitchFamily="18" charset="0"/>
              </a:rPr>
              <a:t/>
            </a:r>
            <a:br>
              <a:rPr lang="en-IN" sz="2800" dirty="0">
                <a:solidFill>
                  <a:schemeClr val="tx1"/>
                </a:solidFill>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
            </a:r>
            <a:br>
              <a:rPr lang="en-IN"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848" y="1904267"/>
            <a:ext cx="4988162" cy="6477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4134" y="3358428"/>
            <a:ext cx="5089793" cy="745356"/>
          </a:xfrm>
          <a:prstGeom prst="rect">
            <a:avLst/>
          </a:prstGeom>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6" y="624110"/>
            <a:ext cx="3079906" cy="858461"/>
          </a:xfrm>
        </p:spPr>
        <p:txBody>
          <a:bodyPr>
            <a:normAutofit fontScale="90000"/>
          </a:bodyPr>
          <a:lstStyle/>
          <a:p>
            <a:r>
              <a:rPr lang="en-IN" sz="4000" u="sng" dirty="0">
                <a:latin typeface="Times New Roman" panose="02020603050405020304" pitchFamily="18" charset="0"/>
                <a:cs typeface="Times New Roman" panose="02020603050405020304" pitchFamily="18" charset="0"/>
              </a:rPr>
              <a:t>HTML Anchor</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91953" y="1420427"/>
            <a:ext cx="10412659" cy="5007006"/>
          </a:xfrm>
        </p:spPr>
        <p:txBody>
          <a:bodyPr>
            <a:normAutofit fontScale="92500" lnSpcReduction="10000"/>
          </a:bodyPr>
          <a:lstStyle/>
          <a:p>
            <a:pPr>
              <a:lnSpc>
                <a:spcPct val="2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The </a:t>
            </a:r>
            <a:r>
              <a:rPr lang="en-IN" sz="2400" b="1" dirty="0">
                <a:latin typeface="Times New Roman" panose="02020603050405020304" pitchFamily="18" charset="0"/>
                <a:cs typeface="Times New Roman" panose="02020603050405020304" pitchFamily="18" charset="0"/>
              </a:rPr>
              <a:t>HTML anchor tag</a:t>
            </a:r>
            <a:r>
              <a:rPr lang="en-IN" sz="2400" dirty="0">
                <a:latin typeface="Times New Roman" panose="02020603050405020304" pitchFamily="18" charset="0"/>
                <a:cs typeface="Times New Roman" panose="02020603050405020304" pitchFamily="18" charset="0"/>
              </a:rPr>
              <a:t> defines </a:t>
            </a:r>
            <a:r>
              <a:rPr lang="en-IN" sz="2400" i="1" dirty="0">
                <a:latin typeface="Times New Roman" panose="02020603050405020304" pitchFamily="18" charset="0"/>
                <a:cs typeface="Times New Roman" panose="02020603050405020304" pitchFamily="18" charset="0"/>
              </a:rPr>
              <a:t>a hyperlink that </a:t>
            </a:r>
            <a:r>
              <a:rPr lang="en-IN" sz="2400" i="1" u="sng" dirty="0">
                <a:latin typeface="Times New Roman" panose="02020603050405020304" pitchFamily="18" charset="0"/>
                <a:cs typeface="Times New Roman" panose="02020603050405020304" pitchFamily="18" charset="0"/>
              </a:rPr>
              <a:t>links one page to another page</a:t>
            </a:r>
            <a:r>
              <a:rPr lang="en-IN" sz="2400" u="sng" dirty="0">
                <a:latin typeface="Times New Roman" panose="02020603050405020304" pitchFamily="18" charset="0"/>
                <a:cs typeface="Times New Roman" panose="02020603050405020304" pitchFamily="18" charset="0"/>
              </a:rPr>
              <a:t>.</a:t>
            </a:r>
          </a:p>
          <a:p>
            <a:pPr>
              <a:lnSpc>
                <a:spcPct val="2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It can create hyperlink to other web page as well as files, location, or any URL.</a:t>
            </a:r>
          </a:p>
          <a:p>
            <a:pPr>
              <a:lnSpc>
                <a:spcPct val="2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The “</a:t>
            </a:r>
            <a:r>
              <a:rPr lang="en-IN" sz="2400" b="1" dirty="0" err="1">
                <a:latin typeface="Times New Roman" panose="02020603050405020304" pitchFamily="18" charset="0"/>
                <a:cs typeface="Times New Roman" panose="02020603050405020304" pitchFamily="18" charset="0"/>
              </a:rPr>
              <a:t>href</a:t>
            </a:r>
            <a:r>
              <a:rPr lang="en-IN" sz="2400" b="1" dirty="0">
                <a:latin typeface="Times New Roman" panose="02020603050405020304" pitchFamily="18" charset="0"/>
                <a:cs typeface="Times New Roman" panose="02020603050405020304" pitchFamily="18" charset="0"/>
              </a:rPr>
              <a:t> ” </a:t>
            </a:r>
            <a:r>
              <a:rPr lang="en-IN" sz="2400" dirty="0">
                <a:latin typeface="Times New Roman" panose="02020603050405020304" pitchFamily="18" charset="0"/>
                <a:cs typeface="Times New Roman" panose="02020603050405020304" pitchFamily="18" charset="0"/>
              </a:rPr>
              <a:t>attribute</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is used to define the </a:t>
            </a:r>
            <a:r>
              <a:rPr lang="en-IN" sz="2400" b="1" dirty="0">
                <a:latin typeface="Times New Roman" panose="02020603050405020304" pitchFamily="18" charset="0"/>
                <a:cs typeface="Times New Roman" panose="02020603050405020304" pitchFamily="18" charset="0"/>
              </a:rPr>
              <a:t>address of the file to be linked</a:t>
            </a:r>
            <a:r>
              <a:rPr lang="en-IN" sz="2400" dirty="0">
                <a:latin typeface="Times New Roman" panose="02020603050405020304" pitchFamily="18" charset="0"/>
                <a:cs typeface="Times New Roman" panose="02020603050405020304" pitchFamily="18" charset="0"/>
              </a:rPr>
              <a:t>. </a:t>
            </a:r>
          </a:p>
          <a:p>
            <a:pPr>
              <a:lnSpc>
                <a:spcPct val="250000"/>
              </a:lnSpc>
              <a:buFont typeface="Wingdings" panose="05000000000000000000" pitchFamily="2" charset="2"/>
              <a:buChar char="q"/>
            </a:pPr>
            <a:r>
              <a:rPr lang="en-IN" sz="2400" b="1" dirty="0" err="1">
                <a:latin typeface="Times New Roman" panose="02020603050405020304" pitchFamily="18" charset="0"/>
                <a:cs typeface="Times New Roman" panose="02020603050405020304" pitchFamily="18" charset="0"/>
              </a:rPr>
              <a:t>Eg</a:t>
            </a:r>
            <a:r>
              <a:rPr lang="en-IN" sz="2400" b="1" dirty="0">
                <a:latin typeface="Times New Roman" panose="02020603050405020304" pitchFamily="18" charset="0"/>
                <a:cs typeface="Times New Roman" panose="02020603050405020304" pitchFamily="18" charset="0"/>
              </a:rPr>
              <a:t>: </a:t>
            </a:r>
          </a:p>
          <a:p>
            <a:pPr marL="0" indent="0">
              <a:lnSpc>
                <a:spcPct val="250000"/>
              </a:lnSpc>
              <a:buNone/>
            </a:pPr>
            <a:r>
              <a:rPr lang="en-IN" sz="2400" dirty="0">
                <a:latin typeface="Times New Roman" panose="02020603050405020304" pitchFamily="18" charset="0"/>
                <a:cs typeface="Times New Roman" panose="02020603050405020304" pitchFamily="18" charset="0"/>
              </a:rPr>
              <a:t>         </a:t>
            </a:r>
            <a:r>
              <a:rPr lang="en-IN" sz="3000" dirty="0">
                <a:latin typeface="Times New Roman" panose="02020603050405020304" pitchFamily="18" charset="0"/>
                <a:cs typeface="Times New Roman" panose="02020603050405020304" pitchFamily="18" charset="0"/>
              </a:rPr>
              <a:t>&lt;a </a:t>
            </a:r>
            <a:r>
              <a:rPr lang="en-IN" sz="3000" dirty="0" err="1">
                <a:latin typeface="Times New Roman" panose="02020603050405020304" pitchFamily="18" charset="0"/>
                <a:cs typeface="Times New Roman" panose="02020603050405020304" pitchFamily="18" charset="0"/>
              </a:rPr>
              <a:t>href</a:t>
            </a:r>
            <a:r>
              <a:rPr lang="en-IN" sz="3000" dirty="0">
                <a:latin typeface="Times New Roman" panose="02020603050405020304" pitchFamily="18" charset="0"/>
                <a:cs typeface="Times New Roman" panose="02020603050405020304" pitchFamily="18" charset="0"/>
              </a:rPr>
              <a:t>="second.html"&gt;Click for Second Page&lt;/a&gt; </a:t>
            </a:r>
          </a:p>
          <a:p>
            <a:pPr>
              <a:buFont typeface="Wingdings" panose="05000000000000000000" pitchFamily="2" charset="2"/>
              <a:buChar char="q"/>
            </a:pPr>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525" y="197981"/>
            <a:ext cx="3503075" cy="689785"/>
          </a:xfrm>
        </p:spPr>
        <p:txBody>
          <a:bodyPr>
            <a:normAutofit fontScale="90000"/>
          </a:bodyPr>
          <a:lstStyle/>
          <a:p>
            <a:r>
              <a:rPr lang="en-IN" sz="4000" b="1" dirty="0">
                <a:latin typeface="Times New Roman" panose="02020603050405020304" pitchFamily="18" charset="0"/>
                <a:cs typeface="Times New Roman" panose="02020603050405020304" pitchFamily="18" charset="0"/>
              </a:rPr>
              <a:t>HTML Image</a:t>
            </a:r>
            <a:r>
              <a:rPr lang="en-IN" dirty="0"/>
              <a:t/>
            </a:r>
            <a:br>
              <a:rPr lang="en-IN" dirty="0"/>
            </a:br>
            <a:endParaRPr lang="en-IN" dirty="0"/>
          </a:p>
        </p:txBody>
      </p:sp>
      <p:sp>
        <p:nvSpPr>
          <p:cNvPr id="3" name="Content Placeholder 2"/>
          <p:cNvSpPr>
            <a:spLocks noGrp="1"/>
          </p:cNvSpPr>
          <p:nvPr>
            <p:ph idx="1"/>
          </p:nvPr>
        </p:nvSpPr>
        <p:spPr>
          <a:xfrm>
            <a:off x="1592064" y="887766"/>
            <a:ext cx="10599936" cy="5970234"/>
          </a:xfrm>
        </p:spPr>
        <p:txBody>
          <a:bodyPr>
            <a:normAutofit/>
          </a:bodyPr>
          <a:lstStyle/>
          <a:p>
            <a:r>
              <a:rPr lang="en-IN" sz="2000" b="1" dirty="0">
                <a:latin typeface="Times New Roman" panose="02020603050405020304" pitchFamily="18" charset="0"/>
                <a:cs typeface="Times New Roman" panose="02020603050405020304" pitchFamily="18" charset="0"/>
              </a:rPr>
              <a:t>HTML </a:t>
            </a:r>
            <a:r>
              <a:rPr lang="en-IN" sz="2000" b="1" dirty="0" err="1">
                <a:latin typeface="Times New Roman" panose="02020603050405020304" pitchFamily="18" charset="0"/>
                <a:cs typeface="Times New Roman" panose="02020603050405020304" pitchFamily="18" charset="0"/>
              </a:rPr>
              <a:t>img</a:t>
            </a:r>
            <a:r>
              <a:rPr lang="en-IN" sz="2000" b="1" dirty="0">
                <a:latin typeface="Times New Roman" panose="02020603050405020304" pitchFamily="18" charset="0"/>
                <a:cs typeface="Times New Roman" panose="02020603050405020304" pitchFamily="18" charset="0"/>
              </a:rPr>
              <a:t> tag</a:t>
            </a:r>
            <a:r>
              <a:rPr lang="en-IN" sz="2000" dirty="0">
                <a:latin typeface="Times New Roman" panose="02020603050405020304" pitchFamily="18" charset="0"/>
                <a:cs typeface="Times New Roman" panose="02020603050405020304" pitchFamily="18" charset="0"/>
              </a:rPr>
              <a:t> is used to display image on the web page. </a:t>
            </a:r>
          </a:p>
          <a:p>
            <a:r>
              <a:rPr lang="en-IN" sz="2000" dirty="0">
                <a:latin typeface="Times New Roman" panose="02020603050405020304" pitchFamily="18" charset="0"/>
                <a:cs typeface="Times New Roman" panose="02020603050405020304" pitchFamily="18" charset="0"/>
              </a:rPr>
              <a:t>HTML </a:t>
            </a:r>
            <a:r>
              <a:rPr lang="en-IN" sz="2000" dirty="0" err="1">
                <a:latin typeface="Times New Roman" panose="02020603050405020304" pitchFamily="18" charset="0"/>
                <a:cs typeface="Times New Roman" panose="02020603050405020304" pitchFamily="18" charset="0"/>
              </a:rPr>
              <a:t>img</a:t>
            </a:r>
            <a:r>
              <a:rPr lang="en-IN" sz="2000" dirty="0">
                <a:latin typeface="Times New Roman" panose="02020603050405020304" pitchFamily="18" charset="0"/>
                <a:cs typeface="Times New Roman" panose="02020603050405020304" pitchFamily="18" charset="0"/>
              </a:rPr>
              <a:t> tag is an empty tag that contains attributes only.</a:t>
            </a:r>
          </a:p>
          <a:p>
            <a:r>
              <a:rPr lang="en-IN" sz="2000" dirty="0">
                <a:latin typeface="Times New Roman" panose="02020603050405020304" pitchFamily="18" charset="0"/>
                <a:cs typeface="Times New Roman" panose="02020603050405020304" pitchFamily="18" charset="0"/>
              </a:rPr>
              <a:t>Closing tags are not used in HTML image element.</a:t>
            </a:r>
          </a:p>
          <a:p>
            <a:r>
              <a:rPr lang="en-IN" sz="2000" dirty="0" err="1">
                <a:latin typeface="Times New Roman" panose="02020603050405020304" pitchFamily="18" charset="0"/>
                <a:cs typeface="Times New Roman" panose="02020603050405020304" pitchFamily="18" charset="0"/>
              </a:rPr>
              <a:t>Eg</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&lt;h2&gt;</a:t>
            </a:r>
            <a:r>
              <a:rPr lang="en-IN" sz="2000" dirty="0">
                <a:latin typeface="Times New Roman" panose="02020603050405020304" pitchFamily="18" charset="0"/>
                <a:cs typeface="Times New Roman" panose="02020603050405020304" pitchFamily="18" charset="0"/>
              </a:rPr>
              <a:t>HTML Image Example</a:t>
            </a:r>
            <a:r>
              <a:rPr lang="en-IN" sz="2000" b="1" dirty="0">
                <a:latin typeface="Times New Roman" panose="02020603050405020304" pitchFamily="18" charset="0"/>
                <a:cs typeface="Times New Roman" panose="02020603050405020304" pitchFamily="18" charset="0"/>
              </a:rPr>
              <a:t>&lt;/h2&gt;</a:t>
            </a:r>
            <a:r>
              <a:rPr lang="en-IN" sz="2000" dirty="0">
                <a:latin typeface="Times New Roman" panose="02020603050405020304" pitchFamily="18" charset="0"/>
                <a:cs typeface="Times New Roman" panose="02020603050405020304" pitchFamily="18" charset="0"/>
              </a:rPr>
              <a:t>  </a:t>
            </a:r>
          </a:p>
          <a:p>
            <a:pPr marL="0" indent="0">
              <a:buNone/>
            </a:pPr>
            <a:r>
              <a:rPr lang="en-IN" sz="2000" b="1" dirty="0">
                <a:latin typeface="Times New Roman" panose="02020603050405020304" pitchFamily="18" charset="0"/>
                <a:cs typeface="Times New Roman" panose="02020603050405020304" pitchFamily="18" charset="0"/>
              </a:rPr>
              <a:t>             &lt;</a:t>
            </a:r>
            <a:r>
              <a:rPr lang="en-IN" sz="2000" b="1" dirty="0" err="1">
                <a:latin typeface="Times New Roman" panose="02020603050405020304" pitchFamily="18" charset="0"/>
                <a:cs typeface="Times New Roman" panose="02020603050405020304" pitchFamily="18" charset="0"/>
              </a:rPr>
              <a:t>img</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src</a:t>
            </a:r>
            <a:r>
              <a:rPr lang="en-IN" sz="2000" dirty="0">
                <a:latin typeface="Times New Roman" panose="02020603050405020304" pitchFamily="18" charset="0"/>
                <a:cs typeface="Times New Roman" panose="02020603050405020304" pitchFamily="18" charset="0"/>
              </a:rPr>
              <a:t>="good_morning.jpg" alt="Good Morning Friends"</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IN" sz="2800" dirty="0"/>
              <a:t> </a:t>
            </a:r>
            <a:r>
              <a:rPr lang="en-IN" sz="2800" b="1" dirty="0" err="1">
                <a:latin typeface="Times New Roman" panose="02020603050405020304" pitchFamily="18" charset="0"/>
                <a:cs typeface="Times New Roman" panose="02020603050405020304" pitchFamily="18" charset="0"/>
              </a:rPr>
              <a:t>src</a:t>
            </a:r>
            <a:r>
              <a:rPr lang="en-IN" sz="2800" b="1" dirty="0">
                <a:latin typeface="Times New Roman" panose="02020603050405020304" pitchFamily="18" charset="0"/>
                <a:cs typeface="Times New Roman" panose="02020603050405020304" pitchFamily="18" charset="0"/>
              </a:rPr>
              <a:t> : </a:t>
            </a:r>
            <a:r>
              <a:rPr lang="en-IN" sz="2000" dirty="0">
                <a:latin typeface="Times New Roman" panose="02020603050405020304" pitchFamily="18" charset="0"/>
                <a:cs typeface="Times New Roman" panose="02020603050405020304" pitchFamily="18" charset="0"/>
              </a:rPr>
              <a:t>Describes the source or path of the image. The location of image may be on the same directory or another server</a:t>
            </a:r>
            <a:r>
              <a:rPr lang="en-IN"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IN" sz="2800" dirty="0"/>
              <a:t> </a:t>
            </a:r>
            <a:r>
              <a:rPr lang="en-IN" sz="2800" b="1" dirty="0">
                <a:latin typeface="Times New Roman" panose="02020603050405020304" pitchFamily="18" charset="0"/>
                <a:cs typeface="Times New Roman" panose="02020603050405020304" pitchFamily="18" charset="0"/>
              </a:rPr>
              <a:t>alt</a:t>
            </a:r>
            <a:r>
              <a:rPr lang="en-IN" sz="28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Defines an alternate text for the image, if it can't be displayed. The value of the alt attribute describe the image in words.</a:t>
            </a:r>
          </a:p>
          <a:p>
            <a:pPr>
              <a:buFont typeface="Wingdings" panose="05000000000000000000" pitchFamily="2" charset="2"/>
              <a:buChar char="Ø"/>
            </a:pPr>
            <a:r>
              <a:rPr lang="en-IN" sz="2800" b="1" dirty="0"/>
              <a:t> </a:t>
            </a:r>
            <a:r>
              <a:rPr lang="en-IN" sz="2800" b="1" dirty="0">
                <a:latin typeface="Times New Roman" panose="02020603050405020304" pitchFamily="18" charset="0"/>
                <a:cs typeface="Times New Roman" panose="02020603050405020304" pitchFamily="18" charset="0"/>
              </a:rPr>
              <a:t>width : </a:t>
            </a:r>
            <a:r>
              <a:rPr lang="en-IN" sz="2000" dirty="0">
                <a:latin typeface="Times New Roman" panose="02020603050405020304" pitchFamily="18" charset="0"/>
                <a:cs typeface="Times New Roman" panose="02020603050405020304" pitchFamily="18" charset="0"/>
              </a:rPr>
              <a:t>It is an optional attribute which is used to specify the width to display the image.</a:t>
            </a:r>
          </a:p>
          <a:p>
            <a:pPr>
              <a:buFont typeface="Wingdings" panose="05000000000000000000" pitchFamily="2" charset="2"/>
              <a:buChar char="Ø"/>
            </a:pPr>
            <a:r>
              <a:rPr lang="en-IN" sz="2800" b="1" dirty="0">
                <a:latin typeface="Times New Roman" panose="02020603050405020304" pitchFamily="18" charset="0"/>
                <a:cs typeface="Times New Roman" panose="02020603050405020304" pitchFamily="18" charset="0"/>
              </a:rPr>
              <a:t> height: </a:t>
            </a:r>
            <a:r>
              <a:rPr lang="en-IN" sz="2000" dirty="0">
                <a:latin typeface="Times New Roman" panose="02020603050405020304" pitchFamily="18" charset="0"/>
                <a:cs typeface="Times New Roman" panose="02020603050405020304" pitchFamily="18" charset="0"/>
              </a:rPr>
              <a:t>It h3 the height of the image. </a:t>
            </a:r>
          </a:p>
          <a:p>
            <a:pPr marL="0" indent="0">
              <a:buNone/>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821" y="5788241"/>
            <a:ext cx="6897950" cy="674703"/>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102" y="346229"/>
            <a:ext cx="9915509" cy="2388093"/>
          </a:xfrm>
        </p:spPr>
        <p:txBody>
          <a:bodyPr>
            <a:normAutofit/>
          </a:bodyPr>
          <a:lstStyle/>
          <a:p>
            <a:r>
              <a:rPr lang="en-IN" sz="2800" b="1" i="1" u="sng" dirty="0">
                <a:latin typeface="Times New Roman" panose="02020603050405020304" pitchFamily="18" charset="0"/>
                <a:cs typeface="Times New Roman" panose="02020603050405020304" pitchFamily="18" charset="0"/>
              </a:rPr>
              <a:t>How to get image from another directory/folder?</a:t>
            </a:r>
            <a:br>
              <a:rPr lang="en-IN" sz="2800" b="1" i="1" u="sng" dirty="0">
                <a:latin typeface="Times New Roman" panose="02020603050405020304" pitchFamily="18" charset="0"/>
                <a:cs typeface="Times New Roman" panose="02020603050405020304" pitchFamily="18" charset="0"/>
              </a:rPr>
            </a:br>
            <a:r>
              <a:rPr lang="en-IN" sz="2800" b="1" i="1" u="sng" dirty="0">
                <a:latin typeface="Times New Roman" panose="02020603050405020304" pitchFamily="18" charset="0"/>
                <a:cs typeface="Times New Roman" panose="02020603050405020304" pitchFamily="18" charset="0"/>
              </a:rPr>
              <a:t/>
            </a:r>
            <a:br>
              <a:rPr lang="en-IN" sz="2800" b="1" i="1" u="sng" dirty="0">
                <a:latin typeface="Times New Roman" panose="02020603050405020304" pitchFamily="18" charset="0"/>
                <a:cs typeface="Times New Roman" panose="02020603050405020304" pitchFamily="18" charset="0"/>
              </a:rPr>
            </a:br>
            <a:r>
              <a:rPr lang="en-IN" sz="2500" b="1" dirty="0">
                <a:latin typeface="Times New Roman" panose="02020603050405020304" pitchFamily="18" charset="0"/>
                <a:cs typeface="Times New Roman" panose="02020603050405020304" pitchFamily="18" charset="0"/>
              </a:rPr>
              <a:t>&lt;</a:t>
            </a:r>
            <a:r>
              <a:rPr lang="en-IN" sz="2500" b="1" dirty="0" err="1">
                <a:latin typeface="Times New Roman" panose="02020603050405020304" pitchFamily="18" charset="0"/>
                <a:cs typeface="Times New Roman" panose="02020603050405020304" pitchFamily="18" charset="0"/>
              </a:rPr>
              <a:t>img</a:t>
            </a:r>
            <a:r>
              <a:rPr lang="en-IN" sz="2500" dirty="0">
                <a:latin typeface="Times New Roman" panose="02020603050405020304" pitchFamily="18" charset="0"/>
                <a:cs typeface="Times New Roman" panose="02020603050405020304" pitchFamily="18" charset="0"/>
              </a:rPr>
              <a:t> </a:t>
            </a:r>
            <a:r>
              <a:rPr lang="en-IN" sz="2500" dirty="0" err="1">
                <a:latin typeface="Times New Roman" panose="02020603050405020304" pitchFamily="18" charset="0"/>
                <a:cs typeface="Times New Roman" panose="02020603050405020304" pitchFamily="18" charset="0"/>
              </a:rPr>
              <a:t>src</a:t>
            </a:r>
            <a:r>
              <a:rPr lang="en-IN" sz="2500" dirty="0">
                <a:latin typeface="Times New Roman" panose="02020603050405020304" pitchFamily="18" charset="0"/>
                <a:cs typeface="Times New Roman" panose="02020603050405020304" pitchFamily="18" charset="0"/>
              </a:rPr>
              <a:t>="E:/images/animal.png" height="180" width="300" alt="animal image"</a:t>
            </a:r>
            <a:r>
              <a:rPr lang="en-IN" sz="2500" b="1" dirty="0">
                <a:latin typeface="Times New Roman" panose="02020603050405020304" pitchFamily="18" charset="0"/>
                <a:cs typeface="Times New Roman" panose="02020603050405020304" pitchFamily="18" charset="0"/>
              </a:rPr>
              <a:t>&gt;</a:t>
            </a:r>
            <a:r>
              <a:rPr lang="en-IN" sz="2500" dirty="0">
                <a:latin typeface="Times New Roman" panose="02020603050405020304" pitchFamily="18" charset="0"/>
                <a:cs typeface="Times New Roman" panose="02020603050405020304" pitchFamily="18" charset="0"/>
              </a:rPr>
              <a:t>  </a:t>
            </a:r>
            <a:br>
              <a:rPr lang="en-IN" sz="2500" dirty="0">
                <a:latin typeface="Times New Roman" panose="02020603050405020304" pitchFamily="18" charset="0"/>
                <a:cs typeface="Times New Roman" panose="02020603050405020304" pitchFamily="18" charset="0"/>
              </a:rPr>
            </a:br>
            <a:endParaRPr lang="en-IN" sz="2500" dirty="0">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3515" y="577049"/>
            <a:ext cx="4873840" cy="843378"/>
          </a:xfrm>
        </p:spPr>
        <p:txBody>
          <a:bodyPr>
            <a:normAutofit fontScale="90000"/>
          </a:bodyPr>
          <a:lstStyle/>
          <a:p>
            <a:pPr algn="ctr"/>
            <a:r>
              <a:rPr lang="en-IN" sz="4400" b="1" u="sng" dirty="0">
                <a:latin typeface="Times New Roman" panose="02020603050405020304" pitchFamily="18" charset="0"/>
                <a:cs typeface="Times New Roman" panose="02020603050405020304" pitchFamily="18" charset="0"/>
              </a:rPr>
              <a:t>HTML Table</a:t>
            </a:r>
            <a:r>
              <a:rPr lang="en-IN" u="sng" dirty="0"/>
              <a:t/>
            </a:r>
            <a:br>
              <a:rPr lang="en-IN" u="sng" dirty="0"/>
            </a:br>
            <a:endParaRPr lang="en-IN" u="sng" dirty="0"/>
          </a:p>
        </p:txBody>
      </p:sp>
      <p:sp>
        <p:nvSpPr>
          <p:cNvPr id="3" name="Content Placeholder 2"/>
          <p:cNvSpPr>
            <a:spLocks noGrp="1"/>
          </p:cNvSpPr>
          <p:nvPr>
            <p:ph idx="1"/>
          </p:nvPr>
        </p:nvSpPr>
        <p:spPr>
          <a:xfrm>
            <a:off x="1003177" y="1420427"/>
            <a:ext cx="10501435" cy="5264458"/>
          </a:xfrm>
        </p:spPr>
        <p:txBody>
          <a:bodyPr/>
          <a:lstStyle/>
          <a:p>
            <a:pPr>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HTML table tag</a:t>
            </a:r>
            <a:r>
              <a:rPr lang="en-IN" sz="2000" dirty="0">
                <a:latin typeface="Times New Roman" panose="02020603050405020304" pitchFamily="18" charset="0"/>
                <a:cs typeface="Times New Roman" panose="02020603050405020304" pitchFamily="18" charset="0"/>
              </a:rPr>
              <a:t> is used to display data in tabular form (row * column). There can be many columns in a row.</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We can create a table to display data in tabular form, using &lt;table&gt; element, with the help of &lt;tr&gt; , &lt;td&gt;, and &lt;</a:t>
            </a:r>
            <a:r>
              <a:rPr lang="en-IN" sz="2000" dirty="0" err="1">
                <a:latin typeface="Times New Roman" panose="02020603050405020304" pitchFamily="18" charset="0"/>
                <a:cs typeface="Times New Roman" panose="02020603050405020304" pitchFamily="18" charset="0"/>
              </a:rPr>
              <a:t>th</a:t>
            </a:r>
            <a:r>
              <a:rPr lang="en-IN" sz="2000" dirty="0">
                <a:latin typeface="Times New Roman" panose="02020603050405020304" pitchFamily="18" charset="0"/>
                <a:cs typeface="Times New Roman" panose="02020603050405020304" pitchFamily="18" charset="0"/>
              </a:rPr>
              <a:t>&gt; elements.</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Table row is defined by &lt;tr&gt; tag, table header is defined by &lt;</a:t>
            </a:r>
            <a:r>
              <a:rPr lang="en-IN" sz="2000" dirty="0" err="1">
                <a:latin typeface="Times New Roman" panose="02020603050405020304" pitchFamily="18" charset="0"/>
                <a:cs typeface="Times New Roman" panose="02020603050405020304" pitchFamily="18" charset="0"/>
              </a:rPr>
              <a:t>th</a:t>
            </a:r>
            <a:r>
              <a:rPr lang="en-IN" sz="2000" dirty="0">
                <a:latin typeface="Times New Roman" panose="02020603050405020304" pitchFamily="18" charset="0"/>
                <a:cs typeface="Times New Roman" panose="02020603050405020304" pitchFamily="18" charset="0"/>
              </a:rPr>
              <a:t>&gt;, and table data is defined by &lt;td&gt; tags.</a:t>
            </a:r>
          </a:p>
          <a:p>
            <a:pPr>
              <a:buFont typeface="Wingdings" panose="05000000000000000000" pitchFamily="2" charset="2"/>
              <a:buChar char="q"/>
            </a:pPr>
            <a:endParaRPr lang="en-IN"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4308" y="166910"/>
            <a:ext cx="9570304" cy="489582"/>
          </a:xfrm>
        </p:spPr>
        <p:txBody>
          <a:bodyPr>
            <a:normAutofit fontScale="90000"/>
          </a:bodyPr>
          <a:lstStyle/>
          <a:p>
            <a:r>
              <a:rPr lang="en-IN" u="sng" dirty="0"/>
              <a:t>Table- Example</a:t>
            </a:r>
          </a:p>
        </p:txBody>
      </p:sp>
      <p:sp>
        <p:nvSpPr>
          <p:cNvPr id="3" name="Content Placeholder 2"/>
          <p:cNvSpPr>
            <a:spLocks noGrp="1"/>
          </p:cNvSpPr>
          <p:nvPr>
            <p:ph idx="1"/>
          </p:nvPr>
        </p:nvSpPr>
        <p:spPr>
          <a:xfrm>
            <a:off x="2215662" y="656492"/>
            <a:ext cx="9288950" cy="6201509"/>
          </a:xfrm>
        </p:spPr>
        <p:txBody>
          <a:bodyPr>
            <a:normAutofit fontScale="92500" lnSpcReduction="10000"/>
          </a:bodyPr>
          <a:lstStyle/>
          <a:p>
            <a:pPr marL="0" indent="0">
              <a:buNone/>
            </a:pPr>
            <a:r>
              <a:rPr lang="en-IN" b="1" dirty="0">
                <a:latin typeface="+mj-lt"/>
              </a:rPr>
              <a:t>&lt;html&gt;</a:t>
            </a:r>
          </a:p>
          <a:p>
            <a:pPr marL="0" indent="0">
              <a:buNone/>
            </a:pPr>
            <a:r>
              <a:rPr lang="en-IN" b="1" dirty="0">
                <a:latin typeface="+mj-lt"/>
              </a:rPr>
              <a:t>&lt;head&gt;Table&lt;head&gt;</a:t>
            </a:r>
          </a:p>
          <a:p>
            <a:pPr marL="0" indent="0">
              <a:buNone/>
            </a:pPr>
            <a:r>
              <a:rPr lang="en-IN" b="1" dirty="0">
                <a:latin typeface="+mj-lt"/>
              </a:rPr>
              <a:t>&lt;body&gt;</a:t>
            </a:r>
          </a:p>
          <a:p>
            <a:pPr marL="0" indent="0">
              <a:buNone/>
            </a:pPr>
            <a:r>
              <a:rPr lang="en-IN" b="1" dirty="0">
                <a:latin typeface="+mj-lt"/>
              </a:rPr>
              <a:t>&lt;table&gt;  </a:t>
            </a:r>
          </a:p>
          <a:p>
            <a:pPr marL="0" indent="0">
              <a:buNone/>
            </a:pPr>
            <a:r>
              <a:rPr lang="en-IN" b="1" dirty="0">
                <a:latin typeface="+mj-lt"/>
              </a:rPr>
              <a:t>  &lt;tr&gt;  </a:t>
            </a:r>
          </a:p>
          <a:p>
            <a:pPr marL="0" indent="0">
              <a:buNone/>
            </a:pPr>
            <a:r>
              <a:rPr lang="en-IN" b="1" dirty="0">
                <a:latin typeface="+mj-lt"/>
              </a:rPr>
              <a:t>  &lt;</a:t>
            </a:r>
            <a:r>
              <a:rPr lang="en-IN" b="1" dirty="0" err="1">
                <a:latin typeface="+mj-lt"/>
              </a:rPr>
              <a:t>th</a:t>
            </a:r>
            <a:r>
              <a:rPr lang="en-IN" b="1" dirty="0">
                <a:latin typeface="+mj-lt"/>
              </a:rPr>
              <a:t>&gt;Name&lt;/</a:t>
            </a:r>
            <a:r>
              <a:rPr lang="en-IN" b="1" dirty="0" err="1">
                <a:latin typeface="+mj-lt"/>
              </a:rPr>
              <a:t>th</a:t>
            </a:r>
            <a:r>
              <a:rPr lang="en-IN" b="1" dirty="0">
                <a:latin typeface="+mj-lt"/>
              </a:rPr>
              <a:t>&gt;  </a:t>
            </a:r>
          </a:p>
          <a:p>
            <a:pPr marL="0" indent="0">
              <a:buNone/>
            </a:pPr>
            <a:r>
              <a:rPr lang="en-IN" b="1" dirty="0">
                <a:latin typeface="+mj-lt"/>
              </a:rPr>
              <a:t>  &lt;</a:t>
            </a:r>
            <a:r>
              <a:rPr lang="en-IN" b="1" dirty="0" err="1">
                <a:latin typeface="+mj-lt"/>
              </a:rPr>
              <a:t>th</a:t>
            </a:r>
            <a:r>
              <a:rPr lang="en-IN" b="1" dirty="0">
                <a:latin typeface="+mj-lt"/>
              </a:rPr>
              <a:t>&gt;Personal Number&lt;/</a:t>
            </a:r>
            <a:r>
              <a:rPr lang="en-IN" b="1" dirty="0" err="1">
                <a:latin typeface="+mj-lt"/>
              </a:rPr>
              <a:t>th</a:t>
            </a:r>
            <a:r>
              <a:rPr lang="en-IN" b="1" dirty="0">
                <a:latin typeface="+mj-lt"/>
              </a:rPr>
              <a:t>&gt;</a:t>
            </a:r>
          </a:p>
          <a:p>
            <a:pPr marL="0" indent="0">
              <a:buNone/>
            </a:pPr>
            <a:r>
              <a:rPr lang="en-IN" b="1" dirty="0">
                <a:latin typeface="+mj-lt"/>
              </a:rPr>
              <a:t>&lt;</a:t>
            </a:r>
            <a:r>
              <a:rPr lang="en-IN" b="1" dirty="0" err="1">
                <a:latin typeface="+mj-lt"/>
              </a:rPr>
              <a:t>th</a:t>
            </a:r>
            <a:r>
              <a:rPr lang="en-IN" b="1" dirty="0">
                <a:latin typeface="+mj-lt"/>
              </a:rPr>
              <a:t>&gt;Official Number&lt;/</a:t>
            </a:r>
            <a:r>
              <a:rPr lang="en-IN" b="1" dirty="0" err="1">
                <a:latin typeface="+mj-lt"/>
              </a:rPr>
              <a:t>th</a:t>
            </a:r>
            <a:r>
              <a:rPr lang="en-IN" b="1" dirty="0">
                <a:latin typeface="+mj-lt"/>
              </a:rPr>
              <a:t>&gt;  </a:t>
            </a:r>
          </a:p>
          <a:p>
            <a:pPr marL="0" indent="0">
              <a:buNone/>
            </a:pPr>
            <a:r>
              <a:rPr lang="en-IN" b="1" dirty="0">
                <a:latin typeface="+mj-lt"/>
              </a:rPr>
              <a:t>  &lt;/tr&gt;  </a:t>
            </a:r>
          </a:p>
          <a:p>
            <a:pPr marL="0" indent="0">
              <a:buNone/>
            </a:pPr>
            <a:r>
              <a:rPr lang="en-IN" b="1" dirty="0">
                <a:latin typeface="+mj-lt"/>
              </a:rPr>
              <a:t>&lt;tr&gt;  </a:t>
            </a:r>
          </a:p>
          <a:p>
            <a:pPr marL="0" indent="0">
              <a:buNone/>
            </a:pPr>
            <a:r>
              <a:rPr lang="en-IN" b="1" dirty="0">
                <a:latin typeface="+mj-lt"/>
              </a:rPr>
              <a:t>  &lt;td&gt;Ajeet Maurya&lt;/td&gt;  </a:t>
            </a:r>
          </a:p>
          <a:p>
            <a:pPr marL="0" indent="0">
              <a:buNone/>
            </a:pPr>
            <a:r>
              <a:rPr lang="en-IN" b="1" dirty="0">
                <a:latin typeface="+mj-lt"/>
              </a:rPr>
              <a:t>  &lt;td&gt;7503520801&lt;/td&gt;  </a:t>
            </a:r>
          </a:p>
          <a:p>
            <a:pPr marL="0" indent="0">
              <a:buNone/>
            </a:pPr>
            <a:r>
              <a:rPr lang="en-IN" b="1" dirty="0">
                <a:latin typeface="+mj-lt"/>
              </a:rPr>
              <a:t>  &lt;td&gt;9555879135&lt;/td&gt;  </a:t>
            </a:r>
          </a:p>
          <a:p>
            <a:pPr marL="0" indent="0">
              <a:buNone/>
            </a:pPr>
            <a:r>
              <a:rPr lang="en-IN" b="1" dirty="0">
                <a:latin typeface="+mj-lt"/>
              </a:rPr>
              <a:t>  &lt;/tr&gt;  </a:t>
            </a:r>
          </a:p>
          <a:p>
            <a:pPr marL="0" indent="0">
              <a:buNone/>
            </a:pPr>
            <a:r>
              <a:rPr lang="en-IN" b="1" dirty="0">
                <a:latin typeface="+mj-lt"/>
              </a:rPr>
              <a:t>&lt;/table&gt;  </a:t>
            </a:r>
          </a:p>
          <a:p>
            <a:pPr marL="0" indent="0">
              <a:buNone/>
            </a:pPr>
            <a:r>
              <a:rPr lang="en-IN" b="1" dirty="0">
                <a:latin typeface="+mj-lt"/>
              </a:rPr>
              <a:t>&lt;/body&gt;</a:t>
            </a:r>
          </a:p>
          <a:p>
            <a:pPr marL="0" indent="0">
              <a:buNone/>
            </a:pPr>
            <a:r>
              <a:rPr lang="en-IN" b="1" dirty="0">
                <a:latin typeface="+mj-lt"/>
              </a:rPr>
              <a:t>&lt;/html&gt;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732" y="1617360"/>
            <a:ext cx="5398680" cy="229814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or Double Quotes</a:t>
            </a:r>
            <a:br>
              <a:rPr lang="en-US" dirty="0"/>
            </a:br>
            <a:endParaRPr lang="en-US" dirty="0"/>
          </a:p>
        </p:txBody>
      </p:sp>
      <p:sp>
        <p:nvSpPr>
          <p:cNvPr id="3" name="Content Placeholder 2"/>
          <p:cNvSpPr>
            <a:spLocks noGrp="1"/>
          </p:cNvSpPr>
          <p:nvPr>
            <p:ph idx="1"/>
          </p:nvPr>
        </p:nvSpPr>
        <p:spPr>
          <a:xfrm>
            <a:off x="589085" y="1441939"/>
            <a:ext cx="9302261" cy="4818184"/>
          </a:xfrm>
        </p:spPr>
        <p:txBody>
          <a:bodyPr>
            <a:normAutofit lnSpcReduction="10000"/>
          </a:bodyPr>
          <a:lstStyle/>
          <a:p>
            <a:r>
              <a:rPr lang="en-US" dirty="0"/>
              <a:t>x = </a:t>
            </a:r>
            <a:r>
              <a:rPr lang="en-US" dirty="0" smtClean="0"/>
              <a:t>“Job"</a:t>
            </a:r>
            <a:r>
              <a:rPr lang="en-US" dirty="0"/>
              <a:t/>
            </a:r>
            <a:br>
              <a:rPr lang="en-US" dirty="0"/>
            </a:br>
            <a:r>
              <a:rPr lang="en-US" dirty="0"/>
              <a:t># is the same as</a:t>
            </a:r>
            <a:br>
              <a:rPr lang="en-US" dirty="0"/>
            </a:br>
            <a:r>
              <a:rPr lang="en-US" dirty="0" smtClean="0"/>
              <a:t>x </a:t>
            </a:r>
            <a:r>
              <a:rPr lang="en-US" dirty="0"/>
              <a:t>= </a:t>
            </a:r>
            <a:r>
              <a:rPr lang="en-US" dirty="0" smtClean="0"/>
              <a:t>‘Alex‘</a:t>
            </a:r>
          </a:p>
          <a:p>
            <a:endParaRPr lang="en-US" dirty="0"/>
          </a:p>
          <a:p>
            <a:pPr marL="0" indent="0">
              <a:buNone/>
            </a:pPr>
            <a:r>
              <a:rPr lang="en-US" u="sng" dirty="0" smtClean="0"/>
              <a:t>Case-Sensitive</a:t>
            </a:r>
          </a:p>
          <a:p>
            <a:pPr marL="0" indent="0">
              <a:buNone/>
            </a:pPr>
            <a:endParaRPr lang="en-US" u="sng" dirty="0"/>
          </a:p>
          <a:p>
            <a:pPr marL="0" indent="0">
              <a:buNone/>
            </a:pPr>
            <a:r>
              <a:rPr lang="en-US" dirty="0"/>
              <a:t>a = 4</a:t>
            </a:r>
          </a:p>
          <a:p>
            <a:pPr marL="0" indent="0">
              <a:buNone/>
            </a:pPr>
            <a:r>
              <a:rPr lang="en-US" dirty="0"/>
              <a:t>A = </a:t>
            </a:r>
            <a:r>
              <a:rPr lang="en-US" dirty="0" smtClean="0"/>
              <a:t>“Ram“</a:t>
            </a:r>
          </a:p>
          <a:p>
            <a:pPr marL="0" indent="0">
              <a:buNone/>
            </a:pPr>
            <a:endParaRPr lang="en-US" dirty="0"/>
          </a:p>
          <a:p>
            <a:pPr marL="0" indent="0">
              <a:buNone/>
            </a:pPr>
            <a:r>
              <a:rPr lang="en-US" dirty="0"/>
              <a:t>#A will not overwrite </a:t>
            </a:r>
            <a:r>
              <a:rPr lang="en-US" dirty="0" smtClean="0"/>
              <a:t>a</a:t>
            </a:r>
          </a:p>
          <a:p>
            <a:pPr marL="0" indent="0">
              <a:buNone/>
            </a:pPr>
            <a:endParaRPr lang="en-US" dirty="0"/>
          </a:p>
          <a:p>
            <a:pPr marL="0" indent="0">
              <a:buNone/>
            </a:pPr>
            <a:r>
              <a:rPr lang="en-US" dirty="0"/>
              <a:t>print(a)</a:t>
            </a:r>
          </a:p>
          <a:p>
            <a:pPr marL="0" indent="0">
              <a:buNone/>
            </a:pPr>
            <a:r>
              <a:rPr lang="en-US" dirty="0"/>
              <a:t>print(A)</a:t>
            </a:r>
          </a:p>
          <a:p>
            <a:endParaRPr 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467" y="0"/>
            <a:ext cx="5406502" cy="707540"/>
          </a:xfrm>
        </p:spPr>
        <p:txBody>
          <a:bodyPr>
            <a:normAutofit fontScale="90000"/>
          </a:bodyPr>
          <a:lstStyle/>
          <a:p>
            <a:r>
              <a:rPr lang="en-IN" u="sng" dirty="0">
                <a:latin typeface="Times New Roman" panose="02020603050405020304" pitchFamily="18" charset="0"/>
                <a:cs typeface="Times New Roman" panose="02020603050405020304" pitchFamily="18" charset="0"/>
              </a:rPr>
              <a:t>HTML Table with Border</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69478" y="527538"/>
            <a:ext cx="9015046" cy="6330461"/>
          </a:xfrm>
        </p:spPr>
        <p:txBody>
          <a:bodyPr>
            <a:normAutofit fontScale="92500" lnSpcReduction="10000"/>
          </a:bodyPr>
          <a:lstStyle/>
          <a:p>
            <a:pPr marL="0" indent="0">
              <a:buNone/>
            </a:pPr>
            <a:r>
              <a:rPr lang="en-IN" b="1" dirty="0">
                <a:latin typeface="+mj-lt"/>
              </a:rPr>
              <a:t>&lt;html&gt;</a:t>
            </a:r>
          </a:p>
          <a:p>
            <a:pPr marL="0" indent="0">
              <a:buNone/>
            </a:pPr>
            <a:r>
              <a:rPr lang="en-IN" b="1" dirty="0">
                <a:latin typeface="+mj-lt"/>
              </a:rPr>
              <a:t>&lt;head&gt;Table&lt;head&gt;</a:t>
            </a:r>
          </a:p>
          <a:p>
            <a:pPr marL="0" indent="0">
              <a:buNone/>
            </a:pPr>
            <a:r>
              <a:rPr lang="en-IN" b="1" dirty="0">
                <a:latin typeface="+mj-lt"/>
              </a:rPr>
              <a:t>&lt;body&gt;</a:t>
            </a:r>
          </a:p>
          <a:p>
            <a:pPr marL="0" indent="0">
              <a:buNone/>
            </a:pPr>
            <a:r>
              <a:rPr lang="en-IN" b="1" dirty="0">
                <a:latin typeface="+mj-lt"/>
              </a:rPr>
              <a:t>&lt;table</a:t>
            </a:r>
            <a:r>
              <a:rPr lang="en-IN" b="1" dirty="0">
                <a:solidFill>
                  <a:schemeClr val="tx1"/>
                </a:solidFill>
                <a:latin typeface="+mj-lt"/>
              </a:rPr>
              <a:t> </a:t>
            </a:r>
            <a:r>
              <a:rPr lang="en-IN" sz="1900" b="1" dirty="0">
                <a:solidFill>
                  <a:schemeClr val="tx1"/>
                </a:solidFill>
                <a:latin typeface="+mj-lt"/>
              </a:rPr>
              <a:t>border</a:t>
            </a:r>
            <a:r>
              <a:rPr lang="en-IN" sz="1900" b="1" dirty="0">
                <a:latin typeface="+mj-lt"/>
              </a:rPr>
              <a:t>=“1” &gt;  </a:t>
            </a:r>
            <a:endParaRPr lang="en-IN" b="1" dirty="0">
              <a:latin typeface="+mj-lt"/>
            </a:endParaRPr>
          </a:p>
          <a:p>
            <a:pPr marL="0" indent="0">
              <a:buNone/>
            </a:pPr>
            <a:r>
              <a:rPr lang="en-IN" b="1" dirty="0">
                <a:latin typeface="+mj-lt"/>
              </a:rPr>
              <a:t>  &lt;tr&gt;  </a:t>
            </a:r>
          </a:p>
          <a:p>
            <a:pPr marL="0" indent="0">
              <a:buNone/>
            </a:pPr>
            <a:r>
              <a:rPr lang="en-IN" b="1" dirty="0">
                <a:latin typeface="+mj-lt"/>
              </a:rPr>
              <a:t>  &lt;</a:t>
            </a:r>
            <a:r>
              <a:rPr lang="en-IN" b="1" dirty="0" err="1">
                <a:latin typeface="+mj-lt"/>
              </a:rPr>
              <a:t>th</a:t>
            </a:r>
            <a:r>
              <a:rPr lang="en-IN" b="1" dirty="0">
                <a:latin typeface="+mj-lt"/>
              </a:rPr>
              <a:t>&gt;Name&lt;/</a:t>
            </a:r>
            <a:r>
              <a:rPr lang="en-IN" b="1" dirty="0" err="1">
                <a:latin typeface="+mj-lt"/>
              </a:rPr>
              <a:t>th</a:t>
            </a:r>
            <a:r>
              <a:rPr lang="en-IN" b="1" dirty="0">
                <a:latin typeface="+mj-lt"/>
              </a:rPr>
              <a:t>&gt;  </a:t>
            </a:r>
          </a:p>
          <a:p>
            <a:pPr marL="0" indent="0">
              <a:buNone/>
            </a:pPr>
            <a:r>
              <a:rPr lang="en-IN" b="1" dirty="0">
                <a:latin typeface="+mj-lt"/>
              </a:rPr>
              <a:t>  &lt;</a:t>
            </a:r>
            <a:r>
              <a:rPr lang="en-IN" b="1" dirty="0" err="1">
                <a:latin typeface="+mj-lt"/>
              </a:rPr>
              <a:t>th</a:t>
            </a:r>
            <a:r>
              <a:rPr lang="en-IN" b="1" dirty="0">
                <a:latin typeface="+mj-lt"/>
              </a:rPr>
              <a:t>&gt;Personal Number&lt;/</a:t>
            </a:r>
            <a:r>
              <a:rPr lang="en-IN" b="1" dirty="0" err="1">
                <a:latin typeface="+mj-lt"/>
              </a:rPr>
              <a:t>th</a:t>
            </a:r>
            <a:r>
              <a:rPr lang="en-IN" b="1" dirty="0">
                <a:latin typeface="+mj-lt"/>
              </a:rPr>
              <a:t>&gt;</a:t>
            </a:r>
          </a:p>
          <a:p>
            <a:pPr marL="0" indent="0">
              <a:buNone/>
            </a:pPr>
            <a:r>
              <a:rPr lang="en-IN" b="1" dirty="0">
                <a:latin typeface="+mj-lt"/>
              </a:rPr>
              <a:t>&lt;</a:t>
            </a:r>
            <a:r>
              <a:rPr lang="en-IN" b="1" dirty="0" err="1">
                <a:latin typeface="+mj-lt"/>
              </a:rPr>
              <a:t>th</a:t>
            </a:r>
            <a:r>
              <a:rPr lang="en-IN" b="1" dirty="0">
                <a:latin typeface="+mj-lt"/>
              </a:rPr>
              <a:t>&gt;Official Number&lt;/</a:t>
            </a:r>
            <a:r>
              <a:rPr lang="en-IN" b="1" dirty="0" err="1">
                <a:latin typeface="+mj-lt"/>
              </a:rPr>
              <a:t>th</a:t>
            </a:r>
            <a:r>
              <a:rPr lang="en-IN" b="1" dirty="0">
                <a:latin typeface="+mj-lt"/>
              </a:rPr>
              <a:t>&gt;  </a:t>
            </a:r>
          </a:p>
          <a:p>
            <a:pPr marL="0" indent="0">
              <a:buNone/>
            </a:pPr>
            <a:r>
              <a:rPr lang="en-IN" b="1" dirty="0">
                <a:latin typeface="+mj-lt"/>
              </a:rPr>
              <a:t>  &lt;/tr&gt;  </a:t>
            </a:r>
          </a:p>
          <a:p>
            <a:pPr marL="0" indent="0">
              <a:buNone/>
            </a:pPr>
            <a:r>
              <a:rPr lang="en-IN" b="1" dirty="0">
                <a:latin typeface="+mj-lt"/>
              </a:rPr>
              <a:t>&lt;tr&gt;  </a:t>
            </a:r>
          </a:p>
          <a:p>
            <a:pPr marL="0" indent="0">
              <a:buNone/>
            </a:pPr>
            <a:r>
              <a:rPr lang="en-IN" b="1" dirty="0">
                <a:latin typeface="+mj-lt"/>
              </a:rPr>
              <a:t>  &lt;td&gt;Ajeet Maurya&lt;/td&gt;  </a:t>
            </a:r>
          </a:p>
          <a:p>
            <a:pPr marL="0" indent="0">
              <a:buNone/>
            </a:pPr>
            <a:r>
              <a:rPr lang="en-IN" b="1" dirty="0">
                <a:latin typeface="+mj-lt"/>
              </a:rPr>
              <a:t>  &lt;td&gt;7503520801&lt;/td&gt;  </a:t>
            </a:r>
          </a:p>
          <a:p>
            <a:pPr marL="0" indent="0">
              <a:buNone/>
            </a:pPr>
            <a:r>
              <a:rPr lang="en-IN" b="1" dirty="0">
                <a:latin typeface="+mj-lt"/>
              </a:rPr>
              <a:t>  &lt;td&gt;9555879135&lt;/td&gt;  </a:t>
            </a:r>
          </a:p>
          <a:p>
            <a:pPr marL="0" indent="0">
              <a:buNone/>
            </a:pPr>
            <a:r>
              <a:rPr lang="en-IN" b="1" dirty="0">
                <a:latin typeface="+mj-lt"/>
              </a:rPr>
              <a:t>  &lt;/tr&gt;  </a:t>
            </a:r>
          </a:p>
          <a:p>
            <a:pPr marL="0" indent="0">
              <a:buNone/>
            </a:pPr>
            <a:r>
              <a:rPr lang="en-IN" b="1" dirty="0">
                <a:latin typeface="+mj-lt"/>
              </a:rPr>
              <a:t>&lt;/table&gt;  </a:t>
            </a:r>
          </a:p>
          <a:p>
            <a:pPr marL="0" indent="0">
              <a:buNone/>
            </a:pPr>
            <a:r>
              <a:rPr lang="en-IN" b="1" dirty="0">
                <a:latin typeface="+mj-lt"/>
              </a:rPr>
              <a:t>&lt;/body&gt;</a:t>
            </a:r>
          </a:p>
          <a:p>
            <a:pPr marL="0" indent="0">
              <a:buNone/>
            </a:pPr>
            <a:r>
              <a:rPr lang="en-IN" b="1" dirty="0">
                <a:latin typeface="+mj-lt"/>
              </a:rPr>
              <a:t>&lt;/html&gt; </a:t>
            </a:r>
            <a:endParaRPr lang="en-IN" dirty="0">
              <a:latin typeface="+mj-lt"/>
            </a:endParaRPr>
          </a:p>
          <a:p>
            <a:endParaRPr lang="en-IN" dirty="0"/>
          </a:p>
          <a:p>
            <a:endParaRPr lang="en-IN" dirty="0"/>
          </a:p>
          <a:p>
            <a:endParaRPr lang="en-IN" dirty="0"/>
          </a:p>
          <a:p>
            <a:endParaRPr lang="en-IN"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38484"/>
            <a:ext cx="5845286" cy="1539177"/>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90" y="416073"/>
            <a:ext cx="4656174" cy="719948"/>
          </a:xfrm>
        </p:spPr>
        <p:txBody>
          <a:bodyPr>
            <a:normAutofit fontScale="90000"/>
          </a:bodyPr>
          <a:lstStyle/>
          <a:p>
            <a:r>
              <a:rPr lang="en-IN" u="sng" dirty="0">
                <a:latin typeface="Times New Roman" panose="02020603050405020304" pitchFamily="18" charset="0"/>
                <a:cs typeface="Times New Roman" panose="02020603050405020304" pitchFamily="18" charset="0"/>
              </a:rPr>
              <a:t>HTML Table with </a:t>
            </a:r>
            <a:r>
              <a:rPr lang="en-IN" u="sng" dirty="0" err="1">
                <a:latin typeface="Times New Roman" panose="02020603050405020304" pitchFamily="18" charset="0"/>
                <a:cs typeface="Times New Roman" panose="02020603050405020304" pitchFamily="18" charset="0"/>
              </a:rPr>
              <a:t>colspan</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99138" y="1266092"/>
            <a:ext cx="9938205" cy="5591908"/>
          </a:xfrm>
        </p:spPr>
        <p:txBody>
          <a:bodyPr>
            <a:normAutofit fontScale="92500" lnSpcReduction="10000"/>
          </a:bodyPr>
          <a:lstStyle/>
          <a:p>
            <a:r>
              <a:rPr lang="en-IN" sz="2400" dirty="0">
                <a:latin typeface="Times New Roman" panose="02020603050405020304" pitchFamily="18" charset="0"/>
                <a:cs typeface="Times New Roman" panose="02020603050405020304" pitchFamily="18" charset="0"/>
              </a:rPr>
              <a:t>It will divide one cell/row into multiple columns, and the number of columns depend on the value of </a:t>
            </a:r>
            <a:r>
              <a:rPr lang="en-IN" sz="2400" dirty="0" err="1">
                <a:latin typeface="Times New Roman" panose="02020603050405020304" pitchFamily="18" charset="0"/>
                <a:cs typeface="Times New Roman" panose="02020603050405020304" pitchFamily="18" charset="0"/>
              </a:rPr>
              <a:t>colspan</a:t>
            </a:r>
            <a:r>
              <a:rPr lang="en-IN" sz="2400" dirty="0">
                <a:latin typeface="Times New Roman" panose="02020603050405020304" pitchFamily="18" charset="0"/>
                <a:cs typeface="Times New Roman" panose="02020603050405020304" pitchFamily="18" charset="0"/>
              </a:rPr>
              <a:t> attribute.</a:t>
            </a:r>
          </a:p>
          <a:p>
            <a:pPr marL="0" indent="0">
              <a:buNone/>
            </a:pPr>
            <a:r>
              <a:rPr lang="en-IN" sz="2400" b="1" dirty="0">
                <a:latin typeface="+mj-lt"/>
              </a:rPr>
              <a:t>&lt;table border="1"&gt;  </a:t>
            </a:r>
          </a:p>
          <a:p>
            <a:pPr marL="0" indent="0">
              <a:buNone/>
            </a:pPr>
            <a:r>
              <a:rPr lang="en-IN" sz="2400" b="1" dirty="0">
                <a:latin typeface="+mj-lt"/>
              </a:rPr>
              <a:t>  &lt;tr&gt;  </a:t>
            </a:r>
          </a:p>
          <a:p>
            <a:pPr marL="0" indent="0">
              <a:buNone/>
            </a:pPr>
            <a:r>
              <a:rPr lang="en-IN" sz="2400" b="1" dirty="0">
                <a:latin typeface="+mj-lt"/>
              </a:rPr>
              <a:t>  &lt;</a:t>
            </a:r>
            <a:r>
              <a:rPr lang="en-IN" sz="2400" b="1" dirty="0" err="1">
                <a:latin typeface="+mj-lt"/>
              </a:rPr>
              <a:t>th</a:t>
            </a:r>
            <a:r>
              <a:rPr lang="en-IN" sz="2400" b="1" dirty="0">
                <a:latin typeface="+mj-lt"/>
              </a:rPr>
              <a:t>&gt;Name&lt;/</a:t>
            </a:r>
            <a:r>
              <a:rPr lang="en-IN" sz="2400" b="1" dirty="0" err="1">
                <a:latin typeface="+mj-lt"/>
              </a:rPr>
              <a:t>th</a:t>
            </a:r>
            <a:r>
              <a:rPr lang="en-IN" sz="2400" b="1" dirty="0">
                <a:latin typeface="+mj-lt"/>
              </a:rPr>
              <a:t>&gt;  </a:t>
            </a:r>
          </a:p>
          <a:p>
            <a:pPr marL="0" indent="0">
              <a:buNone/>
            </a:pPr>
            <a:r>
              <a:rPr lang="en-IN" sz="2400" b="1" dirty="0">
                <a:latin typeface="+mj-lt"/>
              </a:rPr>
              <a:t>  &lt;</a:t>
            </a:r>
            <a:r>
              <a:rPr lang="en-IN" sz="2400" b="1" dirty="0" err="1">
                <a:latin typeface="+mj-lt"/>
              </a:rPr>
              <a:t>th</a:t>
            </a:r>
            <a:r>
              <a:rPr lang="en-IN" sz="2400" b="1" dirty="0">
                <a:latin typeface="+mj-lt"/>
              </a:rPr>
              <a:t> </a:t>
            </a:r>
            <a:r>
              <a:rPr lang="en-IN" sz="2400" b="1" dirty="0" err="1">
                <a:latin typeface="+mj-lt"/>
              </a:rPr>
              <a:t>colspan</a:t>
            </a:r>
            <a:r>
              <a:rPr lang="en-IN" sz="2400" b="1" dirty="0">
                <a:latin typeface="+mj-lt"/>
              </a:rPr>
              <a:t>="2"&gt;Phone Number&lt;/</a:t>
            </a:r>
            <a:r>
              <a:rPr lang="en-IN" sz="2400" b="1" dirty="0" err="1">
                <a:latin typeface="+mj-lt"/>
              </a:rPr>
              <a:t>th</a:t>
            </a:r>
            <a:r>
              <a:rPr lang="en-IN" sz="2400" b="1" dirty="0">
                <a:latin typeface="+mj-lt"/>
              </a:rPr>
              <a:t>&gt;</a:t>
            </a:r>
          </a:p>
          <a:p>
            <a:pPr marL="0" indent="0">
              <a:buNone/>
            </a:pPr>
            <a:r>
              <a:rPr lang="en-IN" sz="2400" b="1" dirty="0">
                <a:latin typeface="+mj-lt"/>
              </a:rPr>
              <a:t>  &lt;/tr&gt;  </a:t>
            </a:r>
          </a:p>
          <a:p>
            <a:pPr marL="0" indent="0">
              <a:buNone/>
            </a:pPr>
            <a:r>
              <a:rPr lang="en-IN" sz="2400" b="1" dirty="0">
                <a:latin typeface="+mj-lt"/>
              </a:rPr>
              <a:t>  &lt;tr&gt;  </a:t>
            </a:r>
          </a:p>
          <a:p>
            <a:pPr marL="0" indent="0">
              <a:buNone/>
            </a:pPr>
            <a:r>
              <a:rPr lang="en-IN" sz="2400" b="1" dirty="0">
                <a:latin typeface="+mj-lt"/>
              </a:rPr>
              <a:t>  &lt;td&gt;Ajeet Maurya&lt;/td&gt;  </a:t>
            </a:r>
          </a:p>
          <a:p>
            <a:pPr marL="0" indent="0">
              <a:buNone/>
            </a:pPr>
            <a:r>
              <a:rPr lang="en-IN" sz="2400" b="1" dirty="0">
                <a:latin typeface="+mj-lt"/>
              </a:rPr>
              <a:t>  &lt;td&gt;7503520801&lt;/td&gt;  </a:t>
            </a:r>
          </a:p>
          <a:p>
            <a:pPr marL="0" indent="0">
              <a:buNone/>
            </a:pPr>
            <a:r>
              <a:rPr lang="en-IN" sz="2400" b="1" dirty="0">
                <a:latin typeface="+mj-lt"/>
              </a:rPr>
              <a:t>  &lt;td&gt;9555879135&lt;/td&gt;  </a:t>
            </a:r>
          </a:p>
          <a:p>
            <a:pPr marL="0" indent="0">
              <a:buNone/>
            </a:pPr>
            <a:r>
              <a:rPr lang="en-IN" sz="2400" b="1" dirty="0">
                <a:latin typeface="+mj-lt"/>
              </a:rPr>
              <a:t>  &lt;/tr&gt;  </a:t>
            </a:r>
          </a:p>
          <a:p>
            <a:pPr marL="0" indent="0">
              <a:buNone/>
            </a:pPr>
            <a:r>
              <a:rPr lang="en-IN" sz="2400" b="1" dirty="0">
                <a:latin typeface="+mj-lt"/>
              </a:rPr>
              <a:t>&lt;/table&gt; </a:t>
            </a:r>
            <a:r>
              <a:rPr lang="en-IN" sz="2400" dirty="0">
                <a:latin typeface="+mj-lt"/>
                <a:cs typeface="Times New Roman" panose="02020603050405020304" pitchFamily="18" charset="0"/>
              </a:rPr>
              <a:t>  </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5231" y="2236793"/>
            <a:ext cx="4576585" cy="1878007"/>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222" y="570279"/>
            <a:ext cx="8911687" cy="752998"/>
          </a:xfrm>
        </p:spPr>
        <p:txBody>
          <a:bodyPr>
            <a:normAutofit fontScale="90000"/>
          </a:bodyPr>
          <a:lstStyle/>
          <a:p>
            <a:r>
              <a:rPr lang="en-IN" u="sng" dirty="0">
                <a:latin typeface="Times New Roman" panose="02020603050405020304" pitchFamily="18" charset="0"/>
                <a:cs typeface="Times New Roman" panose="02020603050405020304" pitchFamily="18" charset="0"/>
              </a:rPr>
              <a:t>HTML Table with </a:t>
            </a:r>
            <a:r>
              <a:rPr lang="en-IN" u="sng" dirty="0" err="1">
                <a:latin typeface="Times New Roman" panose="02020603050405020304" pitchFamily="18" charset="0"/>
                <a:cs typeface="Times New Roman" panose="02020603050405020304" pitchFamily="18" charset="0"/>
              </a:rPr>
              <a:t>rowspan</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39108" y="1323277"/>
            <a:ext cx="9202615" cy="5420424"/>
          </a:xfrm>
        </p:spPr>
        <p:txBody>
          <a:bodyPr>
            <a:normAutofit fontScale="92500" lnSpcReduction="20000"/>
          </a:bodyPr>
          <a:lstStyle/>
          <a:p>
            <a:r>
              <a:rPr lang="en-IN" sz="2400" dirty="0">
                <a:latin typeface="Times New Roman" panose="02020603050405020304" pitchFamily="18" charset="0"/>
                <a:cs typeface="Times New Roman" panose="02020603050405020304" pitchFamily="18" charset="0"/>
              </a:rPr>
              <a:t>It will divide a cell into multiple rows. The number of divided rows will depend on </a:t>
            </a:r>
            <a:r>
              <a:rPr lang="en-IN" sz="2400" dirty="0" err="1">
                <a:latin typeface="Times New Roman" panose="02020603050405020304" pitchFamily="18" charset="0"/>
                <a:cs typeface="Times New Roman" panose="02020603050405020304" pitchFamily="18" charset="0"/>
              </a:rPr>
              <a:t>rowspan</a:t>
            </a:r>
            <a:r>
              <a:rPr lang="en-IN" sz="2400" dirty="0">
                <a:latin typeface="Times New Roman" panose="02020603050405020304" pitchFamily="18" charset="0"/>
                <a:cs typeface="Times New Roman" panose="02020603050405020304" pitchFamily="18" charset="0"/>
              </a:rPr>
              <a:t> values</a:t>
            </a:r>
          </a:p>
          <a:p>
            <a:pPr marL="0" indent="0">
              <a:buNone/>
            </a:pPr>
            <a:r>
              <a:rPr lang="en-IN" sz="2200" dirty="0">
                <a:latin typeface="+mj-lt"/>
              </a:rPr>
              <a:t>&lt;table border="1"&gt;  </a:t>
            </a:r>
          </a:p>
          <a:p>
            <a:pPr marL="0" indent="0">
              <a:buNone/>
            </a:pPr>
            <a:r>
              <a:rPr lang="en-IN" sz="2200" dirty="0">
                <a:latin typeface="+mj-lt"/>
              </a:rPr>
              <a:t>  &lt;tr&gt;</a:t>
            </a:r>
          </a:p>
          <a:p>
            <a:pPr marL="0" indent="0">
              <a:buNone/>
            </a:pPr>
            <a:r>
              <a:rPr lang="en-IN" sz="2200" dirty="0">
                <a:latin typeface="+mj-lt"/>
              </a:rPr>
              <a:t>  &lt;</a:t>
            </a:r>
            <a:r>
              <a:rPr lang="en-IN" sz="2200" dirty="0" err="1">
                <a:latin typeface="+mj-lt"/>
              </a:rPr>
              <a:t>th</a:t>
            </a:r>
            <a:r>
              <a:rPr lang="en-IN" sz="2200" dirty="0">
                <a:latin typeface="+mj-lt"/>
              </a:rPr>
              <a:t> </a:t>
            </a:r>
            <a:r>
              <a:rPr lang="en-IN" sz="2200" dirty="0" err="1">
                <a:latin typeface="+mj-lt"/>
              </a:rPr>
              <a:t>rowspan</a:t>
            </a:r>
            <a:r>
              <a:rPr lang="en-IN" sz="2200" dirty="0">
                <a:latin typeface="+mj-lt"/>
              </a:rPr>
              <a:t>="2"&gt;Ajeet Maurya&lt;/</a:t>
            </a:r>
            <a:r>
              <a:rPr lang="en-IN" sz="2200" dirty="0" err="1">
                <a:latin typeface="+mj-lt"/>
              </a:rPr>
              <a:t>th</a:t>
            </a:r>
            <a:r>
              <a:rPr lang="en-IN" sz="2200" dirty="0">
                <a:latin typeface="+mj-lt"/>
              </a:rPr>
              <a:t>&gt;</a:t>
            </a:r>
          </a:p>
          <a:p>
            <a:pPr marL="0" indent="0">
              <a:buNone/>
            </a:pPr>
            <a:r>
              <a:rPr lang="en-IN" sz="2200" dirty="0">
                <a:latin typeface="+mj-lt"/>
              </a:rPr>
              <a:t>  &lt;</a:t>
            </a:r>
            <a:r>
              <a:rPr lang="en-IN" sz="2200" dirty="0" err="1">
                <a:latin typeface="+mj-lt"/>
              </a:rPr>
              <a:t>th</a:t>
            </a:r>
            <a:r>
              <a:rPr lang="en-IN" sz="2200" dirty="0">
                <a:latin typeface="+mj-lt"/>
              </a:rPr>
              <a:t>&gt;Personal Number&lt;/</a:t>
            </a:r>
            <a:r>
              <a:rPr lang="en-IN" sz="2200" dirty="0" err="1">
                <a:latin typeface="+mj-lt"/>
              </a:rPr>
              <a:t>th</a:t>
            </a:r>
            <a:r>
              <a:rPr lang="en-IN" sz="2200" dirty="0">
                <a:latin typeface="+mj-lt"/>
              </a:rPr>
              <a:t>&gt;</a:t>
            </a:r>
          </a:p>
          <a:p>
            <a:pPr marL="0" indent="0">
              <a:buNone/>
            </a:pPr>
            <a:r>
              <a:rPr lang="en-IN" sz="2200" dirty="0">
                <a:latin typeface="+mj-lt"/>
              </a:rPr>
              <a:t>  &lt;</a:t>
            </a:r>
            <a:r>
              <a:rPr lang="en-IN" sz="2200" dirty="0" err="1">
                <a:latin typeface="+mj-lt"/>
              </a:rPr>
              <a:t>th</a:t>
            </a:r>
            <a:r>
              <a:rPr lang="en-IN" sz="2200" dirty="0">
                <a:latin typeface="+mj-lt"/>
              </a:rPr>
              <a:t>&gt;Official Number&lt;/</a:t>
            </a:r>
            <a:r>
              <a:rPr lang="en-IN" sz="2200" dirty="0" err="1">
                <a:latin typeface="+mj-lt"/>
              </a:rPr>
              <a:t>th</a:t>
            </a:r>
            <a:r>
              <a:rPr lang="en-IN" sz="2200" dirty="0">
                <a:latin typeface="+mj-lt"/>
              </a:rPr>
              <a:t>&gt;</a:t>
            </a:r>
          </a:p>
          <a:p>
            <a:pPr marL="0" indent="0">
              <a:buNone/>
            </a:pPr>
            <a:r>
              <a:rPr lang="en-IN" sz="2200" dirty="0">
                <a:latin typeface="+mj-lt"/>
              </a:rPr>
              <a:t>  &lt;/tr&gt;</a:t>
            </a:r>
          </a:p>
          <a:p>
            <a:pPr marL="0" indent="0">
              <a:buNone/>
            </a:pPr>
            <a:r>
              <a:rPr lang="en-IN" sz="2200" dirty="0">
                <a:latin typeface="+mj-lt"/>
              </a:rPr>
              <a:t>  &lt;tr&gt;</a:t>
            </a:r>
          </a:p>
          <a:p>
            <a:pPr marL="0" indent="0">
              <a:buNone/>
            </a:pPr>
            <a:r>
              <a:rPr lang="en-IN" sz="2200" dirty="0">
                <a:latin typeface="+mj-lt"/>
              </a:rPr>
              <a:t>  &lt;td&gt;7503520801&lt;/td&gt;  </a:t>
            </a:r>
          </a:p>
          <a:p>
            <a:pPr marL="0" indent="0">
              <a:buNone/>
            </a:pPr>
            <a:r>
              <a:rPr lang="en-IN" sz="2200" dirty="0">
                <a:latin typeface="+mj-lt"/>
              </a:rPr>
              <a:t>  &lt;td&gt;9555879135&lt;/td&gt;  </a:t>
            </a:r>
          </a:p>
          <a:p>
            <a:pPr marL="0" indent="0">
              <a:buNone/>
            </a:pPr>
            <a:endParaRPr lang="en-IN" sz="2200" dirty="0">
              <a:latin typeface="+mj-lt"/>
            </a:endParaRPr>
          </a:p>
          <a:p>
            <a:pPr marL="0" indent="0">
              <a:buNone/>
            </a:pPr>
            <a:r>
              <a:rPr lang="en-IN" sz="2200" dirty="0">
                <a:latin typeface="+mj-lt"/>
              </a:rPr>
              <a:t>  &lt;/tr&gt;</a:t>
            </a:r>
          </a:p>
          <a:p>
            <a:pPr marL="0" indent="0">
              <a:buNone/>
            </a:pPr>
            <a:r>
              <a:rPr lang="en-IN" sz="2200" dirty="0">
                <a:latin typeface="+mj-lt"/>
              </a:rPr>
              <a:t>&lt;/table&gt;  </a:t>
            </a:r>
            <a:r>
              <a:rPr lang="en-IN" sz="2200" dirty="0"/>
              <a:t> </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50" y="3429000"/>
            <a:ext cx="5680668" cy="1412477"/>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733" y="224615"/>
            <a:ext cx="8911687" cy="849583"/>
          </a:xfrm>
        </p:spPr>
        <p:txBody>
          <a:bodyPr>
            <a:normAutofit/>
          </a:bodyPr>
          <a:lstStyle/>
          <a:p>
            <a:pPr algn="ctr"/>
            <a:r>
              <a:rPr lang="en-IN" sz="4400" b="1" u="sng" dirty="0">
                <a:latin typeface="Times New Roman" panose="02020603050405020304" pitchFamily="18" charset="0"/>
                <a:cs typeface="Times New Roman" panose="02020603050405020304" pitchFamily="18" charset="0"/>
              </a:rPr>
              <a:t>HTML Lists</a:t>
            </a:r>
          </a:p>
        </p:txBody>
      </p:sp>
      <p:sp>
        <p:nvSpPr>
          <p:cNvPr id="3" name="Content Placeholder 2"/>
          <p:cNvSpPr>
            <a:spLocks noGrp="1"/>
          </p:cNvSpPr>
          <p:nvPr>
            <p:ph idx="1"/>
          </p:nvPr>
        </p:nvSpPr>
        <p:spPr>
          <a:xfrm>
            <a:off x="1349406" y="1402672"/>
            <a:ext cx="10342485" cy="5455327"/>
          </a:xfrm>
        </p:spPr>
        <p:txBody>
          <a:bodyPr/>
          <a:lstStyle/>
          <a:p>
            <a:r>
              <a:rPr lang="en-IN" sz="2000" dirty="0">
                <a:latin typeface="Times New Roman" panose="02020603050405020304" pitchFamily="18" charset="0"/>
                <a:cs typeface="Times New Roman" panose="02020603050405020304" pitchFamily="18" charset="0"/>
              </a:rPr>
              <a:t>HTML Lists are used to specify lists of information. All lists may contain one or more list elements. There are three different types of HTML lists:</a:t>
            </a:r>
          </a:p>
          <a:p>
            <a:pPr marL="0" indent="0">
              <a:buNone/>
            </a:pPr>
            <a:r>
              <a:rPr lang="en-IN" sz="2000" b="1" dirty="0">
                <a:latin typeface="Times New Roman" panose="02020603050405020304" pitchFamily="18" charset="0"/>
                <a:cs typeface="Times New Roman" panose="02020603050405020304" pitchFamily="18" charset="0"/>
              </a:rPr>
              <a:t>1) Ordered List or Numbered List (</a:t>
            </a:r>
            <a:r>
              <a:rPr lang="en-IN" sz="2000" b="1" dirty="0" err="1">
                <a:latin typeface="Times New Roman" panose="02020603050405020304" pitchFamily="18" charset="0"/>
                <a:cs typeface="Times New Roman" panose="02020603050405020304" pitchFamily="18" charset="0"/>
              </a:rPr>
              <a:t>ol</a:t>
            </a:r>
            <a:r>
              <a:rPr lang="en-IN" sz="2000" b="1" dirty="0">
                <a:latin typeface="Times New Roman" panose="02020603050405020304" pitchFamily="18" charset="0"/>
                <a:cs typeface="Times New Roman" panose="02020603050405020304" pitchFamily="18" charset="0"/>
              </a:rPr>
              <a:t>) : </a:t>
            </a:r>
            <a:r>
              <a:rPr lang="en-IN" dirty="0">
                <a:latin typeface="Times New Roman" panose="02020603050405020304" pitchFamily="18" charset="0"/>
                <a:cs typeface="Times New Roman" panose="02020603050405020304" pitchFamily="18" charset="0"/>
              </a:rPr>
              <a:t>all the list items are marked with </a:t>
            </a:r>
            <a:r>
              <a:rPr lang="en-IN" b="1" dirty="0">
                <a:solidFill>
                  <a:srgbClr val="7030A0"/>
                </a:solidFill>
                <a:latin typeface="Times New Roman" panose="02020603050405020304" pitchFamily="18" charset="0"/>
                <a:cs typeface="Times New Roman" panose="02020603050405020304" pitchFamily="18" charset="0"/>
              </a:rPr>
              <a:t>numbers by default</a:t>
            </a:r>
            <a:r>
              <a:rPr lang="en-IN" dirty="0">
                <a:latin typeface="Times New Roman" panose="02020603050405020304" pitchFamily="18" charset="0"/>
                <a:cs typeface="Times New Roman" panose="02020603050405020304" pitchFamily="18" charset="0"/>
              </a:rPr>
              <a:t>. It is known as numbered list also</a:t>
            </a:r>
            <a:endParaRPr lang="en-IN" sz="2000" b="1" dirty="0">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2) Unordered List or Bulleted List (ul) : </a:t>
            </a:r>
            <a:r>
              <a:rPr lang="en-IN" dirty="0">
                <a:latin typeface="Times New Roman" panose="02020603050405020304" pitchFamily="18" charset="0"/>
                <a:cs typeface="Times New Roman" panose="02020603050405020304" pitchFamily="18" charset="0"/>
              </a:rPr>
              <a:t>all the list items are </a:t>
            </a:r>
            <a:r>
              <a:rPr lang="en-IN" b="1" dirty="0">
                <a:solidFill>
                  <a:srgbClr val="7030A0"/>
                </a:solidFill>
                <a:latin typeface="Times New Roman" panose="02020603050405020304" pitchFamily="18" charset="0"/>
                <a:cs typeface="Times New Roman" panose="02020603050405020304" pitchFamily="18" charset="0"/>
              </a:rPr>
              <a:t>marked with bullets</a:t>
            </a:r>
            <a:r>
              <a:rPr lang="en-IN" dirty="0">
                <a:latin typeface="Times New Roman" panose="02020603050405020304" pitchFamily="18" charset="0"/>
                <a:cs typeface="Times New Roman" panose="02020603050405020304" pitchFamily="18" charset="0"/>
              </a:rPr>
              <a:t>. It is also known as </a:t>
            </a:r>
            <a:r>
              <a:rPr lang="en-IN" b="1" dirty="0">
                <a:solidFill>
                  <a:srgbClr val="7030A0"/>
                </a:solidFill>
                <a:latin typeface="Times New Roman" panose="02020603050405020304" pitchFamily="18" charset="0"/>
                <a:cs typeface="Times New Roman" panose="02020603050405020304" pitchFamily="18" charset="0"/>
              </a:rPr>
              <a:t>bulleted list also</a:t>
            </a:r>
            <a:endParaRPr lang="en-IN" sz="2000" b="1" dirty="0">
              <a:solidFill>
                <a:srgbClr val="7030A0"/>
              </a:solidFill>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3) Description List or Definition List (dl) : </a:t>
            </a:r>
            <a:r>
              <a:rPr lang="en-IN" dirty="0">
                <a:latin typeface="Times New Roman" panose="02020603050405020304" pitchFamily="18" charset="0"/>
                <a:cs typeface="Times New Roman" panose="02020603050405020304" pitchFamily="18" charset="0"/>
              </a:rPr>
              <a:t>It is also known as definition list where entries are listed like a </a:t>
            </a:r>
            <a:r>
              <a:rPr lang="en-IN" b="1" dirty="0">
                <a:solidFill>
                  <a:srgbClr val="7030A0"/>
                </a:solidFill>
                <a:latin typeface="Times New Roman" panose="02020603050405020304" pitchFamily="18" charset="0"/>
                <a:cs typeface="Times New Roman" panose="02020603050405020304" pitchFamily="18" charset="0"/>
              </a:rPr>
              <a:t>dictionary or </a:t>
            </a:r>
            <a:r>
              <a:rPr lang="en-IN" b="1" dirty="0" err="1">
                <a:solidFill>
                  <a:srgbClr val="7030A0"/>
                </a:solidFill>
                <a:latin typeface="Times New Roman" panose="02020603050405020304" pitchFamily="18" charset="0"/>
                <a:cs typeface="Times New Roman" panose="02020603050405020304" pitchFamily="18" charset="0"/>
              </a:rPr>
              <a:t>encyclopedia</a:t>
            </a:r>
            <a:r>
              <a:rPr lang="en-IN" dirty="0">
                <a:latin typeface="Times New Roman" panose="02020603050405020304" pitchFamily="18" charset="0"/>
                <a:cs typeface="Times New Roman" panose="02020603050405020304" pitchFamily="18" charset="0"/>
              </a:rPr>
              <a:t>.</a:t>
            </a:r>
          </a:p>
          <a:p>
            <a:pPr marL="0" indent="0">
              <a:buNone/>
            </a:pPr>
            <a:endParaRPr lang="en-IN" dirty="0">
              <a:latin typeface="Times New Roman" panose="02020603050405020304" pitchFamily="18" charset="0"/>
              <a:cs typeface="Times New Roman" panose="02020603050405020304" pitchFamily="18" charset="0"/>
            </a:endParaRPr>
          </a:p>
          <a:p>
            <a:pPr>
              <a:buFont typeface="+mj-lt"/>
              <a:buAutoNum type="arabicPeriod"/>
            </a:pPr>
            <a:endParaRPr lang="en-IN" dirty="0"/>
          </a:p>
          <a:p>
            <a:pPr marL="0" indent="0">
              <a:buNone/>
            </a:pPr>
            <a:endParaRPr lang="en-IN"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4338" y="234463"/>
            <a:ext cx="9793043" cy="937846"/>
          </a:xfrm>
        </p:spPr>
        <p:txBody>
          <a:bodyPr>
            <a:normAutofit/>
          </a:bodyPr>
          <a:lstStyle/>
          <a:p>
            <a:r>
              <a:rPr lang="en-IN" b="1" dirty="0">
                <a:latin typeface="Times New Roman" panose="02020603050405020304" pitchFamily="18" charset="0"/>
                <a:cs typeface="Times New Roman" panose="02020603050405020304" pitchFamily="18" charset="0"/>
              </a:rPr>
              <a:t>1) Ordered List(</a:t>
            </a:r>
            <a:r>
              <a:rPr lang="en-IN" b="1" dirty="0" err="1">
                <a:latin typeface="Times New Roman" panose="02020603050405020304" pitchFamily="18" charset="0"/>
                <a:cs typeface="Times New Roman" panose="02020603050405020304" pitchFamily="18" charset="0"/>
              </a:rPr>
              <a:t>ol</a:t>
            </a:r>
            <a:r>
              <a:rPr lang="en-IN" b="1" dirty="0">
                <a:latin typeface="Times New Roman" panose="02020603050405020304" pitchFamily="18" charset="0"/>
                <a:cs typeface="Times New Roman" panose="02020603050405020304" pitchFamily="18" charset="0"/>
              </a:rPr>
              <a:t>) &amp; Unordered list(ul):</a:t>
            </a:r>
            <a:endParaRPr lang="en-IN" dirty="0"/>
          </a:p>
        </p:txBody>
      </p:sp>
      <p:sp>
        <p:nvSpPr>
          <p:cNvPr id="3" name="Content Placeholder 2"/>
          <p:cNvSpPr>
            <a:spLocks noGrp="1"/>
          </p:cNvSpPr>
          <p:nvPr>
            <p:ph idx="1"/>
          </p:nvPr>
        </p:nvSpPr>
        <p:spPr>
          <a:xfrm>
            <a:off x="1594338" y="1289538"/>
            <a:ext cx="9910274" cy="5416062"/>
          </a:xfrm>
        </p:spPr>
        <p:txBody>
          <a:bodyPr>
            <a:normAutofit/>
          </a:bodyPr>
          <a:lstStyle/>
          <a:p>
            <a:pPr marL="0" indent="0">
              <a:buNone/>
            </a:pPr>
            <a:r>
              <a:rPr lang="it-IT" sz="2000" dirty="0">
                <a:latin typeface="+mj-lt"/>
              </a:rPr>
              <a:t>&lt;ol &gt;</a:t>
            </a:r>
          </a:p>
          <a:p>
            <a:pPr marL="0" indent="0">
              <a:buNone/>
            </a:pPr>
            <a:r>
              <a:rPr lang="it-IT" sz="2000" dirty="0">
                <a:latin typeface="+mj-lt"/>
              </a:rPr>
              <a:t> </a:t>
            </a:r>
            <a:r>
              <a:rPr lang="it-IT" sz="2000" b="1" dirty="0">
                <a:latin typeface="+mj-lt"/>
              </a:rPr>
              <a:t>&lt;li&gt;</a:t>
            </a:r>
            <a:r>
              <a:rPr lang="it-IT" sz="2000" dirty="0">
                <a:latin typeface="+mj-lt"/>
              </a:rPr>
              <a:t>Aries</a:t>
            </a:r>
            <a:r>
              <a:rPr lang="it-IT" sz="2000" b="1" dirty="0">
                <a:latin typeface="+mj-lt"/>
              </a:rPr>
              <a:t>&lt;/li&gt;</a:t>
            </a:r>
            <a:r>
              <a:rPr lang="it-IT" sz="2000" dirty="0">
                <a:latin typeface="+mj-lt"/>
              </a:rPr>
              <a:t>  </a:t>
            </a:r>
          </a:p>
          <a:p>
            <a:pPr marL="0" indent="0">
              <a:buNone/>
            </a:pPr>
            <a:r>
              <a:rPr lang="it-IT" sz="2000" dirty="0">
                <a:latin typeface="+mj-lt"/>
              </a:rPr>
              <a:t> </a:t>
            </a:r>
            <a:r>
              <a:rPr lang="it-IT" sz="2000" b="1" dirty="0">
                <a:latin typeface="+mj-lt"/>
              </a:rPr>
              <a:t>&lt;li&gt;</a:t>
            </a:r>
            <a:r>
              <a:rPr lang="it-IT" sz="2000" dirty="0">
                <a:latin typeface="+mj-lt"/>
              </a:rPr>
              <a:t>Bingo</a:t>
            </a:r>
            <a:r>
              <a:rPr lang="it-IT" sz="2000" b="1" dirty="0">
                <a:latin typeface="+mj-lt"/>
              </a:rPr>
              <a:t>&lt;/li&gt;</a:t>
            </a:r>
            <a:r>
              <a:rPr lang="it-IT" sz="2000" dirty="0">
                <a:latin typeface="+mj-lt"/>
              </a:rPr>
              <a:t>  </a:t>
            </a:r>
          </a:p>
          <a:p>
            <a:pPr marL="0" indent="0">
              <a:buNone/>
            </a:pPr>
            <a:r>
              <a:rPr lang="it-IT" sz="2000" dirty="0">
                <a:latin typeface="+mj-lt"/>
              </a:rPr>
              <a:t> </a:t>
            </a:r>
            <a:r>
              <a:rPr lang="it-IT" sz="2000" b="1" dirty="0">
                <a:latin typeface="+mj-lt"/>
              </a:rPr>
              <a:t>&lt;li&gt;</a:t>
            </a:r>
            <a:r>
              <a:rPr lang="it-IT" sz="2000" dirty="0">
                <a:latin typeface="+mj-lt"/>
              </a:rPr>
              <a:t>Leo</a:t>
            </a:r>
            <a:r>
              <a:rPr lang="it-IT" sz="2000" b="1" dirty="0">
                <a:latin typeface="+mj-lt"/>
              </a:rPr>
              <a:t>&lt;/li&gt;</a:t>
            </a:r>
            <a:r>
              <a:rPr lang="it-IT" sz="2000" dirty="0">
                <a:latin typeface="+mj-lt"/>
              </a:rPr>
              <a:t>  </a:t>
            </a:r>
          </a:p>
          <a:p>
            <a:pPr marL="0" indent="0">
              <a:buNone/>
            </a:pPr>
            <a:r>
              <a:rPr lang="it-IT" sz="2000" dirty="0">
                <a:latin typeface="+mj-lt"/>
              </a:rPr>
              <a:t> </a:t>
            </a:r>
            <a:r>
              <a:rPr lang="it-IT" sz="2000" b="1" dirty="0">
                <a:latin typeface="+mj-lt"/>
              </a:rPr>
              <a:t>&lt;li&gt;</a:t>
            </a:r>
            <a:r>
              <a:rPr lang="it-IT" sz="2000" dirty="0">
                <a:latin typeface="+mj-lt"/>
              </a:rPr>
              <a:t>Oracle</a:t>
            </a:r>
            <a:r>
              <a:rPr lang="it-IT" sz="2000" b="1" dirty="0">
                <a:latin typeface="+mj-lt"/>
              </a:rPr>
              <a:t>&lt;/li&gt;</a:t>
            </a:r>
            <a:r>
              <a:rPr lang="it-IT" sz="2000" dirty="0">
                <a:latin typeface="+mj-lt"/>
              </a:rPr>
              <a:t>  </a:t>
            </a:r>
          </a:p>
          <a:p>
            <a:pPr marL="0" indent="0">
              <a:buNone/>
            </a:pPr>
            <a:r>
              <a:rPr lang="it-IT" sz="2000" dirty="0">
                <a:latin typeface="+mj-lt"/>
              </a:rPr>
              <a:t>  &lt;/ol&gt;</a:t>
            </a:r>
            <a:endParaRPr lang="en-IN" sz="2000" dirty="0">
              <a:latin typeface="+mj-lt"/>
            </a:endParaRPr>
          </a:p>
          <a:p>
            <a:pPr marL="0" indent="0">
              <a:buNone/>
            </a:pPr>
            <a:endParaRPr lang="it-IT" sz="2000" dirty="0">
              <a:latin typeface="+mj-lt"/>
            </a:endParaRPr>
          </a:p>
          <a:p>
            <a:pPr marL="0" indent="0">
              <a:buNone/>
            </a:pPr>
            <a:r>
              <a:rPr lang="it-IT" sz="2000" b="1" dirty="0">
                <a:latin typeface="+mj-lt"/>
              </a:rPr>
              <a:t>&lt;ul&gt;</a:t>
            </a:r>
            <a:r>
              <a:rPr lang="it-IT" sz="2000" dirty="0"/>
              <a:t> </a:t>
            </a:r>
          </a:p>
          <a:p>
            <a:pPr marL="0" indent="0">
              <a:buNone/>
            </a:pPr>
            <a:r>
              <a:rPr lang="it-IT" sz="2000" dirty="0">
                <a:latin typeface="+mj-lt"/>
              </a:rPr>
              <a:t>&lt;li&gt;Aries&lt;/li&gt;  </a:t>
            </a:r>
          </a:p>
          <a:p>
            <a:pPr marL="0" indent="0">
              <a:buNone/>
            </a:pPr>
            <a:r>
              <a:rPr lang="it-IT" sz="2000" dirty="0">
                <a:latin typeface="+mj-lt"/>
              </a:rPr>
              <a:t> &lt;li&gt;Bingo&lt;/li&gt;  </a:t>
            </a:r>
          </a:p>
          <a:p>
            <a:pPr marL="0" indent="0">
              <a:buNone/>
            </a:pPr>
            <a:r>
              <a:rPr lang="it-IT" sz="2000" dirty="0">
                <a:latin typeface="+mj-lt"/>
              </a:rPr>
              <a:t> &lt;li&gt;Leo&lt;/li&gt;  </a:t>
            </a:r>
          </a:p>
          <a:p>
            <a:pPr marL="0" indent="0">
              <a:buNone/>
            </a:pPr>
            <a:r>
              <a:rPr lang="it-IT" sz="2000" dirty="0">
                <a:latin typeface="+mj-lt"/>
              </a:rPr>
              <a:t> &lt;li&gt;Oracle&lt;/li&gt;  </a:t>
            </a:r>
            <a:r>
              <a:rPr lang="it-IT" sz="2000" b="1" dirty="0">
                <a:latin typeface="+mj-lt"/>
              </a:rPr>
              <a:t>&lt;/ul&gt;</a:t>
            </a:r>
            <a:r>
              <a:rPr lang="it-IT" sz="2000" dirty="0">
                <a:latin typeface="+mj-lt"/>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4090" y="1588722"/>
            <a:ext cx="1606062" cy="1840278"/>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481" y="4114800"/>
            <a:ext cx="1792888" cy="1556307"/>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123" y="624110"/>
            <a:ext cx="9816489" cy="759213"/>
          </a:xfrm>
        </p:spPr>
        <p:txBody>
          <a:bodyPr>
            <a:normAutofit/>
          </a:bodyPr>
          <a:lstStyle/>
          <a:p>
            <a:pPr marL="0" indent="0"/>
            <a:r>
              <a:rPr lang="en-IN" b="1" dirty="0">
                <a:latin typeface="Times New Roman" panose="02020603050405020304" pitchFamily="18" charset="0"/>
                <a:cs typeface="Times New Roman" panose="02020603050405020304" pitchFamily="18" charset="0"/>
              </a:rPr>
              <a:t>3) Description List or Definition List (dl)</a:t>
            </a:r>
            <a:endParaRPr lang="en-IN" dirty="0"/>
          </a:p>
        </p:txBody>
      </p:sp>
      <p:sp>
        <p:nvSpPr>
          <p:cNvPr id="3" name="Content Placeholder 2"/>
          <p:cNvSpPr>
            <a:spLocks noGrp="1"/>
          </p:cNvSpPr>
          <p:nvPr>
            <p:ph idx="1"/>
          </p:nvPr>
        </p:nvSpPr>
        <p:spPr>
          <a:xfrm>
            <a:off x="1688122" y="1617785"/>
            <a:ext cx="9816489" cy="5240215"/>
          </a:xfrm>
        </p:spPr>
        <p:txBody>
          <a:bodyPr>
            <a:normAutofit/>
          </a:bodyPr>
          <a:lstStyle/>
          <a:p>
            <a:pPr>
              <a:lnSpc>
                <a:spcPct val="200000"/>
              </a:lnSpc>
            </a:pPr>
            <a:r>
              <a:rPr lang="en-IN" sz="2000" dirty="0">
                <a:latin typeface="+mj-lt"/>
              </a:rPr>
              <a:t>The HTML definition list contains following three tags:</a:t>
            </a:r>
          </a:p>
          <a:p>
            <a:pPr marL="0" indent="0">
              <a:lnSpc>
                <a:spcPct val="200000"/>
              </a:lnSpc>
              <a:buNone/>
            </a:pPr>
            <a:r>
              <a:rPr lang="en-IN" sz="2000" b="1" dirty="0"/>
              <a:t>1 </a:t>
            </a:r>
            <a:r>
              <a:rPr lang="en-IN" sz="2000" b="1" dirty="0">
                <a:latin typeface="+mj-lt"/>
              </a:rPr>
              <a:t>&lt;dl&gt; tag</a:t>
            </a:r>
            <a:r>
              <a:rPr lang="en-IN" sz="2000" dirty="0">
                <a:latin typeface="+mj-lt"/>
              </a:rPr>
              <a:t> defines the start of the list.</a:t>
            </a:r>
          </a:p>
          <a:p>
            <a:pPr marL="0" indent="0">
              <a:lnSpc>
                <a:spcPct val="200000"/>
              </a:lnSpc>
              <a:buNone/>
            </a:pPr>
            <a:r>
              <a:rPr lang="en-IN" sz="2000" b="1" dirty="0">
                <a:latin typeface="+mj-lt"/>
              </a:rPr>
              <a:t>2 &lt;dt&gt; tag</a:t>
            </a:r>
            <a:r>
              <a:rPr lang="en-IN" sz="2000" dirty="0">
                <a:latin typeface="+mj-lt"/>
              </a:rPr>
              <a:t> defines a term.</a:t>
            </a:r>
          </a:p>
          <a:p>
            <a:pPr marL="0" indent="0">
              <a:lnSpc>
                <a:spcPct val="200000"/>
              </a:lnSpc>
              <a:buNone/>
            </a:pPr>
            <a:r>
              <a:rPr lang="en-IN" sz="2000" b="1" dirty="0">
                <a:latin typeface="+mj-lt"/>
              </a:rPr>
              <a:t>3 &lt;dd&gt; tag</a:t>
            </a:r>
            <a:r>
              <a:rPr lang="en-IN" sz="2000" dirty="0">
                <a:latin typeface="+mj-lt"/>
              </a:rPr>
              <a:t> defines the term definition (description).</a:t>
            </a:r>
          </a:p>
          <a:p>
            <a:pPr marL="0" indent="0">
              <a:buNone/>
            </a:pPr>
            <a:r>
              <a:rPr lang="en-IN" dirty="0"/>
              <a:t> </a:t>
            </a:r>
          </a:p>
          <a:p>
            <a:endParaRPr lang="en-IN"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017" y="435335"/>
            <a:ext cx="2446398" cy="700598"/>
          </a:xfrm>
        </p:spPr>
        <p:txBody>
          <a:bodyPr>
            <a:normAutofit/>
          </a:bodyPr>
          <a:lstStyle/>
          <a:p>
            <a:r>
              <a:rPr lang="en-IN" u="sng" dirty="0"/>
              <a:t>Example:</a:t>
            </a:r>
          </a:p>
        </p:txBody>
      </p:sp>
      <p:sp>
        <p:nvSpPr>
          <p:cNvPr id="3" name="Content Placeholder 2"/>
          <p:cNvSpPr>
            <a:spLocks noGrp="1"/>
          </p:cNvSpPr>
          <p:nvPr>
            <p:ph idx="1"/>
          </p:nvPr>
        </p:nvSpPr>
        <p:spPr>
          <a:xfrm>
            <a:off x="2063262" y="1535723"/>
            <a:ext cx="9038492" cy="5322277"/>
          </a:xfrm>
        </p:spPr>
        <p:txBody>
          <a:bodyPr>
            <a:normAutofit/>
          </a:bodyPr>
          <a:lstStyle/>
          <a:p>
            <a:pPr marL="0" indent="0">
              <a:buNone/>
            </a:pPr>
            <a:r>
              <a:rPr lang="en-IN" sz="2000" b="1" dirty="0">
                <a:latin typeface="+mj-lt"/>
              </a:rPr>
              <a:t>&lt;dl&gt;</a:t>
            </a:r>
            <a:r>
              <a:rPr lang="en-IN" sz="2000" dirty="0">
                <a:latin typeface="+mj-lt"/>
              </a:rPr>
              <a:t>  </a:t>
            </a:r>
          </a:p>
          <a:p>
            <a:pPr marL="0" indent="0">
              <a:buNone/>
            </a:pPr>
            <a:r>
              <a:rPr lang="en-IN" sz="2000" dirty="0">
                <a:latin typeface="+mj-lt"/>
              </a:rPr>
              <a:t>  </a:t>
            </a:r>
            <a:r>
              <a:rPr lang="en-IN" sz="2000" b="1" dirty="0">
                <a:latin typeface="+mj-lt"/>
              </a:rPr>
              <a:t>&lt;dt&gt;</a:t>
            </a:r>
            <a:r>
              <a:rPr lang="en-IN" sz="2000" dirty="0">
                <a:latin typeface="+mj-lt"/>
              </a:rPr>
              <a:t>Aries</a:t>
            </a:r>
            <a:r>
              <a:rPr lang="en-IN" sz="2000" b="1" dirty="0">
                <a:latin typeface="+mj-lt"/>
              </a:rPr>
              <a:t>&lt;/dt&gt;</a:t>
            </a:r>
            <a:r>
              <a:rPr lang="en-IN" sz="2000" dirty="0">
                <a:latin typeface="+mj-lt"/>
              </a:rPr>
              <a:t>  </a:t>
            </a:r>
          </a:p>
          <a:p>
            <a:pPr marL="0" indent="0">
              <a:buNone/>
            </a:pPr>
            <a:r>
              <a:rPr lang="en-IN" sz="2000" dirty="0">
                <a:latin typeface="+mj-lt"/>
              </a:rPr>
              <a:t>  </a:t>
            </a:r>
            <a:r>
              <a:rPr lang="en-IN" sz="2000" b="1" dirty="0">
                <a:latin typeface="+mj-lt"/>
              </a:rPr>
              <a:t>&lt;dd&gt;</a:t>
            </a:r>
            <a:r>
              <a:rPr lang="en-IN" sz="2000" dirty="0">
                <a:latin typeface="+mj-lt"/>
              </a:rPr>
              <a:t>-One of the 12 horoscope sign.</a:t>
            </a:r>
            <a:r>
              <a:rPr lang="en-IN" sz="2000" b="1" dirty="0">
                <a:latin typeface="+mj-lt"/>
              </a:rPr>
              <a:t>&lt;/dd&gt;</a:t>
            </a:r>
            <a:r>
              <a:rPr lang="en-IN" sz="2000" dirty="0">
                <a:latin typeface="+mj-lt"/>
              </a:rPr>
              <a:t>  </a:t>
            </a:r>
          </a:p>
          <a:p>
            <a:pPr marL="0" indent="0">
              <a:buNone/>
            </a:pPr>
            <a:r>
              <a:rPr lang="en-IN" sz="2000" dirty="0">
                <a:latin typeface="+mj-lt"/>
              </a:rPr>
              <a:t>  </a:t>
            </a:r>
            <a:r>
              <a:rPr lang="en-IN" sz="2000" b="1" dirty="0">
                <a:latin typeface="+mj-lt"/>
              </a:rPr>
              <a:t>&lt;dt&gt;</a:t>
            </a:r>
            <a:r>
              <a:rPr lang="en-IN" sz="2000" dirty="0">
                <a:latin typeface="+mj-lt"/>
              </a:rPr>
              <a:t>Bingo</a:t>
            </a:r>
            <a:r>
              <a:rPr lang="en-IN" sz="2000" b="1" dirty="0">
                <a:latin typeface="+mj-lt"/>
              </a:rPr>
              <a:t>&lt;/dt&gt;</a:t>
            </a:r>
            <a:r>
              <a:rPr lang="en-IN" sz="2000" dirty="0">
                <a:latin typeface="+mj-lt"/>
              </a:rPr>
              <a:t>  </a:t>
            </a:r>
          </a:p>
          <a:p>
            <a:pPr marL="0" indent="0">
              <a:buNone/>
            </a:pPr>
            <a:r>
              <a:rPr lang="en-IN" sz="2000" dirty="0">
                <a:latin typeface="+mj-lt"/>
              </a:rPr>
              <a:t>  </a:t>
            </a:r>
            <a:r>
              <a:rPr lang="en-IN" sz="2000" b="1" dirty="0">
                <a:latin typeface="+mj-lt"/>
              </a:rPr>
              <a:t>&lt;dd&gt;</a:t>
            </a:r>
            <a:r>
              <a:rPr lang="en-IN" sz="2000" dirty="0">
                <a:latin typeface="+mj-lt"/>
              </a:rPr>
              <a:t>-One of my evening snacks</a:t>
            </a:r>
            <a:r>
              <a:rPr lang="en-IN" sz="2000" b="1" dirty="0">
                <a:latin typeface="+mj-lt"/>
              </a:rPr>
              <a:t>&lt;/dd&gt;</a:t>
            </a:r>
            <a:r>
              <a:rPr lang="en-IN" sz="2000" dirty="0">
                <a:latin typeface="+mj-lt"/>
              </a:rPr>
              <a:t>  </a:t>
            </a:r>
          </a:p>
          <a:p>
            <a:pPr marL="0" indent="0">
              <a:buNone/>
            </a:pPr>
            <a:r>
              <a:rPr lang="en-IN" sz="2000" dirty="0">
                <a:latin typeface="+mj-lt"/>
              </a:rPr>
              <a:t> </a:t>
            </a:r>
            <a:r>
              <a:rPr lang="en-IN" sz="2000" b="1" dirty="0">
                <a:latin typeface="+mj-lt"/>
              </a:rPr>
              <a:t>&lt;dt&gt;</a:t>
            </a:r>
            <a:r>
              <a:rPr lang="en-IN" sz="2000" dirty="0">
                <a:latin typeface="+mj-lt"/>
              </a:rPr>
              <a:t>Leo</a:t>
            </a:r>
            <a:r>
              <a:rPr lang="en-IN" sz="2000" b="1" dirty="0">
                <a:latin typeface="+mj-lt"/>
              </a:rPr>
              <a:t>&lt;/dt&gt;</a:t>
            </a:r>
            <a:r>
              <a:rPr lang="en-IN" sz="2000" dirty="0">
                <a:latin typeface="+mj-lt"/>
              </a:rPr>
              <a:t>  </a:t>
            </a:r>
          </a:p>
          <a:p>
            <a:pPr marL="0" indent="0">
              <a:buNone/>
            </a:pPr>
            <a:r>
              <a:rPr lang="en-IN" sz="2000" dirty="0">
                <a:latin typeface="+mj-lt"/>
              </a:rPr>
              <a:t> </a:t>
            </a:r>
            <a:r>
              <a:rPr lang="en-IN" sz="2000" b="1" dirty="0">
                <a:latin typeface="+mj-lt"/>
              </a:rPr>
              <a:t>&lt;dd&gt;</a:t>
            </a:r>
            <a:r>
              <a:rPr lang="en-IN" sz="2000" dirty="0">
                <a:latin typeface="+mj-lt"/>
              </a:rPr>
              <a:t>-It is also an one of the 12 horoscope sign.</a:t>
            </a:r>
            <a:r>
              <a:rPr lang="en-IN" sz="2000" b="1" dirty="0">
                <a:latin typeface="+mj-lt"/>
              </a:rPr>
              <a:t>&lt;/dd&gt;</a:t>
            </a:r>
            <a:r>
              <a:rPr lang="en-IN" sz="2000" dirty="0">
                <a:latin typeface="+mj-lt"/>
              </a:rPr>
              <a:t>  </a:t>
            </a:r>
          </a:p>
          <a:p>
            <a:pPr marL="0" indent="0">
              <a:buNone/>
            </a:pPr>
            <a:r>
              <a:rPr lang="en-IN" sz="2000" dirty="0">
                <a:latin typeface="+mj-lt"/>
              </a:rPr>
              <a:t>  </a:t>
            </a:r>
            <a:r>
              <a:rPr lang="en-IN" sz="2000" b="1" dirty="0">
                <a:latin typeface="+mj-lt"/>
              </a:rPr>
              <a:t>&lt;dt&gt;</a:t>
            </a:r>
            <a:r>
              <a:rPr lang="en-IN" sz="2000" dirty="0">
                <a:latin typeface="+mj-lt"/>
              </a:rPr>
              <a:t>Oracle</a:t>
            </a:r>
            <a:r>
              <a:rPr lang="en-IN" sz="2000" b="1" dirty="0">
                <a:latin typeface="+mj-lt"/>
              </a:rPr>
              <a:t>&lt;/dt&gt;</a:t>
            </a:r>
            <a:r>
              <a:rPr lang="en-IN" sz="2000" dirty="0">
                <a:latin typeface="+mj-lt"/>
              </a:rPr>
              <a:t>  </a:t>
            </a:r>
          </a:p>
          <a:p>
            <a:pPr marL="0" indent="0">
              <a:buNone/>
            </a:pPr>
            <a:r>
              <a:rPr lang="en-IN" sz="2000" dirty="0">
                <a:latin typeface="+mj-lt"/>
              </a:rPr>
              <a:t>  </a:t>
            </a:r>
            <a:r>
              <a:rPr lang="en-IN" sz="2000" b="1" dirty="0">
                <a:latin typeface="+mj-lt"/>
              </a:rPr>
              <a:t>&lt;dd&gt;</a:t>
            </a:r>
            <a:r>
              <a:rPr lang="en-IN" sz="2000" dirty="0">
                <a:latin typeface="+mj-lt"/>
              </a:rPr>
              <a:t>-It is a multinational technology corporation.</a:t>
            </a:r>
            <a:r>
              <a:rPr lang="en-IN" sz="2000" b="1" dirty="0">
                <a:latin typeface="+mj-lt"/>
              </a:rPr>
              <a:t>&lt;/dd&gt;</a:t>
            </a:r>
            <a:r>
              <a:rPr lang="en-IN" sz="2000" dirty="0">
                <a:latin typeface="+mj-lt"/>
              </a:rPr>
              <a:t>   </a:t>
            </a:r>
          </a:p>
          <a:p>
            <a:pPr marL="0" indent="0">
              <a:buNone/>
            </a:pPr>
            <a:r>
              <a:rPr lang="en-IN" sz="2000" b="1" dirty="0">
                <a:latin typeface="+mj-lt"/>
              </a:rPr>
              <a:t>&lt;/dl&gt;</a:t>
            </a:r>
            <a:r>
              <a:rPr lang="en-IN" sz="2000" dirty="0">
                <a:latin typeface="+mj-lt"/>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9015" y="1135933"/>
            <a:ext cx="4759570" cy="2193421"/>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78562"/>
          </a:xfrm>
        </p:spPr>
        <p:txBody>
          <a:bodyPr/>
          <a:lstStyle/>
          <a:p>
            <a:pPr algn="ctr"/>
            <a:r>
              <a:rPr lang="en-IN" u="sng" dirty="0">
                <a:latin typeface="Times New Roman" panose="02020603050405020304" pitchFamily="18" charset="0"/>
                <a:cs typeface="Times New Roman" panose="02020603050405020304" pitchFamily="18" charset="0"/>
              </a:rPr>
              <a:t>HTML FORMS</a:t>
            </a:r>
          </a:p>
        </p:txBody>
      </p:sp>
      <p:sp>
        <p:nvSpPr>
          <p:cNvPr id="3" name="Content Placeholder 2"/>
          <p:cNvSpPr>
            <a:spLocks noGrp="1"/>
          </p:cNvSpPr>
          <p:nvPr>
            <p:ph idx="1"/>
          </p:nvPr>
        </p:nvSpPr>
        <p:spPr>
          <a:xfrm>
            <a:off x="2041864" y="1402672"/>
            <a:ext cx="9462748" cy="4508550"/>
          </a:xfrm>
        </p:spPr>
        <p:txBody>
          <a:bodyPr>
            <a:normAutofit/>
          </a:bodyPr>
          <a:lstStyle/>
          <a:p>
            <a:r>
              <a:rPr lang="en-IN" sz="2000" dirty="0">
                <a:latin typeface="Times New Roman" panose="02020603050405020304" pitchFamily="18" charset="0"/>
                <a:cs typeface="Times New Roman" panose="02020603050405020304" pitchFamily="18" charset="0"/>
              </a:rPr>
              <a:t>An </a:t>
            </a:r>
            <a:r>
              <a:rPr lang="en-IN" sz="2000" b="1" dirty="0">
                <a:latin typeface="Times New Roman" panose="02020603050405020304" pitchFamily="18" charset="0"/>
                <a:cs typeface="Times New Roman" panose="02020603050405020304" pitchFamily="18" charset="0"/>
              </a:rPr>
              <a:t>HTML form</a:t>
            </a:r>
            <a:r>
              <a:rPr lang="en-IN" sz="2000" dirty="0">
                <a:latin typeface="Times New Roman" panose="02020603050405020304" pitchFamily="18" charset="0"/>
                <a:cs typeface="Times New Roman" panose="02020603050405020304" pitchFamily="18" charset="0"/>
              </a:rPr>
              <a:t> is </a:t>
            </a:r>
            <a:r>
              <a:rPr lang="en-IN" sz="2000" i="1" dirty="0">
                <a:latin typeface="Times New Roman" panose="02020603050405020304" pitchFamily="18" charset="0"/>
                <a:cs typeface="Times New Roman" panose="02020603050405020304" pitchFamily="18" charset="0"/>
              </a:rPr>
              <a:t>a section of a document</a:t>
            </a:r>
            <a:r>
              <a:rPr lang="en-IN" sz="2000" dirty="0">
                <a:latin typeface="Times New Roman" panose="02020603050405020304" pitchFamily="18" charset="0"/>
                <a:cs typeface="Times New Roman" panose="02020603050405020304" pitchFamily="18" charset="0"/>
              </a:rPr>
              <a:t> which contains controls such as text fields, password fields, checkboxes, radio buttons, submit button, menus etc.</a:t>
            </a:r>
          </a:p>
          <a:p>
            <a:r>
              <a:rPr lang="en-IN" sz="2000" dirty="0">
                <a:latin typeface="Times New Roman" panose="02020603050405020304" pitchFamily="18" charset="0"/>
                <a:cs typeface="Times New Roman" panose="02020603050405020304" pitchFamily="18" charset="0"/>
              </a:rPr>
              <a:t>An HTML form facilitates the user to enter data that is to be sent to the server for processing such as name, email address, password, phone number, etc. .</a:t>
            </a:r>
          </a:p>
          <a:p>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The &lt;form&gt; tag is used to create an HTML form: </a:t>
            </a:r>
          </a:p>
          <a:p>
            <a:pPr marL="0" indent="0">
              <a:buNone/>
            </a:pPr>
            <a:r>
              <a:rPr lang="en-IN" sz="2000" dirty="0">
                <a:latin typeface="Times New Roman" panose="02020603050405020304" pitchFamily="18" charset="0"/>
                <a:cs typeface="Times New Roman" panose="02020603050405020304" pitchFamily="18" charset="0"/>
              </a:rPr>
              <a:t> &lt;form&gt;</a:t>
            </a:r>
          </a:p>
          <a:p>
            <a:pPr marL="0" indent="0">
              <a:buNone/>
            </a:pPr>
            <a:r>
              <a:rPr lang="en-IN" sz="2000" dirty="0">
                <a:latin typeface="Times New Roman" panose="02020603050405020304" pitchFamily="18" charset="0"/>
                <a:cs typeface="Times New Roman" panose="02020603050405020304" pitchFamily="18" charset="0"/>
              </a:rPr>
              <a:t>.</a:t>
            </a:r>
          </a:p>
          <a:p>
            <a:pPr marL="0" indent="0">
              <a:buNone/>
            </a:pPr>
            <a:r>
              <a:rPr lang="en-IN" sz="2000" i="1" dirty="0">
                <a:latin typeface="Times New Roman" panose="02020603050405020304" pitchFamily="18" charset="0"/>
                <a:cs typeface="Times New Roman" panose="02020603050405020304" pitchFamily="18" charset="0"/>
              </a:rPr>
              <a:t>input elements</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a:t>
            </a:r>
          </a:p>
          <a:p>
            <a:pPr marL="0" indent="0">
              <a:buNone/>
            </a:pPr>
            <a:r>
              <a:rPr lang="en-IN" sz="2000" dirty="0">
                <a:latin typeface="Times New Roman" panose="02020603050405020304" pitchFamily="18" charset="0"/>
                <a:cs typeface="Times New Roman" panose="02020603050405020304" pitchFamily="18" charset="0"/>
              </a:rPr>
              <a:t>&lt;/form&gt;</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901" y="624110"/>
            <a:ext cx="9755711" cy="680907"/>
          </a:xfrm>
        </p:spPr>
        <p:txBody>
          <a:bodyPr>
            <a:noAutofit/>
          </a:bodyPr>
          <a:lstStyle/>
          <a:p>
            <a:r>
              <a:rPr lang="en-IN" sz="4000" u="sng" dirty="0">
                <a:latin typeface="Times New Roman" panose="02020603050405020304" pitchFamily="18" charset="0"/>
                <a:cs typeface="Times New Roman" panose="02020603050405020304" pitchFamily="18" charset="0"/>
              </a:rPr>
              <a:t>Text Fields</a:t>
            </a:r>
            <a:r>
              <a:rPr lang="en-IN" sz="4000" dirty="0">
                <a:latin typeface="Times New Roman" panose="02020603050405020304" pitchFamily="18" charset="0"/>
                <a:cs typeface="Times New Roman" panose="02020603050405020304" pitchFamily="18" charset="0"/>
              </a:rPr>
              <a:t/>
            </a:r>
            <a:br>
              <a:rPr lang="en-IN"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95130" y="1571348"/>
            <a:ext cx="9409482" cy="4339874"/>
          </a:xfrm>
        </p:spPr>
        <p:txBody>
          <a:bodyPr/>
          <a:lstStyle/>
          <a:p>
            <a:pPr marL="0" indent="0">
              <a:buNone/>
            </a:pPr>
            <a:r>
              <a:rPr lang="en-IN" dirty="0"/>
              <a:t>&lt;</a:t>
            </a:r>
            <a:r>
              <a:rPr lang="en-IN" b="1" dirty="0">
                <a:latin typeface="Times New Roman" panose="02020603050405020304" pitchFamily="18" charset="0"/>
                <a:cs typeface="Times New Roman" panose="02020603050405020304" pitchFamily="18" charset="0"/>
              </a:rPr>
              <a:t>input type="text" /&gt; defines a one-line input field that a user can enter text into:</a:t>
            </a:r>
            <a:endParaRPr lang="en-IN"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rPr>
              <a:t>&lt;form&gt;</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First name: &lt;input type="text" name="</a:t>
            </a:r>
            <a:r>
              <a:rPr lang="en-IN" dirty="0" err="1">
                <a:latin typeface="Times New Roman" panose="02020603050405020304" pitchFamily="18" charset="0"/>
                <a:cs typeface="Times New Roman" panose="02020603050405020304" pitchFamily="18" charset="0"/>
              </a:rPr>
              <a:t>firstname</a:t>
            </a:r>
            <a:r>
              <a:rPr lang="en-IN" dirty="0">
                <a:latin typeface="Times New Roman" panose="02020603050405020304" pitchFamily="18" charset="0"/>
                <a:cs typeface="Times New Roman" panose="02020603050405020304" pitchFamily="18" charset="0"/>
              </a:rPr>
              <a:t>" /&gt;&lt;</a:t>
            </a:r>
            <a:r>
              <a:rPr lang="en-IN" dirty="0" err="1">
                <a:latin typeface="Times New Roman" panose="02020603050405020304" pitchFamily="18" charset="0"/>
                <a:cs typeface="Times New Roman" panose="02020603050405020304" pitchFamily="18" charset="0"/>
              </a:rPr>
              <a:t>br</a:t>
            </a:r>
            <a:r>
              <a:rPr lang="en-IN" dirty="0">
                <a:latin typeface="Times New Roman" panose="02020603050405020304" pitchFamily="18" charset="0"/>
                <a:cs typeface="Times New Roman" panose="02020603050405020304" pitchFamily="18" charset="0"/>
              </a:rPr>
              <a:t> /&gt;</a:t>
            </a:r>
          </a:p>
          <a:p>
            <a:pPr marL="0" indent="0">
              <a:buNone/>
            </a:pPr>
            <a:r>
              <a:rPr lang="en-IN" dirty="0">
                <a:latin typeface="Times New Roman" panose="02020603050405020304" pitchFamily="18" charset="0"/>
                <a:cs typeface="Times New Roman" panose="02020603050405020304" pitchFamily="18" charset="0"/>
              </a:rPr>
              <a:t>Last name: &lt;input type="text" name="</a:t>
            </a:r>
            <a:r>
              <a:rPr lang="en-IN" dirty="0" err="1">
                <a:latin typeface="Times New Roman" panose="02020603050405020304" pitchFamily="18" charset="0"/>
                <a:cs typeface="Times New Roman" panose="02020603050405020304" pitchFamily="18" charset="0"/>
              </a:rPr>
              <a:t>lastname</a:t>
            </a:r>
            <a:r>
              <a:rPr lang="en-IN" dirty="0">
                <a:latin typeface="Times New Roman" panose="02020603050405020304" pitchFamily="18" charset="0"/>
                <a:cs typeface="Times New Roman" panose="02020603050405020304" pitchFamily="18" charset="0"/>
              </a:rPr>
              <a:t>" /&gt;</a:t>
            </a:r>
          </a:p>
          <a:p>
            <a:pPr marL="0" indent="0">
              <a:buNone/>
            </a:pPr>
            <a:r>
              <a:rPr lang="en-IN" dirty="0">
                <a:latin typeface="Times New Roman" panose="02020603050405020304" pitchFamily="18" charset="0"/>
                <a:cs typeface="Times New Roman" panose="02020603050405020304" pitchFamily="18" charset="0"/>
              </a:rPr>
              <a:t>&lt;/form&gt;</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636" y="624110"/>
            <a:ext cx="4793942" cy="787440"/>
          </a:xfrm>
        </p:spPr>
        <p:txBody>
          <a:bodyPr>
            <a:normAutofit/>
          </a:bodyPr>
          <a:lstStyle/>
          <a:p>
            <a:r>
              <a:rPr lang="en-IN" u="sng" dirty="0">
                <a:latin typeface="Times New Roman" panose="02020603050405020304" pitchFamily="18" charset="0"/>
                <a:cs typeface="Times New Roman" panose="02020603050405020304" pitchFamily="18" charset="0"/>
              </a:rPr>
              <a:t>Password field</a:t>
            </a:r>
          </a:p>
        </p:txBody>
      </p:sp>
      <p:sp>
        <p:nvSpPr>
          <p:cNvPr id="3" name="Content Placeholder 2"/>
          <p:cNvSpPr>
            <a:spLocks noGrp="1"/>
          </p:cNvSpPr>
          <p:nvPr>
            <p:ph idx="1"/>
          </p:nvPr>
        </p:nvSpPr>
        <p:spPr>
          <a:xfrm>
            <a:off x="2139518" y="1509204"/>
            <a:ext cx="9365094" cy="4402018"/>
          </a:xfrm>
        </p:spPr>
        <p:txBody>
          <a:bodyPr/>
          <a:lstStyle/>
          <a:p>
            <a:pPr marL="0" indent="0">
              <a:lnSpc>
                <a:spcPct val="200000"/>
              </a:lnSpc>
              <a:buNone/>
            </a:pPr>
            <a:r>
              <a:rPr lang="en-IN" sz="2000" dirty="0">
                <a:latin typeface="Times New Roman" panose="02020603050405020304" pitchFamily="18" charset="0"/>
                <a:cs typeface="Times New Roman" panose="02020603050405020304" pitchFamily="18" charset="0"/>
              </a:rPr>
              <a:t>It defines </a:t>
            </a:r>
            <a:r>
              <a:rPr lang="en-IN" sz="2000" dirty="0" err="1">
                <a:latin typeface="Times New Roman" panose="02020603050405020304" pitchFamily="18" charset="0"/>
                <a:cs typeface="Times New Roman" panose="02020603050405020304" pitchFamily="18" charset="0"/>
              </a:rPr>
              <a:t>defines</a:t>
            </a:r>
            <a:r>
              <a:rPr lang="en-IN" sz="2000" dirty="0">
                <a:latin typeface="Times New Roman" panose="02020603050405020304" pitchFamily="18" charset="0"/>
                <a:cs typeface="Times New Roman" panose="02020603050405020304" pitchFamily="18" charset="0"/>
              </a:rPr>
              <a:t> a password field:</a:t>
            </a:r>
          </a:p>
          <a:p>
            <a:pPr marL="0" indent="0">
              <a:lnSpc>
                <a:spcPct val="200000"/>
              </a:lnSpc>
              <a:buNone/>
            </a:pPr>
            <a:r>
              <a:rPr lang="en-IN" sz="2000" dirty="0">
                <a:latin typeface="Times New Roman" panose="02020603050405020304" pitchFamily="18" charset="0"/>
                <a:cs typeface="Times New Roman" panose="02020603050405020304" pitchFamily="18" charset="0"/>
              </a:rPr>
              <a:t>&lt;form&gt;</a:t>
            </a:r>
          </a:p>
          <a:p>
            <a:pPr marL="0" indent="0">
              <a:lnSpc>
                <a:spcPct val="200000"/>
              </a:lnSpc>
              <a:buNone/>
            </a:pPr>
            <a:r>
              <a:rPr lang="en-IN" sz="2000" dirty="0">
                <a:latin typeface="Times New Roman" panose="02020603050405020304" pitchFamily="18" charset="0"/>
                <a:cs typeface="Times New Roman" panose="02020603050405020304" pitchFamily="18" charset="0"/>
              </a:rPr>
              <a:t>Password: &lt;input type="password" name="</a:t>
            </a:r>
            <a:r>
              <a:rPr lang="en-IN" sz="2000" dirty="0" err="1">
                <a:latin typeface="Times New Roman" panose="02020603050405020304" pitchFamily="18" charset="0"/>
                <a:cs typeface="Times New Roman" panose="02020603050405020304" pitchFamily="18" charset="0"/>
              </a:rPr>
              <a:t>pwd</a:t>
            </a:r>
            <a:r>
              <a:rPr lang="en-IN" sz="2000" dirty="0">
                <a:latin typeface="Times New Roman" panose="02020603050405020304" pitchFamily="18" charset="0"/>
                <a:cs typeface="Times New Roman" panose="02020603050405020304" pitchFamily="18" charset="0"/>
              </a:rPr>
              <a:t>" /&gt;</a:t>
            </a:r>
          </a:p>
          <a:p>
            <a:pPr marL="0" indent="0">
              <a:lnSpc>
                <a:spcPct val="200000"/>
              </a:lnSpc>
              <a:buNone/>
            </a:pPr>
            <a:r>
              <a:rPr lang="en-IN" sz="2000" dirty="0">
                <a:latin typeface="Times New Roman" panose="02020603050405020304" pitchFamily="18" charset="0"/>
                <a:cs typeface="Times New Roman" panose="02020603050405020304" pitchFamily="18" charset="0"/>
              </a:rPr>
              <a:t>&lt;/form&gt;</a:t>
            </a:r>
          </a:p>
          <a:p>
            <a:pPr marL="0" indent="0">
              <a:lnSpc>
                <a:spcPct val="200000"/>
              </a:lnSpc>
              <a:buNone/>
            </a:pPr>
            <a:r>
              <a:rPr lang="en-IN" sz="2000" b="1" dirty="0">
                <a:latin typeface="Times New Roman" panose="02020603050405020304" pitchFamily="18" charset="0"/>
                <a:cs typeface="Times New Roman" panose="02020603050405020304" pitchFamily="18" charset="0"/>
              </a:rPr>
              <a:t>Note: </a:t>
            </a:r>
            <a:r>
              <a:rPr lang="en-IN" sz="2000" dirty="0">
                <a:latin typeface="Times New Roman" panose="02020603050405020304" pitchFamily="18" charset="0"/>
                <a:cs typeface="Times New Roman" panose="02020603050405020304" pitchFamily="18" charset="0"/>
              </a:rPr>
              <a:t>The characters in a password field are masked (shown as asterisks or circles).</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Names</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A variable name must start with a letter or the underscore character</a:t>
            </a:r>
          </a:p>
          <a:p>
            <a:r>
              <a:rPr lang="en-US" dirty="0"/>
              <a:t>A variable name cannot start with a number</a:t>
            </a:r>
          </a:p>
          <a:p>
            <a:r>
              <a:rPr lang="en-US" dirty="0"/>
              <a:t>A variable name can only contain alpha-numeric characters and underscores (A-z, 0-9, and _ )</a:t>
            </a:r>
          </a:p>
          <a:p>
            <a:r>
              <a:rPr lang="en-US" dirty="0"/>
              <a:t>Variable names are case-sensitive (age, Age and AGE are three different variables)</a:t>
            </a:r>
          </a:p>
          <a:p>
            <a:r>
              <a:rPr lang="en-US" dirty="0" err="1"/>
              <a:t>myvar</a:t>
            </a:r>
            <a:r>
              <a:rPr lang="en-US" dirty="0"/>
              <a:t> = </a:t>
            </a:r>
            <a:r>
              <a:rPr lang="en-US" dirty="0" smtClean="0"/>
              <a:t>“Ram"</a:t>
            </a:r>
            <a:r>
              <a:rPr lang="en-US" dirty="0"/>
              <a:t/>
            </a:r>
            <a:br>
              <a:rPr lang="en-US" dirty="0"/>
            </a:br>
            <a:r>
              <a:rPr lang="en-US" dirty="0" err="1"/>
              <a:t>my_var</a:t>
            </a:r>
            <a:r>
              <a:rPr lang="en-US" dirty="0"/>
              <a:t> = </a:t>
            </a:r>
            <a:r>
              <a:rPr lang="en-US" dirty="0" smtClean="0"/>
              <a:t>“Ram"</a:t>
            </a:r>
            <a:r>
              <a:rPr lang="en-US" dirty="0"/>
              <a:t/>
            </a:r>
            <a:br>
              <a:rPr lang="en-US" dirty="0"/>
            </a:br>
            <a:r>
              <a:rPr lang="en-US" dirty="0"/>
              <a:t>_</a:t>
            </a:r>
            <a:r>
              <a:rPr lang="en-US" dirty="0" err="1"/>
              <a:t>my_var</a:t>
            </a:r>
            <a:r>
              <a:rPr lang="en-US" dirty="0"/>
              <a:t> = </a:t>
            </a:r>
            <a:r>
              <a:rPr lang="en-US" dirty="0" smtClean="0"/>
              <a:t>“Ram"</a:t>
            </a:r>
            <a:r>
              <a:rPr lang="en-US" dirty="0"/>
              <a:t/>
            </a:r>
            <a:br>
              <a:rPr lang="en-US" dirty="0"/>
            </a:br>
            <a:r>
              <a:rPr lang="en-US" dirty="0" err="1"/>
              <a:t>myVar</a:t>
            </a:r>
            <a:r>
              <a:rPr lang="en-US" dirty="0"/>
              <a:t> = </a:t>
            </a:r>
            <a:r>
              <a:rPr lang="en-US" dirty="0" smtClean="0"/>
              <a:t>“Ram"</a:t>
            </a:r>
            <a:r>
              <a:rPr lang="en-US" dirty="0"/>
              <a:t/>
            </a:r>
            <a:br>
              <a:rPr lang="en-US" dirty="0"/>
            </a:br>
            <a:r>
              <a:rPr lang="en-US" dirty="0"/>
              <a:t>MYVAR = </a:t>
            </a:r>
            <a:r>
              <a:rPr lang="en-US" dirty="0" smtClean="0"/>
              <a:t>“Ram"</a:t>
            </a:r>
            <a:r>
              <a:rPr lang="en-US" dirty="0"/>
              <a:t/>
            </a:r>
            <a:br>
              <a:rPr lang="en-US" dirty="0"/>
            </a:br>
            <a:r>
              <a:rPr lang="en-US" dirty="0"/>
              <a:t>myvar2 = </a:t>
            </a:r>
            <a:r>
              <a:rPr lang="en-US" dirty="0" smtClean="0"/>
              <a:t>“Ram"</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349" y="624110"/>
            <a:ext cx="3435657" cy="849583"/>
          </a:xfrm>
        </p:spPr>
        <p:txBody>
          <a:bodyPr>
            <a:normAutofit/>
          </a:bodyPr>
          <a:lstStyle/>
          <a:p>
            <a:r>
              <a:rPr lang="en-IN" u="sng" dirty="0">
                <a:latin typeface="Times New Roman" panose="02020603050405020304" pitchFamily="18" charset="0"/>
                <a:cs typeface="Times New Roman" panose="02020603050405020304" pitchFamily="18" charset="0"/>
              </a:rPr>
              <a:t>Radio Button</a:t>
            </a:r>
          </a:p>
        </p:txBody>
      </p:sp>
      <p:sp>
        <p:nvSpPr>
          <p:cNvPr id="3" name="Content Placeholder 2"/>
          <p:cNvSpPr>
            <a:spLocks noGrp="1"/>
          </p:cNvSpPr>
          <p:nvPr>
            <p:ph idx="1"/>
          </p:nvPr>
        </p:nvSpPr>
        <p:spPr>
          <a:xfrm>
            <a:off x="1899821" y="1535837"/>
            <a:ext cx="9604791" cy="4375385"/>
          </a:xfrm>
        </p:spPr>
        <p:txBody>
          <a:bodyPr/>
          <a:lstStyle/>
          <a:p>
            <a:pPr marL="0" indent="0">
              <a:lnSpc>
                <a:spcPct val="200000"/>
              </a:lnSpc>
              <a:buNone/>
            </a:pPr>
            <a:r>
              <a:rPr lang="en-IN" sz="2000" dirty="0">
                <a:latin typeface="Times New Roman" panose="02020603050405020304" pitchFamily="18" charset="0"/>
                <a:cs typeface="Times New Roman" panose="02020603050405020304" pitchFamily="18" charset="0"/>
              </a:rPr>
              <a:t>It defines a radio button. Radio buttons let a </a:t>
            </a:r>
            <a:r>
              <a:rPr lang="en-IN" sz="2000" b="1" dirty="0">
                <a:solidFill>
                  <a:srgbClr val="7030A0"/>
                </a:solidFill>
                <a:latin typeface="Times New Roman" panose="02020603050405020304" pitchFamily="18" charset="0"/>
                <a:cs typeface="Times New Roman" panose="02020603050405020304" pitchFamily="18" charset="0"/>
              </a:rPr>
              <a:t>user select ONLY ONE of a limited number of choices:</a:t>
            </a:r>
          </a:p>
          <a:p>
            <a:pPr marL="0" indent="0">
              <a:lnSpc>
                <a:spcPct val="200000"/>
              </a:lnSpc>
              <a:buNone/>
            </a:pPr>
            <a:r>
              <a:rPr lang="en-IN" sz="2000" dirty="0">
                <a:latin typeface="Times New Roman" panose="02020603050405020304" pitchFamily="18" charset="0"/>
                <a:cs typeface="Times New Roman" panose="02020603050405020304" pitchFamily="18" charset="0"/>
              </a:rPr>
              <a:t>&lt;form&gt;</a:t>
            </a:r>
          </a:p>
          <a:p>
            <a:pPr marL="0" indent="0">
              <a:lnSpc>
                <a:spcPct val="200000"/>
              </a:lnSpc>
              <a:buNone/>
            </a:pPr>
            <a:r>
              <a:rPr lang="en-IN" sz="2000" dirty="0">
                <a:latin typeface="Times New Roman" panose="02020603050405020304" pitchFamily="18" charset="0"/>
                <a:cs typeface="Times New Roman" panose="02020603050405020304" pitchFamily="18" charset="0"/>
              </a:rPr>
              <a:t>Gender:&lt;input type="radio" value="</a:t>
            </a:r>
            <a:r>
              <a:rPr lang="en-IN" sz="2000" dirty="0" err="1">
                <a:latin typeface="Times New Roman" panose="02020603050405020304" pitchFamily="18" charset="0"/>
                <a:cs typeface="Times New Roman" panose="02020603050405020304" pitchFamily="18" charset="0"/>
              </a:rPr>
              <a:t>ghr</a:t>
            </a:r>
            <a:r>
              <a:rPr lang="en-IN" sz="2000" dirty="0">
                <a:latin typeface="Times New Roman" panose="02020603050405020304" pitchFamily="18" charset="0"/>
                <a:cs typeface="Times New Roman" panose="02020603050405020304" pitchFamily="18" charset="0"/>
              </a:rPr>
              <a:t>" name="gender"&gt;MALE</a:t>
            </a:r>
          </a:p>
          <a:p>
            <a:pPr marL="0" indent="0">
              <a:lnSpc>
                <a:spcPct val="200000"/>
              </a:lnSpc>
              <a:buNone/>
            </a:pPr>
            <a:r>
              <a:rPr lang="en-IN" sz="2000" dirty="0">
                <a:latin typeface="Times New Roman" panose="02020603050405020304" pitchFamily="18" charset="0"/>
                <a:cs typeface="Times New Roman" panose="02020603050405020304" pitchFamily="18" charset="0"/>
              </a:rPr>
              <a:t>&lt;input type="radio" value="</a:t>
            </a:r>
            <a:r>
              <a:rPr lang="en-IN" sz="2000" dirty="0" err="1">
                <a:latin typeface="Times New Roman" panose="02020603050405020304" pitchFamily="18" charset="0"/>
                <a:cs typeface="Times New Roman" panose="02020603050405020304" pitchFamily="18" charset="0"/>
              </a:rPr>
              <a:t>opk</a:t>
            </a:r>
            <a:r>
              <a:rPr lang="en-IN" sz="2000" dirty="0">
                <a:latin typeface="Times New Roman" panose="02020603050405020304" pitchFamily="18" charset="0"/>
                <a:cs typeface="Times New Roman" panose="02020603050405020304" pitchFamily="18" charset="0"/>
              </a:rPr>
              <a:t>" name="gender"&gt;FEMALE&lt;</a:t>
            </a:r>
            <a:r>
              <a:rPr lang="en-IN" sz="2000" dirty="0" err="1">
                <a:latin typeface="Times New Roman" panose="02020603050405020304" pitchFamily="18" charset="0"/>
                <a:cs typeface="Times New Roman" panose="02020603050405020304" pitchFamily="18" charset="0"/>
              </a:rPr>
              <a:t>br</a:t>
            </a:r>
            <a:r>
              <a:rPr lang="en-IN" sz="2000" dirty="0">
                <a:latin typeface="Times New Roman" panose="02020603050405020304" pitchFamily="18" charset="0"/>
                <a:cs typeface="Times New Roman" panose="02020603050405020304" pitchFamily="18" charset="0"/>
              </a:rPr>
              <a:t>&gt;&lt;/form&gt;</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293" y="624110"/>
            <a:ext cx="3505200" cy="641982"/>
          </a:xfrm>
        </p:spPr>
        <p:txBody>
          <a:bodyPr>
            <a:normAutofit/>
          </a:bodyPr>
          <a:lstStyle/>
          <a:p>
            <a:r>
              <a:rPr lang="en-IN" u="sng" dirty="0">
                <a:latin typeface="Times New Roman" panose="02020603050405020304" pitchFamily="18" charset="0"/>
                <a:cs typeface="Times New Roman" panose="02020603050405020304" pitchFamily="18" charset="0"/>
              </a:rPr>
              <a:t>Check Boxes</a:t>
            </a:r>
          </a:p>
        </p:txBody>
      </p:sp>
      <p:sp>
        <p:nvSpPr>
          <p:cNvPr id="3" name="Content Placeholder 2"/>
          <p:cNvSpPr>
            <a:spLocks noGrp="1"/>
          </p:cNvSpPr>
          <p:nvPr>
            <p:ph idx="1"/>
          </p:nvPr>
        </p:nvSpPr>
        <p:spPr>
          <a:xfrm>
            <a:off x="1465386" y="1535723"/>
            <a:ext cx="10039226" cy="4375499"/>
          </a:xfrm>
        </p:spPr>
        <p:txBody>
          <a:bodyPr/>
          <a:lstStyle/>
          <a:p>
            <a:r>
              <a:rPr lang="en-IN" sz="2000" dirty="0">
                <a:latin typeface="Times New Roman" panose="02020603050405020304" pitchFamily="18" charset="0"/>
                <a:cs typeface="Times New Roman" panose="02020603050405020304" pitchFamily="18" charset="0"/>
              </a:rPr>
              <a:t>&lt;input type="checkbox" /&gt; defines a checkbox. Checkboxes let a </a:t>
            </a:r>
            <a:r>
              <a:rPr lang="en-IN" sz="2000" b="1" dirty="0">
                <a:solidFill>
                  <a:srgbClr val="7030A0"/>
                </a:solidFill>
                <a:latin typeface="Times New Roman" panose="02020603050405020304" pitchFamily="18" charset="0"/>
                <a:cs typeface="Times New Roman" panose="02020603050405020304" pitchFamily="18" charset="0"/>
              </a:rPr>
              <a:t>user select ONE or MORE options of a limited number of choices.</a:t>
            </a:r>
          </a:p>
          <a:p>
            <a:pPr marL="0" indent="0">
              <a:buNone/>
            </a:pPr>
            <a:r>
              <a:rPr lang="en-IN" sz="2000" dirty="0">
                <a:latin typeface="Times New Roman" panose="02020603050405020304" pitchFamily="18" charset="0"/>
                <a:cs typeface="Times New Roman" panose="02020603050405020304" pitchFamily="18" charset="0"/>
              </a:rPr>
              <a:t>&lt;form&gt;</a:t>
            </a:r>
          </a:p>
          <a:p>
            <a:pPr marL="0" indent="0">
              <a:buNone/>
            </a:pPr>
            <a:r>
              <a:rPr lang="en-IN" sz="2000" dirty="0">
                <a:latin typeface="Times New Roman" panose="02020603050405020304" pitchFamily="18" charset="0"/>
                <a:cs typeface="Times New Roman" panose="02020603050405020304" pitchFamily="18" charset="0"/>
              </a:rPr>
              <a:t>Languages known:&lt;input type="checkbox" name="language" value="Bike" /&gt; Hindi</a:t>
            </a:r>
          </a:p>
          <a:p>
            <a:pPr marL="0" indent="0">
              <a:buNone/>
            </a:pPr>
            <a:r>
              <a:rPr lang="en-IN" sz="2000" dirty="0">
                <a:latin typeface="Times New Roman" panose="02020603050405020304" pitchFamily="18" charset="0"/>
                <a:cs typeface="Times New Roman" panose="02020603050405020304" pitchFamily="18" charset="0"/>
              </a:rPr>
              <a:t>&lt;input type="checkbox" name="language" value="</a:t>
            </a:r>
            <a:r>
              <a:rPr lang="en-IN" sz="2000" dirty="0" err="1">
                <a:latin typeface="Times New Roman" panose="02020603050405020304" pitchFamily="18" charset="0"/>
                <a:cs typeface="Times New Roman" panose="02020603050405020304" pitchFamily="18" charset="0"/>
              </a:rPr>
              <a:t>fsf</a:t>
            </a:r>
            <a:r>
              <a:rPr lang="en-IN" sz="2000" dirty="0">
                <a:latin typeface="Times New Roman" panose="02020603050405020304" pitchFamily="18" charset="0"/>
                <a:cs typeface="Times New Roman" panose="02020603050405020304" pitchFamily="18" charset="0"/>
              </a:rPr>
              <a:t>" /&gt; English</a:t>
            </a:r>
          </a:p>
          <a:p>
            <a:pPr marL="0" indent="0">
              <a:buNone/>
            </a:pPr>
            <a:r>
              <a:rPr lang="en-IN" sz="2000" dirty="0">
                <a:latin typeface="Times New Roman" panose="02020603050405020304" pitchFamily="18" charset="0"/>
                <a:cs typeface="Times New Roman" panose="02020603050405020304" pitchFamily="18" charset="0"/>
              </a:rPr>
              <a:t>&lt;input type="checkbox" name="language" value="</a:t>
            </a:r>
            <a:r>
              <a:rPr lang="en-IN" sz="2000" dirty="0" err="1">
                <a:latin typeface="Times New Roman" panose="02020603050405020304" pitchFamily="18" charset="0"/>
                <a:cs typeface="Times New Roman" panose="02020603050405020304" pitchFamily="18" charset="0"/>
              </a:rPr>
              <a:t>fshs</a:t>
            </a:r>
            <a:r>
              <a:rPr lang="en-IN" sz="2000" dirty="0">
                <a:latin typeface="Times New Roman" panose="02020603050405020304" pitchFamily="18" charset="0"/>
                <a:cs typeface="Times New Roman" panose="02020603050405020304" pitchFamily="18" charset="0"/>
              </a:rPr>
              <a:t>" /&gt; Malayalam</a:t>
            </a:r>
          </a:p>
          <a:p>
            <a:pPr marL="0" indent="0">
              <a:buNone/>
            </a:pPr>
            <a:r>
              <a:rPr lang="en-IN" sz="2000" dirty="0">
                <a:latin typeface="Times New Roman" panose="02020603050405020304" pitchFamily="18" charset="0"/>
                <a:cs typeface="Times New Roman" panose="02020603050405020304" pitchFamily="18" charset="0"/>
              </a:rPr>
              <a:t>&lt;input type="checkbox" name="language" value="</a:t>
            </a:r>
            <a:r>
              <a:rPr lang="en-IN" sz="2000" dirty="0" err="1">
                <a:latin typeface="Times New Roman" panose="02020603050405020304" pitchFamily="18" charset="0"/>
                <a:cs typeface="Times New Roman" panose="02020603050405020304" pitchFamily="18" charset="0"/>
              </a:rPr>
              <a:t>sfhgs</a:t>
            </a:r>
            <a:r>
              <a:rPr lang="en-IN" sz="2000" dirty="0">
                <a:latin typeface="Times New Roman" panose="02020603050405020304" pitchFamily="18" charset="0"/>
                <a:cs typeface="Times New Roman" panose="02020603050405020304" pitchFamily="18" charset="0"/>
              </a:rPr>
              <a:t>" /&gt; Tamil&lt;</a:t>
            </a:r>
            <a:r>
              <a:rPr lang="en-IN" sz="2000" dirty="0" err="1">
                <a:latin typeface="Times New Roman" panose="02020603050405020304" pitchFamily="18" charset="0"/>
                <a:cs typeface="Times New Roman" panose="02020603050405020304" pitchFamily="18" charset="0"/>
              </a:rPr>
              <a:t>br</a:t>
            </a:r>
            <a:r>
              <a:rPr lang="en-IN" sz="2000" dirty="0">
                <a:latin typeface="Times New Roman" panose="02020603050405020304" pitchFamily="18" charset="0"/>
                <a:cs typeface="Times New Roman" panose="02020603050405020304" pitchFamily="18" charset="0"/>
              </a:rPr>
              <a:t>&gt;&lt;/form&gt;</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433" y="377926"/>
            <a:ext cx="3397567" cy="747490"/>
          </a:xfrm>
        </p:spPr>
        <p:txBody>
          <a:bodyPr>
            <a:normAutofit/>
          </a:bodyPr>
          <a:lstStyle/>
          <a:p>
            <a:r>
              <a:rPr lang="en-IN" sz="4000" u="sng" dirty="0">
                <a:latin typeface="Times New Roman" panose="02020603050405020304" pitchFamily="18" charset="0"/>
                <a:cs typeface="Times New Roman" panose="02020603050405020304" pitchFamily="18" charset="0"/>
              </a:rPr>
              <a:t>Submit Button</a:t>
            </a:r>
          </a:p>
        </p:txBody>
      </p:sp>
      <p:sp>
        <p:nvSpPr>
          <p:cNvPr id="3" name="Content Placeholder 2"/>
          <p:cNvSpPr>
            <a:spLocks noGrp="1"/>
          </p:cNvSpPr>
          <p:nvPr>
            <p:ph idx="1"/>
          </p:nvPr>
        </p:nvSpPr>
        <p:spPr>
          <a:xfrm>
            <a:off x="1207476" y="1242646"/>
            <a:ext cx="10527323" cy="5756031"/>
          </a:xfrm>
        </p:spPr>
        <p:txBody>
          <a:bodyPr>
            <a:normAutofit/>
          </a:bodyPr>
          <a:lstStyle/>
          <a:p>
            <a:r>
              <a:rPr lang="en-IN" dirty="0"/>
              <a:t>&lt;</a:t>
            </a:r>
            <a:r>
              <a:rPr lang="en-IN" sz="2400" dirty="0">
                <a:latin typeface="Times New Roman" panose="02020603050405020304" pitchFamily="18" charset="0"/>
                <a:cs typeface="Times New Roman" panose="02020603050405020304" pitchFamily="18" charset="0"/>
              </a:rPr>
              <a:t>input type="submit" /&gt; defines a submit button.</a:t>
            </a:r>
          </a:p>
          <a:p>
            <a:r>
              <a:rPr lang="en-IN" sz="2400" dirty="0">
                <a:latin typeface="Times New Roman" panose="02020603050405020304" pitchFamily="18" charset="0"/>
                <a:cs typeface="Times New Roman" panose="02020603050405020304" pitchFamily="18" charset="0"/>
              </a:rPr>
              <a:t>A submit button is used to send form data to a </a:t>
            </a:r>
            <a:r>
              <a:rPr lang="en-IN" sz="2400" dirty="0" err="1">
                <a:latin typeface="Times New Roman" panose="02020603050405020304" pitchFamily="18" charset="0"/>
                <a:cs typeface="Times New Roman" panose="02020603050405020304" pitchFamily="18" charset="0"/>
              </a:rPr>
              <a:t>server.The</a:t>
            </a:r>
            <a:r>
              <a:rPr lang="en-IN" sz="2400" dirty="0">
                <a:latin typeface="Times New Roman" panose="02020603050405020304" pitchFamily="18" charset="0"/>
                <a:cs typeface="Times New Roman" panose="02020603050405020304" pitchFamily="18" charset="0"/>
              </a:rPr>
              <a:t> data is sent to the page specified in the form's action </a:t>
            </a:r>
            <a:r>
              <a:rPr lang="en-IN" sz="2400" dirty="0" err="1">
                <a:latin typeface="Times New Roman" panose="02020603050405020304" pitchFamily="18" charset="0"/>
                <a:cs typeface="Times New Roman" panose="02020603050405020304" pitchFamily="18" charset="0"/>
              </a:rPr>
              <a:t>attribute.The</a:t>
            </a:r>
            <a:r>
              <a:rPr lang="en-IN" sz="2400" dirty="0">
                <a:latin typeface="Times New Roman" panose="02020603050405020304" pitchFamily="18" charset="0"/>
                <a:cs typeface="Times New Roman" panose="02020603050405020304" pitchFamily="18" charset="0"/>
              </a:rPr>
              <a:t> file defined in the action attribute usually does something</a:t>
            </a:r>
          </a:p>
          <a:p>
            <a:r>
              <a:rPr lang="en-IN" sz="2400" dirty="0">
                <a:latin typeface="Times New Roman" panose="02020603050405020304" pitchFamily="18" charset="0"/>
                <a:cs typeface="Times New Roman" panose="02020603050405020304" pitchFamily="18" charset="0"/>
              </a:rPr>
              <a:t>with the received input:</a:t>
            </a:r>
          </a:p>
          <a:p>
            <a:pPr marL="0" indent="0">
              <a:buNone/>
            </a:pPr>
            <a:r>
              <a:rPr lang="en-IN" sz="2400" dirty="0">
                <a:latin typeface="Times New Roman" panose="02020603050405020304" pitchFamily="18" charset="0"/>
                <a:cs typeface="Times New Roman" panose="02020603050405020304" pitchFamily="18" charset="0"/>
              </a:rPr>
              <a:t>&lt;form name="input" action="html_form_action.asp" method="get"&gt;</a:t>
            </a:r>
          </a:p>
          <a:p>
            <a:pPr marL="0" indent="0">
              <a:buNone/>
            </a:pPr>
            <a:r>
              <a:rPr lang="en-IN" sz="2400" dirty="0">
                <a:latin typeface="Times New Roman" panose="02020603050405020304" pitchFamily="18" charset="0"/>
                <a:cs typeface="Times New Roman" panose="02020603050405020304" pitchFamily="18" charset="0"/>
              </a:rPr>
              <a:t>Username: &lt;input type="text" name="user" /&gt;</a:t>
            </a:r>
          </a:p>
          <a:p>
            <a:pPr marL="0" indent="0">
              <a:buNone/>
            </a:pPr>
            <a:r>
              <a:rPr lang="en-IN" sz="2400" dirty="0">
                <a:latin typeface="Times New Roman" panose="02020603050405020304" pitchFamily="18" charset="0"/>
                <a:cs typeface="Times New Roman" panose="02020603050405020304" pitchFamily="18" charset="0"/>
              </a:rPr>
              <a:t>&lt;input type="submit" value="Submit" /&gt;</a:t>
            </a:r>
          </a:p>
          <a:p>
            <a:pPr marL="0" indent="0">
              <a:buNone/>
            </a:pPr>
            <a:r>
              <a:rPr lang="en-IN" sz="2400" dirty="0">
                <a:latin typeface="Times New Roman" panose="02020603050405020304" pitchFamily="18" charset="0"/>
                <a:cs typeface="Times New Roman" panose="02020603050405020304" pitchFamily="18" charset="0"/>
              </a:rPr>
              <a:t>&lt;/form&gt;</a:t>
            </a:r>
          </a:p>
          <a:p>
            <a:pPr marL="0" indent="0">
              <a:buNone/>
            </a:pPr>
            <a:r>
              <a:rPr lang="en-IN" sz="2400" dirty="0">
                <a:latin typeface="Times New Roman" panose="02020603050405020304" pitchFamily="18" charset="0"/>
                <a:cs typeface="Times New Roman" panose="02020603050405020304" pitchFamily="18" charset="0"/>
              </a:rPr>
              <a:t> </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63" y="624110"/>
            <a:ext cx="4079630" cy="864721"/>
          </a:xfrm>
        </p:spPr>
        <p:txBody>
          <a:bodyPr>
            <a:normAutofit/>
          </a:bodyPr>
          <a:lstStyle/>
          <a:p>
            <a:r>
              <a:rPr lang="en-IN" u="sng" dirty="0">
                <a:latin typeface="Times New Roman" panose="02020603050405020304" pitchFamily="18" charset="0"/>
                <a:cs typeface="Times New Roman" panose="02020603050405020304" pitchFamily="18" charset="0"/>
              </a:rPr>
              <a:t>Dropdown List</a:t>
            </a:r>
          </a:p>
        </p:txBody>
      </p:sp>
      <p:sp>
        <p:nvSpPr>
          <p:cNvPr id="3" name="Content Placeholder 2"/>
          <p:cNvSpPr>
            <a:spLocks noGrp="1"/>
          </p:cNvSpPr>
          <p:nvPr>
            <p:ph idx="1"/>
          </p:nvPr>
        </p:nvSpPr>
        <p:spPr>
          <a:xfrm>
            <a:off x="1113693" y="1289538"/>
            <a:ext cx="10390920" cy="5310554"/>
          </a:xfrm>
        </p:spPr>
        <p:txBody>
          <a:bodyPr>
            <a:normAutofit lnSpcReduction="10000"/>
          </a:bodyPr>
          <a:lstStyle/>
          <a:p>
            <a:pPr marL="0" indent="0">
              <a:buNone/>
            </a:pPr>
            <a:r>
              <a:rPr lang="en-IN" sz="2500" dirty="0">
                <a:latin typeface="Times New Roman" panose="02020603050405020304" pitchFamily="18" charset="0"/>
                <a:cs typeface="Times New Roman" panose="02020603050405020304" pitchFamily="18" charset="0"/>
              </a:rPr>
              <a:t>&lt;html&gt;</a:t>
            </a:r>
          </a:p>
          <a:p>
            <a:pPr marL="0" indent="0">
              <a:buNone/>
            </a:pPr>
            <a:r>
              <a:rPr lang="en-IN" sz="2500" dirty="0">
                <a:latin typeface="Times New Roman" panose="02020603050405020304" pitchFamily="18" charset="0"/>
                <a:cs typeface="Times New Roman" panose="02020603050405020304" pitchFamily="18" charset="0"/>
              </a:rPr>
              <a:t>&lt;body&gt;</a:t>
            </a:r>
          </a:p>
          <a:p>
            <a:pPr marL="0" indent="0">
              <a:buNone/>
            </a:pPr>
            <a:r>
              <a:rPr lang="en-IN" sz="2500" dirty="0">
                <a:latin typeface="Times New Roman" panose="02020603050405020304" pitchFamily="18" charset="0"/>
                <a:cs typeface="Times New Roman" panose="02020603050405020304" pitchFamily="18" charset="0"/>
              </a:rPr>
              <a:t>&lt;form action=""&gt;</a:t>
            </a:r>
          </a:p>
          <a:p>
            <a:pPr marL="0" indent="0">
              <a:buNone/>
            </a:pPr>
            <a:r>
              <a:rPr lang="en-IN" sz="2500" dirty="0">
                <a:latin typeface="Times New Roman" panose="02020603050405020304" pitchFamily="18" charset="0"/>
                <a:cs typeface="Times New Roman" panose="02020603050405020304" pitchFamily="18" charset="0"/>
              </a:rPr>
              <a:t>State:&lt;select&gt;</a:t>
            </a:r>
          </a:p>
          <a:p>
            <a:pPr marL="0" indent="0">
              <a:buNone/>
            </a:pPr>
            <a:r>
              <a:rPr lang="en-IN" sz="2500" dirty="0">
                <a:latin typeface="Times New Roman" panose="02020603050405020304" pitchFamily="18" charset="0"/>
                <a:cs typeface="Times New Roman" panose="02020603050405020304" pitchFamily="18" charset="0"/>
              </a:rPr>
              <a:t>&lt;option value="</a:t>
            </a:r>
            <a:r>
              <a:rPr lang="en-IN" sz="2500" dirty="0" err="1">
                <a:latin typeface="Times New Roman" panose="02020603050405020304" pitchFamily="18" charset="0"/>
                <a:cs typeface="Times New Roman" panose="02020603050405020304" pitchFamily="18" charset="0"/>
              </a:rPr>
              <a:t>saab</a:t>
            </a:r>
            <a:r>
              <a:rPr lang="en-IN" sz="2500" dirty="0">
                <a:latin typeface="Times New Roman" panose="02020603050405020304" pitchFamily="18" charset="0"/>
                <a:cs typeface="Times New Roman" panose="02020603050405020304" pitchFamily="18" charset="0"/>
              </a:rPr>
              <a:t>"&gt;select&lt;/option&gt;</a:t>
            </a:r>
          </a:p>
          <a:p>
            <a:pPr marL="0" indent="0">
              <a:buNone/>
            </a:pPr>
            <a:r>
              <a:rPr lang="en-IN" sz="2500" dirty="0">
                <a:latin typeface="Times New Roman" panose="02020603050405020304" pitchFamily="18" charset="0"/>
                <a:cs typeface="Times New Roman" panose="02020603050405020304" pitchFamily="18" charset="0"/>
              </a:rPr>
              <a:t>&lt;option value="</a:t>
            </a:r>
            <a:r>
              <a:rPr lang="en-IN" sz="2500" dirty="0" err="1">
                <a:latin typeface="Times New Roman" panose="02020603050405020304" pitchFamily="18" charset="0"/>
                <a:cs typeface="Times New Roman" panose="02020603050405020304" pitchFamily="18" charset="0"/>
              </a:rPr>
              <a:t>volvo</a:t>
            </a:r>
            <a:r>
              <a:rPr lang="en-IN" sz="2500" dirty="0">
                <a:latin typeface="Times New Roman" panose="02020603050405020304" pitchFamily="18" charset="0"/>
                <a:cs typeface="Times New Roman" panose="02020603050405020304" pitchFamily="18" charset="0"/>
              </a:rPr>
              <a:t>"&gt;Kerala&lt;/option&gt;</a:t>
            </a:r>
          </a:p>
          <a:p>
            <a:pPr marL="0" indent="0">
              <a:buNone/>
            </a:pPr>
            <a:r>
              <a:rPr lang="en-IN" sz="2500" dirty="0">
                <a:latin typeface="Times New Roman" panose="02020603050405020304" pitchFamily="18" charset="0"/>
                <a:cs typeface="Times New Roman" panose="02020603050405020304" pitchFamily="18" charset="0"/>
              </a:rPr>
              <a:t>&lt;option value="fiat"&gt;Tamil Nadu&lt;/option&gt;</a:t>
            </a:r>
          </a:p>
          <a:p>
            <a:pPr marL="0" indent="0">
              <a:buNone/>
            </a:pPr>
            <a:r>
              <a:rPr lang="en-IN" sz="2500" dirty="0">
                <a:latin typeface="Times New Roman" panose="02020603050405020304" pitchFamily="18" charset="0"/>
                <a:cs typeface="Times New Roman" panose="02020603050405020304" pitchFamily="18" charset="0"/>
              </a:rPr>
              <a:t>&lt;option value="</a:t>
            </a:r>
            <a:r>
              <a:rPr lang="en-IN" sz="2500" dirty="0" err="1">
                <a:latin typeface="Times New Roman" panose="02020603050405020304" pitchFamily="18" charset="0"/>
                <a:cs typeface="Times New Roman" panose="02020603050405020304" pitchFamily="18" charset="0"/>
              </a:rPr>
              <a:t>audi</a:t>
            </a:r>
            <a:r>
              <a:rPr lang="en-IN" sz="2500" dirty="0">
                <a:latin typeface="Times New Roman" panose="02020603050405020304" pitchFamily="18" charset="0"/>
                <a:cs typeface="Times New Roman" panose="02020603050405020304" pitchFamily="18" charset="0"/>
              </a:rPr>
              <a:t>"&gt;Kashmir&lt;/option&gt;</a:t>
            </a:r>
          </a:p>
          <a:p>
            <a:pPr marL="0" indent="0">
              <a:buNone/>
            </a:pPr>
            <a:r>
              <a:rPr lang="en-IN" sz="2500" dirty="0">
                <a:latin typeface="Times New Roman" panose="02020603050405020304" pitchFamily="18" charset="0"/>
                <a:cs typeface="Times New Roman" panose="02020603050405020304" pitchFamily="18" charset="0"/>
              </a:rPr>
              <a:t>&lt;/select&gt;&lt;/form&gt;</a:t>
            </a:r>
          </a:p>
          <a:p>
            <a:pPr marL="0" indent="0">
              <a:buNone/>
            </a:pPr>
            <a:r>
              <a:rPr lang="en-IN" sz="2500" dirty="0">
                <a:latin typeface="Times New Roman" panose="02020603050405020304" pitchFamily="18" charset="0"/>
                <a:cs typeface="Times New Roman" panose="02020603050405020304" pitchFamily="18" charset="0"/>
              </a:rPr>
              <a:t>&lt;/body&gt;</a:t>
            </a:r>
          </a:p>
          <a:p>
            <a:pPr marL="0" indent="0">
              <a:buNone/>
            </a:pPr>
            <a:r>
              <a:rPr lang="en-IN" sz="2500" dirty="0">
                <a:latin typeface="Times New Roman" panose="02020603050405020304" pitchFamily="18" charset="0"/>
                <a:cs typeface="Times New Roman" panose="02020603050405020304" pitchFamily="18" charset="0"/>
              </a:rPr>
              <a:t>&lt;/html&gt;</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9477" y="624110"/>
            <a:ext cx="9535135" cy="759213"/>
          </a:xfrm>
        </p:spPr>
        <p:txBody>
          <a:bodyPr>
            <a:normAutofit/>
          </a:bodyPr>
          <a:lstStyle/>
          <a:p>
            <a:r>
              <a:rPr lang="en-IN" u="sng" dirty="0">
                <a:latin typeface="Times New Roman" panose="02020603050405020304" pitchFamily="18" charset="0"/>
                <a:cs typeface="Times New Roman" panose="02020603050405020304" pitchFamily="18" charset="0"/>
              </a:rPr>
              <a:t>Text Area</a:t>
            </a:r>
          </a:p>
        </p:txBody>
      </p:sp>
      <p:sp>
        <p:nvSpPr>
          <p:cNvPr id="3" name="Content Placeholder 2"/>
          <p:cNvSpPr>
            <a:spLocks noGrp="1"/>
          </p:cNvSpPr>
          <p:nvPr>
            <p:ph idx="1"/>
          </p:nvPr>
        </p:nvSpPr>
        <p:spPr>
          <a:xfrm>
            <a:off x="1629508" y="1383323"/>
            <a:ext cx="9875104" cy="4527899"/>
          </a:xfrm>
        </p:spPr>
        <p:txBody>
          <a:bodyPr/>
          <a:lstStyle/>
          <a:p>
            <a:r>
              <a:rPr lang="en-IN" sz="2000" dirty="0">
                <a:latin typeface="Times New Roman" panose="02020603050405020304" pitchFamily="18" charset="0"/>
                <a:cs typeface="Times New Roman" panose="02020603050405020304" pitchFamily="18" charset="0"/>
              </a:rPr>
              <a:t>&lt;html&gt; &lt;body&gt; &lt;p&gt; This example cannot be edited because our editor uses a </a:t>
            </a:r>
            <a:r>
              <a:rPr lang="en-IN" sz="2000" dirty="0" err="1">
                <a:latin typeface="Times New Roman" panose="02020603050405020304" pitchFamily="18" charset="0"/>
                <a:cs typeface="Times New Roman" panose="02020603050405020304" pitchFamily="18" charset="0"/>
              </a:rPr>
              <a:t>textarea</a:t>
            </a:r>
            <a:r>
              <a:rPr lang="en-IN" sz="2000" dirty="0">
                <a:latin typeface="Times New Roman" panose="02020603050405020304" pitchFamily="18" charset="0"/>
                <a:cs typeface="Times New Roman" panose="02020603050405020304" pitchFamily="18" charset="0"/>
              </a:rPr>
              <a:t> for input, and your browser does not allow a </a:t>
            </a:r>
            <a:r>
              <a:rPr lang="en-IN" sz="2000" dirty="0" err="1">
                <a:latin typeface="Times New Roman" panose="02020603050405020304" pitchFamily="18" charset="0"/>
                <a:cs typeface="Times New Roman" panose="02020603050405020304" pitchFamily="18" charset="0"/>
              </a:rPr>
              <a:t>textarea</a:t>
            </a:r>
            <a:r>
              <a:rPr lang="en-IN" sz="2000" dirty="0">
                <a:latin typeface="Times New Roman" panose="02020603050405020304" pitchFamily="18" charset="0"/>
                <a:cs typeface="Times New Roman" panose="02020603050405020304" pitchFamily="18" charset="0"/>
              </a:rPr>
              <a:t> inside a </a:t>
            </a:r>
            <a:r>
              <a:rPr lang="en-IN" sz="2000" dirty="0" err="1">
                <a:latin typeface="Times New Roman" panose="02020603050405020304" pitchFamily="18" charset="0"/>
                <a:cs typeface="Times New Roman" panose="02020603050405020304" pitchFamily="18" charset="0"/>
              </a:rPr>
              <a:t>textarea</a:t>
            </a:r>
            <a:r>
              <a:rPr lang="en-IN" sz="2000" dirty="0">
                <a:latin typeface="Times New Roman" panose="02020603050405020304" pitchFamily="18" charset="0"/>
                <a:cs typeface="Times New Roman" panose="02020603050405020304" pitchFamily="18" charset="0"/>
              </a:rPr>
              <a:t>.</a:t>
            </a:r>
          </a:p>
          <a:p>
            <a:r>
              <a:rPr lang="en-IN" sz="2000" dirty="0" err="1">
                <a:latin typeface="Times New Roman" panose="02020603050405020304" pitchFamily="18" charset="0"/>
                <a:cs typeface="Times New Roman" panose="02020603050405020304" pitchFamily="18" charset="0"/>
              </a:rPr>
              <a:t>Eg</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&lt;html&gt;</a:t>
            </a:r>
          </a:p>
          <a:p>
            <a:pPr marL="0" indent="0">
              <a:buNone/>
            </a:pPr>
            <a:r>
              <a:rPr lang="en-IN" sz="2000" dirty="0">
                <a:latin typeface="Times New Roman" panose="02020603050405020304" pitchFamily="18" charset="0"/>
                <a:cs typeface="Times New Roman" panose="02020603050405020304" pitchFamily="18" charset="0"/>
              </a:rPr>
              <a:t>&lt;body&gt;</a:t>
            </a:r>
          </a:p>
          <a:p>
            <a:pPr marL="0" indent="0">
              <a:buNone/>
            </a:pPr>
            <a:r>
              <a:rPr lang="en-IN" sz="2000" dirty="0">
                <a:latin typeface="Times New Roman" panose="02020603050405020304" pitchFamily="18" charset="0"/>
                <a:cs typeface="Times New Roman" panose="02020603050405020304" pitchFamily="18" charset="0"/>
              </a:rPr>
              <a:t> &lt; </a:t>
            </a:r>
            <a:r>
              <a:rPr lang="en-IN" sz="2000" dirty="0" err="1">
                <a:latin typeface="Times New Roman" panose="02020603050405020304" pitchFamily="18" charset="0"/>
                <a:cs typeface="Times New Roman" panose="02020603050405020304" pitchFamily="18" charset="0"/>
              </a:rPr>
              <a:t>textarea</a:t>
            </a:r>
            <a:r>
              <a:rPr lang="en-IN" sz="2000" dirty="0">
                <a:latin typeface="Times New Roman" panose="02020603050405020304" pitchFamily="18" charset="0"/>
                <a:cs typeface="Times New Roman" panose="02020603050405020304" pitchFamily="18" charset="0"/>
              </a:rPr>
              <a:t> rows="10" cols="30"&gt; &lt;/</a:t>
            </a:r>
            <a:r>
              <a:rPr lang="en-IN" sz="2000" dirty="0" err="1">
                <a:latin typeface="Times New Roman" panose="02020603050405020304" pitchFamily="18" charset="0"/>
                <a:cs typeface="Times New Roman" panose="02020603050405020304" pitchFamily="18" charset="0"/>
              </a:rPr>
              <a:t>textarea</a:t>
            </a:r>
            <a:r>
              <a:rPr lang="en-IN" sz="2000" dirty="0">
                <a:latin typeface="Times New Roman" panose="02020603050405020304" pitchFamily="18" charset="0"/>
                <a:cs typeface="Times New Roman" panose="02020603050405020304" pitchFamily="18" charset="0"/>
              </a:rPr>
              <a:t>&gt;</a:t>
            </a:r>
          </a:p>
          <a:p>
            <a:pPr marL="0" indent="0">
              <a:buNone/>
            </a:pPr>
            <a:r>
              <a:rPr lang="en-IN" sz="2000" dirty="0">
                <a:latin typeface="Times New Roman" panose="02020603050405020304" pitchFamily="18" charset="0"/>
                <a:cs typeface="Times New Roman" panose="02020603050405020304" pitchFamily="18" charset="0"/>
              </a:rPr>
              <a:t>&lt;/body&gt; </a:t>
            </a:r>
          </a:p>
          <a:p>
            <a:pPr marL="0" indent="0">
              <a:buNone/>
            </a:pPr>
            <a:r>
              <a:rPr lang="en-IN" sz="2000" dirty="0">
                <a:latin typeface="Times New Roman" panose="02020603050405020304" pitchFamily="18" charset="0"/>
                <a:cs typeface="Times New Roman" panose="02020603050405020304" pitchFamily="18" charset="0"/>
              </a:rPr>
              <a:t>&lt;/html&gt;</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6429" y="624110"/>
            <a:ext cx="3117773" cy="708931"/>
          </a:xfrm>
        </p:spPr>
        <p:txBody>
          <a:bodyPr>
            <a:normAutofit fontScale="90000"/>
          </a:bodyPr>
          <a:lstStyle/>
          <a:p>
            <a:r>
              <a:rPr lang="en-IN" u="sng" dirty="0">
                <a:latin typeface="Times New Roman" panose="02020603050405020304" pitchFamily="18" charset="0"/>
                <a:cs typeface="Times New Roman" panose="02020603050405020304" pitchFamily="18" charset="0"/>
              </a:rPr>
              <a:t>Button</a:t>
            </a:r>
            <a:r>
              <a:rPr lang="en-IN" dirty="0"/>
              <a:t/>
            </a:r>
            <a:br>
              <a:rPr lang="en-IN" dirty="0"/>
            </a:br>
            <a:endParaRPr lang="en-IN" dirty="0"/>
          </a:p>
        </p:txBody>
      </p:sp>
      <p:sp>
        <p:nvSpPr>
          <p:cNvPr id="3" name="Content Placeholder 2"/>
          <p:cNvSpPr>
            <a:spLocks noGrp="1"/>
          </p:cNvSpPr>
          <p:nvPr>
            <p:ph idx="1"/>
          </p:nvPr>
        </p:nvSpPr>
        <p:spPr>
          <a:xfrm>
            <a:off x="1333041" y="1333041"/>
            <a:ext cx="10171571" cy="5310130"/>
          </a:xfrm>
        </p:spPr>
        <p:txBody>
          <a:bodyPr/>
          <a:lstStyle/>
          <a:p>
            <a:pPr marL="0" indent="0">
              <a:buNone/>
            </a:pPr>
            <a:r>
              <a:rPr lang="en-IN" sz="2500" dirty="0">
                <a:latin typeface="Times New Roman" panose="02020603050405020304" pitchFamily="18" charset="0"/>
                <a:cs typeface="Times New Roman" panose="02020603050405020304" pitchFamily="18" charset="0"/>
              </a:rPr>
              <a:t>&lt;html&gt;</a:t>
            </a:r>
          </a:p>
          <a:p>
            <a:pPr marL="0" indent="0">
              <a:buNone/>
            </a:pPr>
            <a:r>
              <a:rPr lang="en-IN" sz="2500" dirty="0">
                <a:latin typeface="Times New Roman" panose="02020603050405020304" pitchFamily="18" charset="0"/>
                <a:cs typeface="Times New Roman" panose="02020603050405020304" pitchFamily="18" charset="0"/>
              </a:rPr>
              <a:t>&lt;body&gt; </a:t>
            </a:r>
          </a:p>
          <a:p>
            <a:pPr marL="0" indent="0">
              <a:buNone/>
            </a:pPr>
            <a:r>
              <a:rPr lang="en-IN" sz="2500" dirty="0">
                <a:latin typeface="Times New Roman" panose="02020603050405020304" pitchFamily="18" charset="0"/>
                <a:cs typeface="Times New Roman" panose="02020603050405020304" pitchFamily="18" charset="0"/>
              </a:rPr>
              <a:t>&lt;form action=""&gt;</a:t>
            </a:r>
          </a:p>
          <a:p>
            <a:pPr marL="0" indent="0">
              <a:buNone/>
            </a:pPr>
            <a:r>
              <a:rPr lang="en-IN" sz="2500" dirty="0">
                <a:latin typeface="Times New Roman" panose="02020603050405020304" pitchFamily="18" charset="0"/>
                <a:cs typeface="Times New Roman" panose="02020603050405020304" pitchFamily="18" charset="0"/>
              </a:rPr>
              <a:t>&lt;input type="button" value="Hello world!"&gt;</a:t>
            </a:r>
          </a:p>
          <a:p>
            <a:pPr marL="0" indent="0">
              <a:buNone/>
            </a:pPr>
            <a:r>
              <a:rPr lang="en-IN" sz="2500" dirty="0">
                <a:latin typeface="Times New Roman" panose="02020603050405020304" pitchFamily="18" charset="0"/>
                <a:cs typeface="Times New Roman" panose="02020603050405020304" pitchFamily="18" charset="0"/>
              </a:rPr>
              <a:t>&lt;/form&gt; </a:t>
            </a:r>
          </a:p>
          <a:p>
            <a:pPr marL="0" indent="0">
              <a:buNone/>
            </a:pPr>
            <a:r>
              <a:rPr lang="en-IN" sz="2500" dirty="0">
                <a:latin typeface="Times New Roman" panose="02020603050405020304" pitchFamily="18" charset="0"/>
                <a:cs typeface="Times New Roman" panose="02020603050405020304" pitchFamily="18" charset="0"/>
              </a:rPr>
              <a:t>&lt;/body&gt;</a:t>
            </a:r>
          </a:p>
          <a:p>
            <a:pPr marL="0" indent="0">
              <a:buNone/>
            </a:pPr>
            <a:r>
              <a:rPr lang="en-IN" sz="2500" dirty="0">
                <a:latin typeface="Times New Roman" panose="02020603050405020304" pitchFamily="18" charset="0"/>
                <a:cs typeface="Times New Roman" panose="02020603050405020304" pitchFamily="18" charset="0"/>
              </a:rPr>
              <a:t>&lt;/html&gt;</a:t>
            </a:r>
          </a:p>
          <a:p>
            <a:pPr marL="0" indent="0">
              <a:buNone/>
            </a:pPr>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818" y="91450"/>
            <a:ext cx="8911687" cy="689785"/>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HTML Form Example</a:t>
            </a:r>
            <a:r>
              <a:rPr lang="en-IN" dirty="0"/>
              <a:t/>
            </a:r>
            <a:br>
              <a:rPr lang="en-IN" dirty="0"/>
            </a:br>
            <a:endParaRPr lang="en-IN" dirty="0"/>
          </a:p>
        </p:txBody>
      </p:sp>
      <p:sp>
        <p:nvSpPr>
          <p:cNvPr id="3" name="Content Placeholder 2"/>
          <p:cNvSpPr>
            <a:spLocks noGrp="1"/>
          </p:cNvSpPr>
          <p:nvPr>
            <p:ph idx="1"/>
          </p:nvPr>
        </p:nvSpPr>
        <p:spPr>
          <a:xfrm>
            <a:off x="2059619" y="905522"/>
            <a:ext cx="9444993" cy="5450890"/>
          </a:xfrm>
        </p:spPr>
        <p:txBody>
          <a:bodyPr>
            <a:normAutofit fontScale="92500" lnSpcReduction="20000"/>
          </a:bodyPr>
          <a:lstStyle/>
          <a:p>
            <a:pPr marL="0" indent="0">
              <a:buNone/>
            </a:pPr>
            <a:r>
              <a:rPr lang="en-IN" dirty="0">
                <a:latin typeface="Times New Roman" panose="02020603050405020304" pitchFamily="18" charset="0"/>
                <a:cs typeface="Times New Roman" panose="02020603050405020304" pitchFamily="18" charset="0"/>
              </a:rPr>
              <a:t>&lt;!DOCTYPE html</a:t>
            </a:r>
            <a:r>
              <a:rPr lang="en-IN" b="1" dirty="0">
                <a:latin typeface="Times New Roman" panose="02020603050405020304" pitchFamily="18" charset="0"/>
                <a:cs typeface="Times New Roman" panose="02020603050405020304" pitchFamily="18" charset="0"/>
              </a:rPr>
              <a:t>&gt;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&lt;html&gt;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&lt;head&gt;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&lt;title&gt;</a:t>
            </a:r>
            <a:r>
              <a:rPr lang="en-IN" dirty="0">
                <a:latin typeface="Times New Roman" panose="02020603050405020304" pitchFamily="18" charset="0"/>
                <a:cs typeface="Times New Roman" panose="02020603050405020304" pitchFamily="18" charset="0"/>
              </a:rPr>
              <a:t>Form in HTML</a:t>
            </a:r>
            <a:r>
              <a:rPr lang="en-IN" b="1" dirty="0">
                <a:latin typeface="Times New Roman" panose="02020603050405020304" pitchFamily="18" charset="0"/>
                <a:cs typeface="Times New Roman" panose="02020603050405020304" pitchFamily="18" charset="0"/>
              </a:rPr>
              <a:t>&lt;/title&gt;</a:t>
            </a: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&lt;/head&gt;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&lt;body&gt;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&lt;h2&gt;</a:t>
            </a:r>
            <a:r>
              <a:rPr lang="en-IN" dirty="0">
                <a:latin typeface="Times New Roman" panose="02020603050405020304" pitchFamily="18" charset="0"/>
                <a:cs typeface="Times New Roman" panose="02020603050405020304" pitchFamily="18" charset="0"/>
              </a:rPr>
              <a:t>Registration form</a:t>
            </a:r>
            <a:r>
              <a:rPr lang="en-IN" b="1" dirty="0">
                <a:latin typeface="Times New Roman" panose="02020603050405020304" pitchFamily="18" charset="0"/>
                <a:cs typeface="Times New Roman" panose="02020603050405020304" pitchFamily="18" charset="0"/>
              </a:rPr>
              <a:t>&lt;/h2&gt;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&lt;form&gt;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a:t>
            </a:r>
            <a:r>
              <a:rPr lang="en-IN" b="1" dirty="0" err="1">
                <a:latin typeface="Times New Roman" panose="02020603050405020304" pitchFamily="18" charset="0"/>
                <a:cs typeface="Times New Roman" panose="02020603050405020304" pitchFamily="18" charset="0"/>
              </a:rPr>
              <a:t>fieldset</a:t>
            </a:r>
            <a:r>
              <a:rPr lang="en-IN" b="1" dirty="0">
                <a:latin typeface="Times New Roman" panose="02020603050405020304" pitchFamily="18" charset="0"/>
                <a:cs typeface="Times New Roman" panose="02020603050405020304" pitchFamily="18" charset="0"/>
              </a:rPr>
              <a:t>&gt;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&lt;legend&gt;</a:t>
            </a:r>
            <a:r>
              <a:rPr lang="en-IN" dirty="0">
                <a:latin typeface="Times New Roman" panose="02020603050405020304" pitchFamily="18" charset="0"/>
                <a:cs typeface="Times New Roman" panose="02020603050405020304" pitchFamily="18" charset="0"/>
              </a:rPr>
              <a:t>User personal information</a:t>
            </a:r>
            <a:r>
              <a:rPr lang="en-IN" b="1" dirty="0">
                <a:latin typeface="Times New Roman" panose="02020603050405020304" pitchFamily="18" charset="0"/>
                <a:cs typeface="Times New Roman" panose="02020603050405020304" pitchFamily="18" charset="0"/>
              </a:rPr>
              <a:t>&lt;/legend&gt;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&lt;label&gt;</a:t>
            </a:r>
            <a:r>
              <a:rPr lang="en-IN" dirty="0">
                <a:latin typeface="Times New Roman" panose="02020603050405020304" pitchFamily="18" charset="0"/>
                <a:cs typeface="Times New Roman" panose="02020603050405020304" pitchFamily="18" charset="0"/>
              </a:rPr>
              <a:t>Enter your full name</a:t>
            </a:r>
            <a:r>
              <a:rPr lang="en-IN" b="1" dirty="0">
                <a:latin typeface="Times New Roman" panose="02020603050405020304" pitchFamily="18" charset="0"/>
                <a:cs typeface="Times New Roman" panose="02020603050405020304" pitchFamily="18" charset="0"/>
              </a:rPr>
              <a:t>&lt;/label&gt;&lt;</a:t>
            </a:r>
            <a:r>
              <a:rPr lang="en-IN" b="1" dirty="0" err="1">
                <a:latin typeface="Times New Roman" panose="02020603050405020304" pitchFamily="18" charset="0"/>
                <a:cs typeface="Times New Roman" panose="02020603050405020304" pitchFamily="18" charset="0"/>
              </a:rPr>
              <a:t>br</a:t>
            </a:r>
            <a:r>
              <a:rPr lang="en-IN" b="1" dirty="0">
                <a:latin typeface="Times New Roman" panose="02020603050405020304" pitchFamily="18" charset="0"/>
                <a:cs typeface="Times New Roman" panose="02020603050405020304" pitchFamily="18" charset="0"/>
              </a:rPr>
              <a:t>&gt;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&lt;input</a:t>
            </a:r>
            <a:r>
              <a:rPr lang="en-IN" dirty="0">
                <a:latin typeface="Times New Roman" panose="02020603050405020304" pitchFamily="18" charset="0"/>
                <a:cs typeface="Times New Roman" panose="02020603050405020304" pitchFamily="18" charset="0"/>
              </a:rPr>
              <a:t> type="text" name="name"</a:t>
            </a:r>
            <a:r>
              <a:rPr lang="en-IN" b="1" dirty="0">
                <a:latin typeface="Times New Roman" panose="02020603050405020304" pitchFamily="18" charset="0"/>
                <a:cs typeface="Times New Roman" panose="02020603050405020304" pitchFamily="18" charset="0"/>
              </a:rPr>
              <a:t>&gt;&lt;</a:t>
            </a:r>
            <a:r>
              <a:rPr lang="en-IN" b="1" dirty="0" err="1">
                <a:latin typeface="Times New Roman" panose="02020603050405020304" pitchFamily="18" charset="0"/>
                <a:cs typeface="Times New Roman" panose="02020603050405020304" pitchFamily="18" charset="0"/>
              </a:rPr>
              <a:t>br</a:t>
            </a:r>
            <a:r>
              <a:rPr lang="en-IN" b="1" dirty="0">
                <a:latin typeface="Times New Roman" panose="02020603050405020304" pitchFamily="18" charset="0"/>
                <a:cs typeface="Times New Roman" panose="02020603050405020304" pitchFamily="18" charset="0"/>
              </a:rPr>
              <a:t>&gt;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&lt;label&gt;</a:t>
            </a:r>
            <a:r>
              <a:rPr lang="en-IN" dirty="0">
                <a:latin typeface="Times New Roman" panose="02020603050405020304" pitchFamily="18" charset="0"/>
                <a:cs typeface="Times New Roman" panose="02020603050405020304" pitchFamily="18" charset="0"/>
              </a:rPr>
              <a:t>Enter your email</a:t>
            </a:r>
            <a:r>
              <a:rPr lang="en-IN" b="1" dirty="0">
                <a:latin typeface="Times New Roman" panose="02020603050405020304" pitchFamily="18" charset="0"/>
                <a:cs typeface="Times New Roman" panose="02020603050405020304" pitchFamily="18" charset="0"/>
              </a:rPr>
              <a:t>&lt;/label&gt;&lt;</a:t>
            </a:r>
            <a:r>
              <a:rPr lang="en-IN" b="1" dirty="0" err="1">
                <a:latin typeface="Times New Roman" panose="02020603050405020304" pitchFamily="18" charset="0"/>
                <a:cs typeface="Times New Roman" panose="02020603050405020304" pitchFamily="18" charset="0"/>
              </a:rPr>
              <a:t>br</a:t>
            </a:r>
            <a:r>
              <a:rPr lang="en-IN" b="1" dirty="0">
                <a:latin typeface="Times New Roman" panose="02020603050405020304" pitchFamily="18" charset="0"/>
                <a:cs typeface="Times New Roman" panose="02020603050405020304" pitchFamily="18" charset="0"/>
              </a:rPr>
              <a:t>&gt;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&lt;input</a:t>
            </a:r>
            <a:r>
              <a:rPr lang="en-IN" dirty="0">
                <a:latin typeface="Times New Roman" panose="02020603050405020304" pitchFamily="18" charset="0"/>
                <a:cs typeface="Times New Roman" panose="02020603050405020304" pitchFamily="18" charset="0"/>
              </a:rPr>
              <a:t> type="email" name="email"</a:t>
            </a:r>
            <a:r>
              <a:rPr lang="en-IN" b="1" dirty="0">
                <a:latin typeface="Times New Roman" panose="02020603050405020304" pitchFamily="18" charset="0"/>
                <a:cs typeface="Times New Roman" panose="02020603050405020304" pitchFamily="18" charset="0"/>
              </a:rPr>
              <a:t>&gt;&lt;</a:t>
            </a:r>
            <a:r>
              <a:rPr lang="en-IN" b="1" dirty="0" err="1">
                <a:latin typeface="Times New Roman" panose="02020603050405020304" pitchFamily="18" charset="0"/>
                <a:cs typeface="Times New Roman" panose="02020603050405020304" pitchFamily="18" charset="0"/>
              </a:rPr>
              <a:t>br</a:t>
            </a:r>
            <a:r>
              <a:rPr lang="en-IN" b="1" dirty="0">
                <a:latin typeface="Times New Roman" panose="02020603050405020304" pitchFamily="18" charset="0"/>
                <a:cs typeface="Times New Roman" panose="02020603050405020304" pitchFamily="18" charset="0"/>
              </a:rPr>
              <a:t>&gt;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&lt;label&gt;</a:t>
            </a:r>
            <a:r>
              <a:rPr lang="en-IN" dirty="0">
                <a:latin typeface="Times New Roman" panose="02020603050405020304" pitchFamily="18" charset="0"/>
                <a:cs typeface="Times New Roman" panose="02020603050405020304" pitchFamily="18" charset="0"/>
              </a:rPr>
              <a:t>Enter your password</a:t>
            </a:r>
            <a:r>
              <a:rPr lang="en-IN" b="1" dirty="0">
                <a:latin typeface="Times New Roman" panose="02020603050405020304" pitchFamily="18" charset="0"/>
                <a:cs typeface="Times New Roman" panose="02020603050405020304" pitchFamily="18" charset="0"/>
              </a:rPr>
              <a:t>&lt;/label&gt;&lt;</a:t>
            </a:r>
            <a:r>
              <a:rPr lang="en-IN" b="1" dirty="0" err="1">
                <a:latin typeface="Times New Roman" panose="02020603050405020304" pitchFamily="18" charset="0"/>
                <a:cs typeface="Times New Roman" panose="02020603050405020304" pitchFamily="18" charset="0"/>
              </a:rPr>
              <a:t>br</a:t>
            </a:r>
            <a:r>
              <a:rPr lang="en-IN" b="1" dirty="0">
                <a:latin typeface="Times New Roman" panose="02020603050405020304" pitchFamily="18" charset="0"/>
                <a:cs typeface="Times New Roman" panose="02020603050405020304" pitchFamily="18" charset="0"/>
              </a:rPr>
              <a:t>&gt;</a:t>
            </a:r>
            <a:r>
              <a:rPr lang="en-IN" dirty="0">
                <a:latin typeface="Times New Roman" panose="02020603050405020304" pitchFamily="18" charset="0"/>
                <a:cs typeface="Times New Roman" panose="02020603050405020304" pitchFamily="18" charset="0"/>
              </a:rPr>
              <a:t>  </a:t>
            </a:r>
          </a:p>
          <a:p>
            <a:pPr marL="0" indent="0">
              <a:buNone/>
            </a:pPr>
            <a:r>
              <a:rPr lang="en-IN" dirty="0"/>
              <a:t>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124" y="585926"/>
            <a:ext cx="9844487" cy="5805996"/>
          </a:xfrm>
        </p:spPr>
        <p:txBody>
          <a:bodyPr>
            <a:noAutofit/>
          </a:bodyPr>
          <a:lstStyle/>
          <a:p>
            <a:r>
              <a:rPr lang="en-IN" sz="2000" b="1" dirty="0">
                <a:latin typeface="Times New Roman" panose="02020603050405020304" pitchFamily="18" charset="0"/>
                <a:cs typeface="Times New Roman" panose="02020603050405020304" pitchFamily="18" charset="0"/>
              </a:rPr>
              <a:t>&lt;input</a:t>
            </a:r>
            <a:r>
              <a:rPr lang="en-IN" sz="2000" dirty="0">
                <a:latin typeface="Times New Roman" panose="02020603050405020304" pitchFamily="18" charset="0"/>
                <a:cs typeface="Times New Roman" panose="02020603050405020304" pitchFamily="18" charset="0"/>
              </a:rPr>
              <a:t> type="password" name="pass"</a:t>
            </a:r>
            <a:r>
              <a:rPr lang="en-IN" sz="2000" b="1" dirty="0">
                <a:latin typeface="Times New Roman" panose="02020603050405020304" pitchFamily="18" charset="0"/>
                <a:cs typeface="Times New Roman" panose="02020603050405020304" pitchFamily="18" charset="0"/>
              </a:rPr>
              <a:t>&gt;&lt;</a:t>
            </a:r>
            <a:r>
              <a:rPr lang="en-IN" sz="2000" b="1" dirty="0" err="1">
                <a:latin typeface="Times New Roman" panose="02020603050405020304" pitchFamily="18" charset="0"/>
                <a:cs typeface="Times New Roman" panose="02020603050405020304" pitchFamily="18" charset="0"/>
              </a:rPr>
              <a:t>br</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&lt;label&gt;</a:t>
            </a:r>
            <a:r>
              <a:rPr lang="en-IN" sz="2000" dirty="0">
                <a:latin typeface="Times New Roman" panose="02020603050405020304" pitchFamily="18" charset="0"/>
                <a:cs typeface="Times New Roman" panose="02020603050405020304" pitchFamily="18" charset="0"/>
              </a:rPr>
              <a:t>confirm your password</a:t>
            </a:r>
            <a:r>
              <a:rPr lang="en-IN" sz="2000" b="1" dirty="0">
                <a:latin typeface="Times New Roman" panose="02020603050405020304" pitchFamily="18" charset="0"/>
                <a:cs typeface="Times New Roman" panose="02020603050405020304" pitchFamily="18" charset="0"/>
              </a:rPr>
              <a:t>&lt;/label&gt;&lt;</a:t>
            </a:r>
            <a:r>
              <a:rPr lang="en-IN" sz="2000" b="1" dirty="0" err="1">
                <a:latin typeface="Times New Roman" panose="02020603050405020304" pitchFamily="18" charset="0"/>
                <a:cs typeface="Times New Roman" panose="02020603050405020304" pitchFamily="18" charset="0"/>
              </a:rPr>
              <a:t>br</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&lt;input</a:t>
            </a:r>
            <a:r>
              <a:rPr lang="en-IN" sz="2000" dirty="0">
                <a:latin typeface="Times New Roman" panose="02020603050405020304" pitchFamily="18" charset="0"/>
                <a:cs typeface="Times New Roman" panose="02020603050405020304" pitchFamily="18" charset="0"/>
              </a:rPr>
              <a:t> type="password" name="pass"</a:t>
            </a:r>
            <a:r>
              <a:rPr lang="en-IN" sz="2000" b="1" dirty="0">
                <a:latin typeface="Times New Roman" panose="02020603050405020304" pitchFamily="18" charset="0"/>
                <a:cs typeface="Times New Roman" panose="02020603050405020304" pitchFamily="18" charset="0"/>
              </a:rPr>
              <a:t>&gt;&lt;</a:t>
            </a:r>
            <a:r>
              <a:rPr lang="en-IN" sz="2000" b="1" dirty="0" err="1">
                <a:latin typeface="Times New Roman" panose="02020603050405020304" pitchFamily="18" charset="0"/>
                <a:cs typeface="Times New Roman" panose="02020603050405020304" pitchFamily="18" charset="0"/>
              </a:rPr>
              <a:t>br</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a:t>
            </a:r>
            <a:r>
              <a:rPr lang="en-IN" sz="2000" b="1" dirty="0" err="1">
                <a:latin typeface="Times New Roman" panose="02020603050405020304" pitchFamily="18" charset="0"/>
                <a:cs typeface="Times New Roman" panose="02020603050405020304" pitchFamily="18" charset="0"/>
              </a:rPr>
              <a:t>br</a:t>
            </a:r>
            <a:r>
              <a:rPr lang="en-IN" sz="2000" b="1" dirty="0">
                <a:latin typeface="Times New Roman" panose="02020603050405020304" pitchFamily="18" charset="0"/>
                <a:cs typeface="Times New Roman" panose="02020603050405020304" pitchFamily="18" charset="0"/>
              </a:rPr>
              <a:t>&gt;&lt;label&gt;</a:t>
            </a:r>
            <a:r>
              <a:rPr lang="en-IN" sz="2000" dirty="0">
                <a:latin typeface="Times New Roman" panose="02020603050405020304" pitchFamily="18" charset="0"/>
                <a:cs typeface="Times New Roman" panose="02020603050405020304" pitchFamily="18" charset="0"/>
              </a:rPr>
              <a:t>Enter your gender</a:t>
            </a:r>
            <a:r>
              <a:rPr lang="en-IN" sz="2000" b="1" dirty="0">
                <a:latin typeface="Times New Roman" panose="02020603050405020304" pitchFamily="18" charset="0"/>
                <a:cs typeface="Times New Roman" panose="02020603050405020304" pitchFamily="18" charset="0"/>
              </a:rPr>
              <a:t>&lt;/label&gt;&lt;</a:t>
            </a:r>
            <a:r>
              <a:rPr lang="en-IN" sz="2000" b="1" dirty="0" err="1">
                <a:latin typeface="Times New Roman" panose="02020603050405020304" pitchFamily="18" charset="0"/>
                <a:cs typeface="Times New Roman" panose="02020603050405020304" pitchFamily="18" charset="0"/>
              </a:rPr>
              <a:t>br</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&lt;input</a:t>
            </a:r>
            <a:r>
              <a:rPr lang="en-IN" sz="2000" dirty="0">
                <a:latin typeface="Times New Roman" panose="02020603050405020304" pitchFamily="18" charset="0"/>
                <a:cs typeface="Times New Roman" panose="02020603050405020304" pitchFamily="18" charset="0"/>
              </a:rPr>
              <a:t> type="radio" id="gender" name="gender" value="male"</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Male  </a:t>
            </a:r>
            <a:r>
              <a:rPr lang="en-IN" sz="2000" b="1" dirty="0">
                <a:latin typeface="Times New Roman" panose="02020603050405020304" pitchFamily="18" charset="0"/>
                <a:cs typeface="Times New Roman" panose="02020603050405020304" pitchFamily="18" charset="0"/>
              </a:rPr>
              <a:t>&lt;</a:t>
            </a:r>
            <a:r>
              <a:rPr lang="en-IN" sz="2000" b="1" dirty="0" err="1">
                <a:latin typeface="Times New Roman" panose="02020603050405020304" pitchFamily="18" charset="0"/>
                <a:cs typeface="Times New Roman" panose="02020603050405020304" pitchFamily="18" charset="0"/>
              </a:rPr>
              <a:t>br</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&lt;input</a:t>
            </a:r>
            <a:r>
              <a:rPr lang="en-IN" sz="2000" dirty="0">
                <a:latin typeface="Times New Roman" panose="02020603050405020304" pitchFamily="18" charset="0"/>
                <a:cs typeface="Times New Roman" panose="02020603050405020304" pitchFamily="18" charset="0"/>
              </a:rPr>
              <a:t> type="radio" id="gender" name="gender" value="female"</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Female </a:t>
            </a:r>
            <a:r>
              <a:rPr lang="en-IN" sz="2000" b="1" dirty="0">
                <a:latin typeface="Times New Roman" panose="02020603050405020304" pitchFamily="18" charset="0"/>
                <a:cs typeface="Times New Roman" panose="02020603050405020304" pitchFamily="18" charset="0"/>
              </a:rPr>
              <a:t>&lt;</a:t>
            </a:r>
            <a:r>
              <a:rPr lang="en-IN" sz="2000" b="1" dirty="0" err="1">
                <a:latin typeface="Times New Roman" panose="02020603050405020304" pitchFamily="18" charset="0"/>
                <a:cs typeface="Times New Roman" panose="02020603050405020304" pitchFamily="18" charset="0"/>
              </a:rPr>
              <a:t>br</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&lt;input</a:t>
            </a:r>
            <a:r>
              <a:rPr lang="en-IN" sz="2000" dirty="0">
                <a:latin typeface="Times New Roman" panose="02020603050405020304" pitchFamily="18" charset="0"/>
                <a:cs typeface="Times New Roman" panose="02020603050405020304" pitchFamily="18" charset="0"/>
              </a:rPr>
              <a:t> type="radio" id="gender" name="gender" value="others"</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others </a:t>
            </a:r>
            <a:r>
              <a:rPr lang="en-IN" sz="2000" b="1" dirty="0">
                <a:latin typeface="Times New Roman" panose="02020603050405020304" pitchFamily="18" charset="0"/>
                <a:cs typeface="Times New Roman" panose="02020603050405020304" pitchFamily="18" charset="0"/>
              </a:rPr>
              <a:t>&lt;</a:t>
            </a:r>
            <a:r>
              <a:rPr lang="en-IN" sz="2000" b="1" dirty="0" err="1">
                <a:latin typeface="Times New Roman" panose="02020603050405020304" pitchFamily="18" charset="0"/>
                <a:cs typeface="Times New Roman" panose="02020603050405020304" pitchFamily="18" charset="0"/>
              </a:rPr>
              <a:t>br</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a:t>
            </a:r>
            <a:r>
              <a:rPr lang="en-IN" sz="2000" b="1" dirty="0" err="1">
                <a:latin typeface="Times New Roman" panose="02020603050405020304" pitchFamily="18" charset="0"/>
                <a:cs typeface="Times New Roman" panose="02020603050405020304" pitchFamily="18" charset="0"/>
              </a:rPr>
              <a:t>br</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Enter your Address:</a:t>
            </a:r>
            <a:r>
              <a:rPr lang="en-IN" sz="2000" b="1" dirty="0">
                <a:latin typeface="Times New Roman" panose="02020603050405020304" pitchFamily="18" charset="0"/>
                <a:cs typeface="Times New Roman" panose="02020603050405020304" pitchFamily="18" charset="0"/>
              </a:rPr>
              <a:t>&lt;</a:t>
            </a:r>
            <a:r>
              <a:rPr lang="en-IN" sz="2000" b="1" dirty="0" err="1">
                <a:latin typeface="Times New Roman" panose="02020603050405020304" pitchFamily="18" charset="0"/>
                <a:cs typeface="Times New Roman" panose="02020603050405020304" pitchFamily="18" charset="0"/>
              </a:rPr>
              <a:t>br</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a:t>
            </a:r>
            <a:r>
              <a:rPr lang="en-IN" sz="2000" b="1" dirty="0" err="1">
                <a:latin typeface="Times New Roman" panose="02020603050405020304" pitchFamily="18" charset="0"/>
                <a:cs typeface="Times New Roman" panose="02020603050405020304" pitchFamily="18" charset="0"/>
              </a:rPr>
              <a:t>textarea</a:t>
            </a:r>
            <a:r>
              <a:rPr lang="en-IN" sz="2000" b="1" dirty="0">
                <a:latin typeface="Times New Roman" panose="02020603050405020304" pitchFamily="18" charset="0"/>
                <a:cs typeface="Times New Roman" panose="02020603050405020304" pitchFamily="18" charset="0"/>
              </a:rPr>
              <a:t>&gt;&lt;/</a:t>
            </a:r>
            <a:r>
              <a:rPr lang="en-IN" sz="2000" b="1" dirty="0" err="1">
                <a:latin typeface="Times New Roman" panose="02020603050405020304" pitchFamily="18" charset="0"/>
                <a:cs typeface="Times New Roman" panose="02020603050405020304" pitchFamily="18" charset="0"/>
              </a:rPr>
              <a:t>textarea</a:t>
            </a:r>
            <a:r>
              <a:rPr lang="en-IN" sz="2000" b="1" dirty="0">
                <a:latin typeface="Times New Roman" panose="02020603050405020304" pitchFamily="18" charset="0"/>
                <a:cs typeface="Times New Roman" panose="02020603050405020304" pitchFamily="18" charset="0"/>
              </a:rPr>
              <a:t>&gt;&lt;</a:t>
            </a:r>
            <a:r>
              <a:rPr lang="en-IN" sz="2000" b="1" dirty="0" err="1">
                <a:latin typeface="Times New Roman" panose="02020603050405020304" pitchFamily="18" charset="0"/>
                <a:cs typeface="Times New Roman" panose="02020603050405020304" pitchFamily="18" charset="0"/>
              </a:rPr>
              <a:t>br</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&lt;input</a:t>
            </a:r>
            <a:r>
              <a:rPr lang="en-IN" sz="2000" dirty="0">
                <a:latin typeface="Times New Roman" panose="02020603050405020304" pitchFamily="18" charset="0"/>
                <a:cs typeface="Times New Roman" panose="02020603050405020304" pitchFamily="18" charset="0"/>
              </a:rPr>
              <a:t> type="submit" value="sign-up"</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a:t>
            </a:r>
            <a:r>
              <a:rPr lang="en-IN" sz="2000" b="1" dirty="0" err="1">
                <a:latin typeface="Times New Roman" panose="02020603050405020304" pitchFamily="18" charset="0"/>
                <a:cs typeface="Times New Roman" panose="02020603050405020304" pitchFamily="18" charset="0"/>
              </a:rPr>
              <a:t>fieldset</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&lt;/form&gt;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&lt;/body&gt;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&lt;/html&gt;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3504" y="3047714"/>
            <a:ext cx="7528263" cy="1280890"/>
          </a:xfrm>
        </p:spPr>
        <p:txBody>
          <a:bodyPr>
            <a:normAutofit/>
          </a:bodyPr>
          <a:lstStyle/>
          <a:p>
            <a:r>
              <a:rPr lang="en-IN" sz="4400" b="1" dirty="0">
                <a:latin typeface="Times New Roman" panose="02020603050405020304" pitchFamily="18" charset="0"/>
                <a:cs typeface="Times New Roman" panose="02020603050405020304" pitchFamily="18" charset="0"/>
              </a:rPr>
              <a:t>Cascading Style Sheet (CSS )</a:t>
            </a:r>
            <a:endParaRPr lang="en-IN" sz="4400" b="1"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51929"/>
          </a:xfrm>
        </p:spPr>
        <p:txBody>
          <a:bodyPr>
            <a:normAutofit fontScale="90000"/>
          </a:bodyPr>
          <a:lstStyle/>
          <a:p>
            <a:pPr algn="ctr"/>
            <a:r>
              <a:rPr lang="en-IN" sz="4400" b="1" u="sng" dirty="0">
                <a:latin typeface="Times New Roman" panose="02020603050405020304" pitchFamily="18" charset="0"/>
                <a:cs typeface="Times New Roman" panose="02020603050405020304" pitchFamily="18" charset="0"/>
              </a:rPr>
              <a:t>INTRODUCTION</a:t>
            </a:r>
            <a:r>
              <a:rPr lang="en-IN" dirty="0"/>
              <a:t/>
            </a:r>
            <a:br>
              <a:rPr lang="en-IN" dirty="0"/>
            </a:br>
            <a:endParaRPr lang="en-IN" dirty="0"/>
          </a:p>
        </p:txBody>
      </p:sp>
      <p:sp>
        <p:nvSpPr>
          <p:cNvPr id="3" name="Content Placeholder 2"/>
          <p:cNvSpPr>
            <a:spLocks noGrp="1"/>
          </p:cNvSpPr>
          <p:nvPr>
            <p:ph idx="1"/>
          </p:nvPr>
        </p:nvSpPr>
        <p:spPr>
          <a:xfrm>
            <a:off x="2024109" y="1438183"/>
            <a:ext cx="9480503" cy="5184559"/>
          </a:xfrm>
        </p:spPr>
        <p:txBody>
          <a:bodyPr>
            <a:normAutofit fontScale="92500" lnSpcReduction="20000"/>
          </a:bodyPr>
          <a:lstStyle/>
          <a:p>
            <a:pPr>
              <a:lnSpc>
                <a:spcPct val="200000"/>
              </a:lnSpc>
            </a:pPr>
            <a:r>
              <a:rPr lang="en-IN" sz="2200" dirty="0">
                <a:latin typeface="Times New Roman" panose="02020603050405020304" pitchFamily="18" charset="0"/>
                <a:cs typeface="Times New Roman" panose="02020603050405020304" pitchFamily="18" charset="0"/>
              </a:rPr>
              <a:t>CSS is used to design HTML tags.</a:t>
            </a:r>
          </a:p>
          <a:p>
            <a:pPr>
              <a:lnSpc>
                <a:spcPct val="200000"/>
              </a:lnSpc>
            </a:pPr>
            <a:r>
              <a:rPr lang="en-IN" sz="2200" dirty="0">
                <a:latin typeface="Times New Roman" panose="02020603050405020304" pitchFamily="18" charset="0"/>
                <a:cs typeface="Times New Roman" panose="02020603050405020304" pitchFamily="18" charset="0"/>
              </a:rPr>
              <a:t>CSS is a widely used language on the web.</a:t>
            </a:r>
          </a:p>
          <a:p>
            <a:pPr>
              <a:lnSpc>
                <a:spcPct val="200000"/>
              </a:lnSpc>
            </a:pPr>
            <a:r>
              <a:rPr lang="en-IN" sz="2200" b="1" dirty="0">
                <a:latin typeface="Times New Roman" panose="02020603050405020304" pitchFamily="18" charset="0"/>
                <a:cs typeface="Times New Roman" panose="02020603050405020304" pitchFamily="18" charset="0"/>
              </a:rPr>
              <a:t>HTML, CSS </a:t>
            </a:r>
            <a:r>
              <a:rPr lang="en-IN" sz="2200" dirty="0">
                <a:latin typeface="Times New Roman" panose="02020603050405020304" pitchFamily="18" charset="0"/>
                <a:cs typeface="Times New Roman" panose="02020603050405020304" pitchFamily="18" charset="0"/>
              </a:rPr>
              <a:t>and </a:t>
            </a:r>
            <a:r>
              <a:rPr lang="en-IN" sz="2200" b="1" dirty="0">
                <a:latin typeface="Times New Roman" panose="02020603050405020304" pitchFamily="18" charset="0"/>
                <a:cs typeface="Times New Roman" panose="02020603050405020304" pitchFamily="18" charset="0"/>
              </a:rPr>
              <a:t>JavaScript </a:t>
            </a:r>
            <a:r>
              <a:rPr lang="en-IN" sz="2200" dirty="0">
                <a:latin typeface="Times New Roman" panose="02020603050405020304" pitchFamily="18" charset="0"/>
                <a:cs typeface="Times New Roman" panose="02020603050405020304" pitchFamily="18" charset="0"/>
              </a:rPr>
              <a:t>are used for web designing. It helps the web designers to apply style on HTML tags.</a:t>
            </a:r>
          </a:p>
          <a:p>
            <a:pPr>
              <a:lnSpc>
                <a:spcPct val="200000"/>
              </a:lnSpc>
            </a:pPr>
            <a:r>
              <a:rPr lang="en-IN" sz="2200" dirty="0">
                <a:latin typeface="Times New Roman" panose="02020603050405020304" pitchFamily="18" charset="0"/>
                <a:cs typeface="Times New Roman" panose="02020603050405020304" pitchFamily="18" charset="0"/>
              </a:rPr>
              <a:t>CSS Example :</a:t>
            </a:r>
          </a:p>
          <a:p>
            <a:pPr marL="0" indent="0">
              <a:buNone/>
            </a:pPr>
            <a:r>
              <a:rPr lang="en-IN" sz="2200" dirty="0">
                <a:latin typeface="Times New Roman" panose="02020603050405020304" pitchFamily="18" charset="0"/>
                <a:cs typeface="Times New Roman" panose="02020603050405020304" pitchFamily="18" charset="0"/>
              </a:rPr>
              <a:t> </a:t>
            </a:r>
            <a:r>
              <a:rPr lang="en-IN" sz="2200" b="1" dirty="0">
                <a:latin typeface="Times New Roman" panose="02020603050405020304" pitchFamily="18" charset="0"/>
                <a:cs typeface="Times New Roman" panose="02020603050405020304" pitchFamily="18" charset="0"/>
              </a:rPr>
              <a:t>h1{  </a:t>
            </a:r>
          </a:p>
          <a:p>
            <a:pPr marL="0" indent="0">
              <a:buNone/>
            </a:pPr>
            <a:r>
              <a:rPr lang="en-IN" sz="2200" b="1" dirty="0" err="1">
                <a:latin typeface="Times New Roman" panose="02020603050405020304" pitchFamily="18" charset="0"/>
                <a:cs typeface="Times New Roman" panose="02020603050405020304" pitchFamily="18" charset="0"/>
              </a:rPr>
              <a:t>color:white</a:t>
            </a:r>
            <a:r>
              <a:rPr lang="en-IN" sz="2200" b="1" dirty="0">
                <a:latin typeface="Times New Roman" panose="02020603050405020304" pitchFamily="18" charset="0"/>
                <a:cs typeface="Times New Roman" panose="02020603050405020304" pitchFamily="18" charset="0"/>
              </a:rPr>
              <a:t>;  </a:t>
            </a:r>
          </a:p>
          <a:p>
            <a:pPr marL="0" indent="0">
              <a:buNone/>
            </a:pPr>
            <a:r>
              <a:rPr lang="en-IN" sz="2200" b="1" dirty="0" err="1">
                <a:latin typeface="Times New Roman" panose="02020603050405020304" pitchFamily="18" charset="0"/>
                <a:cs typeface="Times New Roman" panose="02020603050405020304" pitchFamily="18" charset="0"/>
              </a:rPr>
              <a:t>background-color:red</a:t>
            </a:r>
            <a:r>
              <a:rPr lang="en-IN" sz="2200" b="1" dirty="0">
                <a:latin typeface="Times New Roman" panose="02020603050405020304" pitchFamily="18" charset="0"/>
                <a:cs typeface="Times New Roman" panose="02020603050405020304" pitchFamily="18" charset="0"/>
              </a:rPr>
              <a:t>;  </a:t>
            </a:r>
          </a:p>
          <a:p>
            <a:pPr marL="0" indent="0">
              <a:buNone/>
            </a:pPr>
            <a:r>
              <a:rPr lang="en-IN" sz="2200" b="1" dirty="0">
                <a:latin typeface="Times New Roman" panose="02020603050405020304" pitchFamily="18" charset="0"/>
                <a:cs typeface="Times New Roman" panose="02020603050405020304" pitchFamily="18" charset="0"/>
              </a:rPr>
              <a:t>padding:5px;  </a:t>
            </a:r>
          </a:p>
          <a:p>
            <a:pPr marL="0" indent="0">
              <a:buNone/>
            </a:pPr>
            <a:r>
              <a:rPr lang="en-IN" sz="2200" b="1" dirty="0">
                <a:latin typeface="Times New Roman" panose="02020603050405020304" pitchFamily="18" charset="0"/>
                <a:cs typeface="Times New Roman" panose="02020603050405020304" pitchFamily="18" charset="0"/>
              </a:rPr>
              <a:t>}</a:t>
            </a:r>
          </a:p>
          <a:p>
            <a:pPr>
              <a:lnSpc>
                <a:spcPct val="200000"/>
              </a:lnSpc>
            </a:pPr>
            <a:endParaRPr lang="en-IN" dirty="0"/>
          </a:p>
          <a:p>
            <a:pPr>
              <a:lnSpc>
                <a:spcPct val="200000"/>
              </a:lnSpc>
            </a:pPr>
            <a:endParaRPr lang="en-IN" dirty="0">
              <a:latin typeface="Times New Roman" panose="02020603050405020304" pitchFamily="18" charset="0"/>
              <a:cs typeface="Times New Roman" panose="02020603050405020304" pitchFamily="18" charset="0"/>
            </a:endParaRPr>
          </a:p>
          <a:p>
            <a:pPr>
              <a:lnSpc>
                <a:spcPct val="200000"/>
              </a:lnSpc>
            </a:pPr>
            <a:endParaRPr lang="en-IN" dirty="0">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632" y="713232"/>
            <a:ext cx="10469880" cy="1728216"/>
          </a:xfrm>
        </p:spPr>
        <p:txBody>
          <a:bodyPr>
            <a:normAutofit fontScale="90000"/>
          </a:bodyPr>
          <a:lstStyle/>
          <a:p>
            <a:r>
              <a:rPr lang="en-US" dirty="0"/>
              <a:t>WHAT IS THE FIRST THING COMES TO YOUR MIND        			WHEN YOU HEAR THE WORD      			                    							</a:t>
            </a:r>
            <a:r>
              <a:rPr lang="en-US" dirty="0">
                <a:solidFill>
                  <a:srgbClr val="FF0000"/>
                </a:solidFill>
              </a:rPr>
              <a:t>“PYTHON”?</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1728216" y="2935224"/>
            <a:ext cx="9776396" cy="2975998"/>
          </a:xfrm>
        </p:spPr>
        <p:txBody>
          <a:bodyPr/>
          <a:lstStyle/>
          <a:p>
            <a:pPr marL="0" indent="0">
              <a:buNone/>
            </a:pPr>
            <a:r>
              <a:rPr lang="en-US" dirty="0"/>
              <a:t>Is IT THE FEROCIOUS SNAKE  ?</a:t>
            </a:r>
          </a:p>
          <a:p>
            <a:pPr marL="0" indent="0">
              <a:buNone/>
            </a:pPr>
            <a:r>
              <a:rPr lang="en-US" dirty="0"/>
              <a:t>                                   </a:t>
            </a:r>
          </a:p>
          <a:p>
            <a:pPr marL="0" indent="0">
              <a:buNone/>
            </a:pPr>
            <a:r>
              <a:rPr lang="en-US" dirty="0"/>
              <a:t>                                                    OR</a:t>
            </a:r>
          </a:p>
          <a:p>
            <a:pPr marL="0" indent="0">
              <a:buNone/>
            </a:pPr>
            <a:r>
              <a:rPr lang="en-US" dirty="0"/>
              <a:t>    </a:t>
            </a:r>
          </a:p>
          <a:p>
            <a:pPr marL="0" indent="0">
              <a:buNone/>
            </a:pPr>
            <a:r>
              <a:rPr lang="en-US" dirty="0"/>
              <a:t>AN INTERESTING PROGRAMMING LANGUAGE?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Values to Multiple Variables</a:t>
            </a:r>
            <a:br>
              <a:rPr lang="en-US" dirty="0"/>
            </a:br>
            <a:endParaRPr lang="en-US" dirty="0"/>
          </a:p>
        </p:txBody>
      </p:sp>
      <p:sp>
        <p:nvSpPr>
          <p:cNvPr id="3" name="Content Placeholder 2"/>
          <p:cNvSpPr>
            <a:spLocks noGrp="1"/>
          </p:cNvSpPr>
          <p:nvPr>
            <p:ph idx="1"/>
          </p:nvPr>
        </p:nvSpPr>
        <p:spPr/>
        <p:txBody>
          <a:bodyPr/>
          <a:lstStyle/>
          <a:p>
            <a:r>
              <a:rPr lang="en-US" dirty="0"/>
              <a:t>x, y, z = "Orange", "Banana", "Cherry"</a:t>
            </a:r>
          </a:p>
          <a:p>
            <a:endParaRPr lang="en-US" dirty="0"/>
          </a:p>
          <a:p>
            <a:pPr marL="0" indent="0">
              <a:buNone/>
            </a:pPr>
            <a:r>
              <a:rPr lang="en-US" dirty="0"/>
              <a:t>print(x)</a:t>
            </a:r>
          </a:p>
          <a:p>
            <a:pPr marL="0" indent="0">
              <a:buNone/>
            </a:pPr>
            <a:r>
              <a:rPr lang="en-US" dirty="0"/>
              <a:t>print(y)</a:t>
            </a:r>
          </a:p>
          <a:p>
            <a:pPr marL="0" indent="0">
              <a:buNone/>
            </a:pPr>
            <a:r>
              <a:rPr lang="en-US" dirty="0"/>
              <a:t>print(z)</a:t>
            </a:r>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694" y="115411"/>
            <a:ext cx="10457894" cy="6742590"/>
          </a:xfrm>
        </p:spPr>
        <p:txBody>
          <a:bodyPr>
            <a:noAutofit/>
          </a:bodyPr>
          <a:lstStyle/>
          <a:p>
            <a:r>
              <a:rPr lang="en-IN" sz="2000" b="1" u="sng" dirty="0">
                <a:latin typeface="Times New Roman" panose="02020603050405020304" pitchFamily="18" charset="0"/>
                <a:cs typeface="Times New Roman" panose="02020603050405020304" pitchFamily="18" charset="0"/>
              </a:rPr>
              <a:t>Example:</a:t>
            </a:r>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&lt;!DOCTYPE</a:t>
            </a:r>
            <a:r>
              <a:rPr lang="en-IN" sz="2000" b="1" dirty="0">
                <a:latin typeface="Times New Roman" panose="02020603050405020304" pitchFamily="18" charset="0"/>
                <a:cs typeface="Times New Roman" panose="02020603050405020304" pitchFamily="18" charset="0"/>
              </a:rPr>
              <a:t>&gt;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&lt;html&gt;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&lt;head&gt;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&lt;style&gt;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h1{  </a:t>
            </a:r>
            <a:br>
              <a:rPr lang="en-IN" sz="2000" dirty="0">
                <a:latin typeface="Times New Roman" panose="02020603050405020304" pitchFamily="18" charset="0"/>
                <a:cs typeface="Times New Roman" panose="02020603050405020304" pitchFamily="18" charset="0"/>
              </a:rPr>
            </a:br>
            <a:r>
              <a:rPr lang="en-IN" sz="2000" dirty="0" err="1">
                <a:latin typeface="Times New Roman" panose="02020603050405020304" pitchFamily="18" charset="0"/>
                <a:cs typeface="Times New Roman" panose="02020603050405020304" pitchFamily="18" charset="0"/>
              </a:rPr>
              <a:t>color:white</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err="1">
                <a:latin typeface="Times New Roman" panose="02020603050405020304" pitchFamily="18" charset="0"/>
                <a:cs typeface="Times New Roman" panose="02020603050405020304" pitchFamily="18" charset="0"/>
              </a:rPr>
              <a:t>background-color:red</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padding:5px;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p{  </a:t>
            </a:r>
            <a:br>
              <a:rPr lang="en-IN" sz="2000" dirty="0">
                <a:latin typeface="Times New Roman" panose="02020603050405020304" pitchFamily="18" charset="0"/>
                <a:cs typeface="Times New Roman" panose="02020603050405020304" pitchFamily="18" charset="0"/>
              </a:rPr>
            </a:br>
            <a:r>
              <a:rPr lang="en-IN" sz="2000" dirty="0" err="1">
                <a:latin typeface="Times New Roman" panose="02020603050405020304" pitchFamily="18" charset="0"/>
                <a:cs typeface="Times New Roman" panose="02020603050405020304" pitchFamily="18" charset="0"/>
              </a:rPr>
              <a:t>color:blue</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&lt;/style&gt;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&lt;/head&gt;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&lt;body&gt;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&lt;h1&gt;</a:t>
            </a:r>
            <a:r>
              <a:rPr lang="en-IN" sz="2000" dirty="0">
                <a:latin typeface="Times New Roman" panose="02020603050405020304" pitchFamily="18" charset="0"/>
                <a:cs typeface="Times New Roman" panose="02020603050405020304" pitchFamily="18" charset="0"/>
              </a:rPr>
              <a:t>Write Your First CSS Example</a:t>
            </a:r>
            <a:r>
              <a:rPr lang="en-IN" sz="2000" b="1" dirty="0">
                <a:latin typeface="Times New Roman" panose="02020603050405020304" pitchFamily="18" charset="0"/>
                <a:cs typeface="Times New Roman" panose="02020603050405020304" pitchFamily="18" charset="0"/>
              </a:rPr>
              <a:t>&lt;/h1&gt;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&lt;p&gt;</a:t>
            </a:r>
            <a:r>
              <a:rPr lang="en-IN" sz="2000" dirty="0">
                <a:latin typeface="Times New Roman" panose="02020603050405020304" pitchFamily="18" charset="0"/>
                <a:cs typeface="Times New Roman" panose="02020603050405020304" pitchFamily="18" charset="0"/>
              </a:rPr>
              <a:t>This is Paragraph.</a:t>
            </a:r>
            <a:r>
              <a:rPr lang="en-IN" sz="2000" b="1" dirty="0">
                <a:latin typeface="Times New Roman" panose="02020603050405020304" pitchFamily="18" charset="0"/>
                <a:cs typeface="Times New Roman" panose="02020603050405020304" pitchFamily="18" charset="0"/>
              </a:rPr>
              <a:t>&lt;/p&gt;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&lt;/body&gt;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&lt;/html&gt;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388" y="1509205"/>
            <a:ext cx="6109977" cy="2078462"/>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6599" y="624110"/>
            <a:ext cx="4010138" cy="719948"/>
          </a:xfrm>
        </p:spPr>
        <p:txBody>
          <a:bodyPr>
            <a:normAutofit/>
          </a:bodyPr>
          <a:lstStyle/>
          <a:p>
            <a:r>
              <a:rPr lang="en-IN" dirty="0">
                <a:latin typeface="Times New Roman" panose="02020603050405020304" pitchFamily="18" charset="0"/>
                <a:cs typeface="Times New Roman" panose="02020603050405020304" pitchFamily="18" charset="0"/>
              </a:rPr>
              <a:t>CSS Comments</a:t>
            </a:r>
          </a:p>
        </p:txBody>
      </p:sp>
      <p:sp>
        <p:nvSpPr>
          <p:cNvPr id="3" name="Content Placeholder 2"/>
          <p:cNvSpPr>
            <a:spLocks noGrp="1"/>
          </p:cNvSpPr>
          <p:nvPr>
            <p:ph idx="1"/>
          </p:nvPr>
        </p:nvSpPr>
        <p:spPr>
          <a:xfrm>
            <a:off x="1443210" y="1576610"/>
            <a:ext cx="10061402" cy="4657280"/>
          </a:xfrm>
        </p:spPr>
        <p:txBody>
          <a:bodyPr>
            <a:normAutofit lnSpcReduction="10000"/>
          </a:bodyPr>
          <a:lstStyle/>
          <a:p>
            <a:r>
              <a:rPr lang="en-IN" sz="2000" dirty="0">
                <a:latin typeface="Times New Roman" panose="02020603050405020304" pitchFamily="18" charset="0"/>
                <a:cs typeface="Times New Roman" panose="02020603050405020304" pitchFamily="18" charset="0"/>
              </a:rPr>
              <a:t>Comments are used to explain your code</a:t>
            </a:r>
          </a:p>
          <a:p>
            <a:r>
              <a:rPr lang="en-IN" sz="2000" dirty="0">
                <a:latin typeface="Times New Roman" panose="02020603050405020304" pitchFamily="18" charset="0"/>
                <a:cs typeface="Times New Roman" panose="02020603050405020304" pitchFamily="18" charset="0"/>
              </a:rPr>
              <a:t>A CSS comment begins with</a:t>
            </a:r>
          </a:p>
          <a:p>
            <a:r>
              <a:rPr lang="en-IN" sz="2000" dirty="0">
                <a:latin typeface="Times New Roman" panose="02020603050405020304" pitchFamily="18" charset="0"/>
                <a:cs typeface="Times New Roman" panose="02020603050405020304" pitchFamily="18" charset="0"/>
              </a:rPr>
              <a:t> "/*", and ends with "*/", like this:</a:t>
            </a:r>
          </a:p>
          <a:p>
            <a:pPr marL="0" indent="0" algn="ctr">
              <a:buNone/>
            </a:pPr>
            <a:r>
              <a:rPr lang="en-IN" sz="2000" dirty="0">
                <a:latin typeface="Times New Roman" panose="02020603050405020304" pitchFamily="18" charset="0"/>
                <a:cs typeface="Times New Roman" panose="02020603050405020304" pitchFamily="18" charset="0"/>
              </a:rPr>
              <a:t>/*This is a comment*/</a:t>
            </a:r>
          </a:p>
          <a:p>
            <a:pPr marL="0" indent="0">
              <a:buNone/>
            </a:pPr>
            <a:r>
              <a:rPr lang="en-IN" sz="2000" dirty="0">
                <a:latin typeface="Times New Roman" panose="02020603050405020304" pitchFamily="18" charset="0"/>
                <a:cs typeface="Times New Roman" panose="02020603050405020304" pitchFamily="18" charset="0"/>
              </a:rPr>
              <a:t>p</a:t>
            </a:r>
          </a:p>
          <a:p>
            <a:pPr marL="0" indent="0">
              <a:buNone/>
            </a:pPr>
            <a:r>
              <a:rPr lang="en-IN" sz="2000" dirty="0">
                <a:latin typeface="Times New Roman" panose="02020603050405020304" pitchFamily="18" charset="0"/>
                <a:cs typeface="Times New Roman" panose="02020603050405020304" pitchFamily="18" charset="0"/>
              </a:rPr>
              <a:t>{</a:t>
            </a:r>
          </a:p>
          <a:p>
            <a:pPr marL="0" indent="0">
              <a:buNone/>
            </a:pPr>
            <a:r>
              <a:rPr lang="en-IN" sz="2000" dirty="0" err="1">
                <a:latin typeface="Times New Roman" panose="02020603050405020304" pitchFamily="18" charset="0"/>
                <a:cs typeface="Times New Roman" panose="02020603050405020304" pitchFamily="18" charset="0"/>
              </a:rPr>
              <a:t>text-align:center</a:t>
            </a:r>
            <a:r>
              <a:rPr lang="en-IN" sz="2000" dirty="0">
                <a:latin typeface="Times New Roman" panose="02020603050405020304" pitchFamily="18" charset="0"/>
                <a:cs typeface="Times New Roman" panose="02020603050405020304" pitchFamily="18" charset="0"/>
              </a:rPr>
              <a:t>;</a:t>
            </a:r>
          </a:p>
          <a:p>
            <a:pPr marL="0" indent="0">
              <a:buNone/>
            </a:pPr>
            <a:r>
              <a:rPr lang="en-IN" sz="2000" dirty="0">
                <a:latin typeface="Times New Roman" panose="02020603050405020304" pitchFamily="18" charset="0"/>
                <a:cs typeface="Times New Roman" panose="02020603050405020304" pitchFamily="18" charset="0"/>
              </a:rPr>
              <a:t>/*This is another comment*/</a:t>
            </a:r>
          </a:p>
          <a:p>
            <a:pPr marL="0" indent="0">
              <a:buNone/>
            </a:pPr>
            <a:r>
              <a:rPr lang="en-IN" sz="2000" dirty="0" err="1">
                <a:latin typeface="Times New Roman" panose="02020603050405020304" pitchFamily="18" charset="0"/>
                <a:cs typeface="Times New Roman" panose="02020603050405020304" pitchFamily="18" charset="0"/>
              </a:rPr>
              <a:t>color:black</a:t>
            </a:r>
            <a:r>
              <a:rPr lang="en-IN" sz="2000" dirty="0">
                <a:latin typeface="Times New Roman" panose="02020603050405020304" pitchFamily="18" charset="0"/>
                <a:cs typeface="Times New Roman" panose="02020603050405020304" pitchFamily="18" charset="0"/>
              </a:rPr>
              <a:t>;</a:t>
            </a:r>
          </a:p>
          <a:p>
            <a:pPr marL="0" indent="0">
              <a:buNone/>
            </a:pPr>
            <a:r>
              <a:rPr lang="en-IN" sz="2000" dirty="0" err="1">
                <a:latin typeface="Times New Roman" panose="02020603050405020304" pitchFamily="18" charset="0"/>
                <a:cs typeface="Times New Roman" panose="02020603050405020304" pitchFamily="18" charset="0"/>
              </a:rPr>
              <a:t>font-family:arial</a:t>
            </a:r>
            <a:r>
              <a:rPr lang="en-IN" sz="2000" dirty="0">
                <a:latin typeface="Times New Roman" panose="02020603050405020304" pitchFamily="18" charset="0"/>
                <a:cs typeface="Times New Roman" panose="02020603050405020304" pitchFamily="18" charset="0"/>
              </a:rPr>
              <a:t>;</a:t>
            </a:r>
          </a:p>
          <a:p>
            <a:pPr marL="0" indent="0">
              <a:buNone/>
            </a:pPr>
            <a:r>
              <a:rPr lang="en-IN" sz="2000" dirty="0">
                <a:latin typeface="Times New Roman" panose="02020603050405020304" pitchFamily="18" charset="0"/>
                <a:cs typeface="Times New Roman" panose="02020603050405020304" pitchFamily="18" charset="0"/>
              </a:rPr>
              <a:t>}</a:t>
            </a:r>
          </a:p>
          <a:p>
            <a:pPr marL="0" indent="0">
              <a:buNone/>
            </a:pPr>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9634" y="302964"/>
            <a:ext cx="3877937" cy="1118212"/>
          </a:xfrm>
        </p:spPr>
        <p:txBody>
          <a:bodyPr>
            <a:normAutofit fontScale="90000"/>
          </a:bodyPr>
          <a:lstStyle/>
          <a:p>
            <a:pPr algn="ctr"/>
            <a:r>
              <a:rPr lang="en-IN" sz="4400" u="sng" dirty="0">
                <a:latin typeface="Times New Roman" panose="02020603050405020304" pitchFamily="18" charset="0"/>
                <a:cs typeface="Times New Roman" panose="02020603050405020304" pitchFamily="18" charset="0"/>
              </a:rPr>
              <a:t>CSS Selector</a:t>
            </a:r>
            <a:r>
              <a:rPr lang="en-IN" dirty="0"/>
              <a:t/>
            </a:r>
            <a:br>
              <a:rPr lang="en-IN" dirty="0"/>
            </a:br>
            <a:endParaRPr lang="en-IN" dirty="0"/>
          </a:p>
        </p:txBody>
      </p:sp>
      <p:sp>
        <p:nvSpPr>
          <p:cNvPr id="3" name="Content Placeholder 2"/>
          <p:cNvSpPr>
            <a:spLocks noGrp="1"/>
          </p:cNvSpPr>
          <p:nvPr>
            <p:ph idx="1"/>
          </p:nvPr>
        </p:nvSpPr>
        <p:spPr>
          <a:xfrm>
            <a:off x="936434" y="1421176"/>
            <a:ext cx="10568178" cy="5133860"/>
          </a:xfrm>
        </p:spPr>
        <p:txBody>
          <a:bodyPr>
            <a:normAutofit/>
          </a:bodyPr>
          <a:lstStyle/>
          <a:p>
            <a:r>
              <a:rPr lang="en-IN" sz="2500" b="1" dirty="0">
                <a:latin typeface="Times New Roman" panose="02020603050405020304" pitchFamily="18" charset="0"/>
                <a:cs typeface="Times New Roman" panose="02020603050405020304" pitchFamily="18" charset="0"/>
              </a:rPr>
              <a:t>CSS selectors</a:t>
            </a:r>
            <a:r>
              <a:rPr lang="en-IN" sz="2500" dirty="0">
                <a:latin typeface="Times New Roman" panose="02020603050405020304" pitchFamily="18" charset="0"/>
                <a:cs typeface="Times New Roman" panose="02020603050405020304" pitchFamily="18" charset="0"/>
              </a:rPr>
              <a:t> are used </a:t>
            </a:r>
            <a:r>
              <a:rPr lang="en-IN" sz="2500" i="1" dirty="0">
                <a:latin typeface="Times New Roman" panose="02020603050405020304" pitchFamily="18" charset="0"/>
                <a:cs typeface="Times New Roman" panose="02020603050405020304" pitchFamily="18" charset="0"/>
              </a:rPr>
              <a:t>to </a:t>
            </a:r>
            <a:r>
              <a:rPr lang="en-IN" sz="2500" dirty="0">
                <a:latin typeface="Times New Roman" panose="02020603050405020304" pitchFamily="18" charset="0"/>
                <a:cs typeface="Times New Roman" panose="02020603050405020304" pitchFamily="18" charset="0"/>
              </a:rPr>
              <a:t>select the content you want to style. </a:t>
            </a:r>
          </a:p>
          <a:p>
            <a:r>
              <a:rPr lang="en-IN" sz="2500" dirty="0">
                <a:latin typeface="Times New Roman" panose="02020603050405020304" pitchFamily="18" charset="0"/>
                <a:cs typeface="Times New Roman" panose="02020603050405020304" pitchFamily="18" charset="0"/>
              </a:rPr>
              <a:t>Selectors are the part of CSS rule set. </a:t>
            </a:r>
          </a:p>
          <a:p>
            <a:r>
              <a:rPr lang="en-IN" sz="2500" dirty="0">
                <a:latin typeface="Times New Roman" panose="02020603050405020304" pitchFamily="18" charset="0"/>
                <a:cs typeface="Times New Roman" panose="02020603050405020304" pitchFamily="18" charset="0"/>
              </a:rPr>
              <a:t>CSS selectors select HTML elements according to its </a:t>
            </a:r>
            <a:r>
              <a:rPr lang="en-IN" sz="2500" b="1" dirty="0">
                <a:latin typeface="Times New Roman" panose="02020603050405020304" pitchFamily="18" charset="0"/>
                <a:cs typeface="Times New Roman" panose="02020603050405020304" pitchFamily="18" charset="0"/>
              </a:rPr>
              <a:t>id, class, type, attribute etc.</a:t>
            </a:r>
          </a:p>
          <a:p>
            <a:r>
              <a:rPr lang="en-IN" sz="2500" b="1" dirty="0">
                <a:latin typeface="Times New Roman" panose="02020603050405020304" pitchFamily="18" charset="0"/>
                <a:cs typeface="Times New Roman" panose="02020603050405020304" pitchFamily="18" charset="0"/>
              </a:rPr>
              <a:t>The main selector types are;</a:t>
            </a:r>
          </a:p>
          <a:p>
            <a:pPr marL="0" indent="0">
              <a:buNone/>
            </a:pPr>
            <a:r>
              <a:rPr lang="en-IN" sz="2000" dirty="0">
                <a:latin typeface="Times New Roman" panose="02020603050405020304" pitchFamily="18" charset="0"/>
                <a:cs typeface="Times New Roman" panose="02020603050405020304" pitchFamily="18" charset="0"/>
              </a:rPr>
              <a:t>1. CSS Element Selector</a:t>
            </a:r>
          </a:p>
          <a:p>
            <a:pPr marL="0" indent="0">
              <a:buNone/>
            </a:pPr>
            <a:r>
              <a:rPr lang="en-IN" sz="2000" dirty="0">
                <a:latin typeface="Times New Roman" panose="02020603050405020304" pitchFamily="18" charset="0"/>
                <a:cs typeface="Times New Roman" panose="02020603050405020304" pitchFamily="18" charset="0"/>
              </a:rPr>
              <a:t>2. CSS Id Selector</a:t>
            </a:r>
          </a:p>
          <a:p>
            <a:pPr marL="0" indent="0">
              <a:buNone/>
            </a:pPr>
            <a:r>
              <a:rPr lang="en-IN" sz="2000" dirty="0">
                <a:latin typeface="Times New Roman" panose="02020603050405020304" pitchFamily="18" charset="0"/>
                <a:cs typeface="Times New Roman" panose="02020603050405020304" pitchFamily="18" charset="0"/>
              </a:rPr>
              <a:t>3. CSS Class Selector</a:t>
            </a:r>
          </a:p>
          <a:p>
            <a:pPr marL="0" indent="0">
              <a:buNone/>
            </a:pPr>
            <a:r>
              <a:rPr lang="en-IN" sz="2000" dirty="0">
                <a:latin typeface="Times New Roman" panose="02020603050405020304" pitchFamily="18" charset="0"/>
                <a:cs typeface="Times New Roman" panose="02020603050405020304" pitchFamily="18" charset="0"/>
              </a:rPr>
              <a:t>4. CSS Group Selector</a:t>
            </a:r>
          </a:p>
          <a:p>
            <a:endParaRPr lang="en-IN" sz="2500" b="1" dirty="0">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2108" y="272418"/>
            <a:ext cx="4493892" cy="571644"/>
          </a:xfrm>
        </p:spPr>
        <p:txBody>
          <a:bodyPr>
            <a:normAutofit fontScale="90000"/>
          </a:bodyPr>
          <a:lstStyle/>
          <a:p>
            <a:r>
              <a:rPr lang="en-IN" sz="3300" u="sng" dirty="0">
                <a:latin typeface="Times New Roman" panose="02020603050405020304" pitchFamily="18" charset="0"/>
                <a:cs typeface="Times New Roman" panose="02020603050405020304" pitchFamily="18" charset="0"/>
              </a:rPr>
              <a:t>1) CSS Element Selector</a:t>
            </a:r>
            <a:r>
              <a:rPr lang="en-IN" dirty="0"/>
              <a:t/>
            </a:r>
            <a:br>
              <a:rPr lang="en-IN" dirty="0"/>
            </a:br>
            <a:endParaRPr lang="en-IN" dirty="0"/>
          </a:p>
        </p:txBody>
      </p:sp>
      <p:sp>
        <p:nvSpPr>
          <p:cNvPr id="3" name="Content Placeholder 2"/>
          <p:cNvSpPr>
            <a:spLocks noGrp="1"/>
          </p:cNvSpPr>
          <p:nvPr>
            <p:ph idx="1"/>
          </p:nvPr>
        </p:nvSpPr>
        <p:spPr>
          <a:xfrm>
            <a:off x="1602107" y="844062"/>
            <a:ext cx="9902505" cy="5920723"/>
          </a:xfrm>
        </p:spPr>
        <p:txBody>
          <a:bodyPr>
            <a:normAutofit fontScale="77500" lnSpcReduction="20000"/>
          </a:bodyPr>
          <a:lstStyle/>
          <a:p>
            <a:r>
              <a:rPr lang="en-IN" sz="2900" dirty="0">
                <a:latin typeface="Times New Roman" panose="02020603050405020304" pitchFamily="18" charset="0"/>
                <a:cs typeface="Times New Roman" panose="02020603050405020304" pitchFamily="18" charset="0"/>
              </a:rPr>
              <a:t>The element selector selects the HTML element by name.</a:t>
            </a:r>
          </a:p>
          <a:p>
            <a:pPr marL="0" indent="0">
              <a:buNone/>
            </a:pPr>
            <a:r>
              <a:rPr lang="en-IN" sz="2900" dirty="0">
                <a:latin typeface="Times New Roman" panose="02020603050405020304" pitchFamily="18" charset="0"/>
                <a:cs typeface="Times New Roman" panose="02020603050405020304" pitchFamily="18" charset="0"/>
              </a:rPr>
              <a:t>&lt;html&gt;</a:t>
            </a:r>
          </a:p>
          <a:p>
            <a:pPr marL="0" indent="0">
              <a:buNone/>
            </a:pPr>
            <a:r>
              <a:rPr lang="en-IN" sz="2900" dirty="0">
                <a:latin typeface="Times New Roman" panose="02020603050405020304" pitchFamily="18" charset="0"/>
                <a:cs typeface="Times New Roman" panose="02020603050405020304" pitchFamily="18" charset="0"/>
              </a:rPr>
              <a:t>&lt;head&gt;</a:t>
            </a:r>
          </a:p>
          <a:p>
            <a:pPr marL="0" indent="0">
              <a:buNone/>
            </a:pPr>
            <a:r>
              <a:rPr lang="en-IN" sz="2900" dirty="0">
                <a:latin typeface="Times New Roman" panose="02020603050405020304" pitchFamily="18" charset="0"/>
                <a:cs typeface="Times New Roman" panose="02020603050405020304" pitchFamily="18" charset="0"/>
              </a:rPr>
              <a:t>&lt;/head&gt;</a:t>
            </a:r>
          </a:p>
          <a:p>
            <a:pPr marL="0" indent="0">
              <a:buNone/>
            </a:pPr>
            <a:r>
              <a:rPr lang="en-IN" sz="2900" dirty="0">
                <a:latin typeface="Times New Roman" panose="02020603050405020304" pitchFamily="18" charset="0"/>
                <a:cs typeface="Times New Roman" panose="02020603050405020304" pitchFamily="18" charset="0"/>
              </a:rPr>
              <a:t>&lt;style&gt;</a:t>
            </a:r>
          </a:p>
          <a:p>
            <a:pPr marL="0" indent="0">
              <a:buNone/>
            </a:pPr>
            <a:r>
              <a:rPr lang="en-IN" sz="2900" dirty="0">
                <a:latin typeface="Times New Roman" panose="02020603050405020304" pitchFamily="18" charset="0"/>
                <a:cs typeface="Times New Roman" panose="02020603050405020304" pitchFamily="18" charset="0"/>
              </a:rPr>
              <a:t>p{</a:t>
            </a:r>
          </a:p>
          <a:p>
            <a:pPr marL="0" indent="0">
              <a:buNone/>
            </a:pPr>
            <a:r>
              <a:rPr lang="en-IN" sz="2900" dirty="0" err="1">
                <a:latin typeface="Times New Roman" panose="02020603050405020304" pitchFamily="18" charset="0"/>
                <a:cs typeface="Times New Roman" panose="02020603050405020304" pitchFamily="18" charset="0"/>
              </a:rPr>
              <a:t>text-align:center</a:t>
            </a:r>
            <a:r>
              <a:rPr lang="en-IN" sz="2900" dirty="0">
                <a:latin typeface="Times New Roman" panose="02020603050405020304" pitchFamily="18" charset="0"/>
                <a:cs typeface="Times New Roman" panose="02020603050405020304" pitchFamily="18" charset="0"/>
              </a:rPr>
              <a:t>;</a:t>
            </a:r>
          </a:p>
          <a:p>
            <a:pPr marL="0" indent="0">
              <a:buNone/>
            </a:pPr>
            <a:r>
              <a:rPr lang="en-IN" sz="2900" dirty="0" err="1">
                <a:latin typeface="Times New Roman" panose="02020603050405020304" pitchFamily="18" charset="0"/>
                <a:cs typeface="Times New Roman" panose="02020603050405020304" pitchFamily="18" charset="0"/>
              </a:rPr>
              <a:t>color:blue</a:t>
            </a:r>
            <a:r>
              <a:rPr lang="en-IN" sz="2900" dirty="0">
                <a:latin typeface="Times New Roman" panose="02020603050405020304" pitchFamily="18" charset="0"/>
                <a:cs typeface="Times New Roman" panose="02020603050405020304" pitchFamily="18" charset="0"/>
              </a:rPr>
              <a:t>;</a:t>
            </a:r>
          </a:p>
          <a:p>
            <a:pPr marL="0" indent="0">
              <a:buNone/>
            </a:pPr>
            <a:r>
              <a:rPr lang="en-IN" sz="2900" dirty="0">
                <a:latin typeface="Times New Roman" panose="02020603050405020304" pitchFamily="18" charset="0"/>
                <a:cs typeface="Times New Roman" panose="02020603050405020304" pitchFamily="18" charset="0"/>
              </a:rPr>
              <a:t>}</a:t>
            </a:r>
          </a:p>
          <a:p>
            <a:pPr marL="0" indent="0">
              <a:buNone/>
            </a:pPr>
            <a:r>
              <a:rPr lang="en-IN" sz="2900" dirty="0">
                <a:latin typeface="Times New Roman" panose="02020603050405020304" pitchFamily="18" charset="0"/>
                <a:cs typeface="Times New Roman" panose="02020603050405020304" pitchFamily="18" charset="0"/>
              </a:rPr>
              <a:t>&lt;/style&gt;</a:t>
            </a:r>
          </a:p>
          <a:p>
            <a:pPr marL="0" indent="0">
              <a:buNone/>
            </a:pPr>
            <a:r>
              <a:rPr lang="en-IN" sz="2900" dirty="0">
                <a:latin typeface="Times New Roman" panose="02020603050405020304" pitchFamily="18" charset="0"/>
                <a:cs typeface="Times New Roman" panose="02020603050405020304" pitchFamily="18" charset="0"/>
              </a:rPr>
              <a:t>&lt;body&gt;</a:t>
            </a:r>
          </a:p>
          <a:p>
            <a:pPr marL="0" indent="0">
              <a:buNone/>
            </a:pPr>
            <a:r>
              <a:rPr lang="en-IN" sz="2900" dirty="0">
                <a:latin typeface="Times New Roman" panose="02020603050405020304" pitchFamily="18" charset="0"/>
                <a:cs typeface="Times New Roman" panose="02020603050405020304" pitchFamily="18" charset="0"/>
              </a:rPr>
              <a:t>&lt;p&gt; WELCOME&lt;p&gt;</a:t>
            </a:r>
          </a:p>
          <a:p>
            <a:pPr marL="0" indent="0">
              <a:buNone/>
            </a:pPr>
            <a:r>
              <a:rPr lang="en-IN" sz="2900" dirty="0">
                <a:latin typeface="Times New Roman" panose="02020603050405020304" pitchFamily="18" charset="0"/>
                <a:cs typeface="Times New Roman" panose="02020603050405020304" pitchFamily="18" charset="0"/>
              </a:rPr>
              <a:t>&lt;/body&gt;</a:t>
            </a:r>
          </a:p>
          <a:p>
            <a:pPr marL="0" indent="0">
              <a:buNone/>
            </a:pPr>
            <a:r>
              <a:rPr lang="en-IN" sz="2900" dirty="0">
                <a:latin typeface="Times New Roman" panose="02020603050405020304" pitchFamily="18" charset="0"/>
                <a:cs typeface="Times New Roman" panose="02020603050405020304" pitchFamily="18" charset="0"/>
              </a:rPr>
              <a:t>&lt;/html&gt;</a:t>
            </a:r>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1152" y="166910"/>
            <a:ext cx="3622089" cy="902849"/>
          </a:xfrm>
        </p:spPr>
        <p:txBody>
          <a:bodyPr>
            <a:normAutofit fontScale="90000"/>
          </a:bodyPr>
          <a:lstStyle/>
          <a:p>
            <a:r>
              <a:rPr lang="en-IN" dirty="0">
                <a:latin typeface="Times New Roman" panose="02020603050405020304" pitchFamily="18" charset="0"/>
                <a:cs typeface="Times New Roman" panose="02020603050405020304" pitchFamily="18" charset="0"/>
              </a:rPr>
              <a:t>2) CSS Id Selector</a:t>
            </a:r>
            <a:r>
              <a:rPr lang="en-IN" dirty="0"/>
              <a:t/>
            </a:r>
            <a:br>
              <a:rPr lang="en-IN" dirty="0"/>
            </a:br>
            <a:endParaRPr lang="en-IN" dirty="0"/>
          </a:p>
        </p:txBody>
      </p:sp>
      <p:sp>
        <p:nvSpPr>
          <p:cNvPr id="3" name="Content Placeholder 2"/>
          <p:cNvSpPr>
            <a:spLocks noGrp="1"/>
          </p:cNvSpPr>
          <p:nvPr>
            <p:ph idx="1"/>
          </p:nvPr>
        </p:nvSpPr>
        <p:spPr>
          <a:xfrm>
            <a:off x="1591152" y="937845"/>
            <a:ext cx="8666540" cy="6025663"/>
          </a:xfrm>
        </p:spPr>
        <p:txBody>
          <a:bodyPr>
            <a:normAutofit fontScale="92500" lnSpcReduction="20000"/>
          </a:bodyPr>
          <a:lstStyle/>
          <a:p>
            <a:r>
              <a:rPr lang="en-IN" sz="2100" dirty="0">
                <a:latin typeface="Times New Roman" panose="02020603050405020304" pitchFamily="18" charset="0"/>
                <a:cs typeface="Times New Roman" panose="02020603050405020304" pitchFamily="18" charset="0"/>
              </a:rPr>
              <a:t>The id selector selects the id attribute of an HTML element to select a specific element.</a:t>
            </a:r>
          </a:p>
          <a:p>
            <a:r>
              <a:rPr lang="en-IN" sz="2100" dirty="0">
                <a:latin typeface="Times New Roman" panose="02020603050405020304" pitchFamily="18" charset="0"/>
                <a:cs typeface="Times New Roman" panose="02020603050405020304" pitchFamily="18" charset="0"/>
              </a:rPr>
              <a:t>It is written with the hash character (#), followed by the id of the element.</a:t>
            </a:r>
          </a:p>
          <a:p>
            <a:pPr marL="0" indent="0">
              <a:buNone/>
            </a:pPr>
            <a:r>
              <a:rPr lang="en-IN" sz="2100" dirty="0">
                <a:latin typeface="Times New Roman" panose="02020603050405020304" pitchFamily="18" charset="0"/>
                <a:cs typeface="Times New Roman" panose="02020603050405020304" pitchFamily="18" charset="0"/>
              </a:rPr>
              <a:t>&lt;html&gt;</a:t>
            </a:r>
          </a:p>
          <a:p>
            <a:pPr marL="0" indent="0">
              <a:buNone/>
            </a:pPr>
            <a:r>
              <a:rPr lang="en-IN" sz="2100" dirty="0">
                <a:latin typeface="Times New Roman" panose="02020603050405020304" pitchFamily="18" charset="0"/>
                <a:cs typeface="Times New Roman" panose="02020603050405020304" pitchFamily="18" charset="0"/>
              </a:rPr>
              <a:t>&lt;head&gt;</a:t>
            </a:r>
          </a:p>
          <a:p>
            <a:pPr marL="0" indent="0">
              <a:buNone/>
            </a:pPr>
            <a:r>
              <a:rPr lang="en-IN" sz="2100" dirty="0">
                <a:latin typeface="Times New Roman" panose="02020603050405020304" pitchFamily="18" charset="0"/>
                <a:cs typeface="Times New Roman" panose="02020603050405020304" pitchFamily="18" charset="0"/>
              </a:rPr>
              <a:t>&lt;/head&gt;</a:t>
            </a:r>
          </a:p>
          <a:p>
            <a:pPr marL="0" indent="0">
              <a:buNone/>
            </a:pPr>
            <a:r>
              <a:rPr lang="en-IN" sz="2100" dirty="0">
                <a:latin typeface="Times New Roman" panose="02020603050405020304" pitchFamily="18" charset="0"/>
                <a:cs typeface="Times New Roman" panose="02020603050405020304" pitchFamily="18" charset="0"/>
              </a:rPr>
              <a:t>&lt;style&gt;</a:t>
            </a:r>
          </a:p>
          <a:p>
            <a:pPr marL="0" indent="0">
              <a:buNone/>
            </a:pPr>
            <a:r>
              <a:rPr lang="en-IN" sz="2100" dirty="0">
                <a:latin typeface="Times New Roman" panose="02020603050405020304" pitchFamily="18" charset="0"/>
                <a:cs typeface="Times New Roman" panose="02020603050405020304" pitchFamily="18" charset="0"/>
              </a:rPr>
              <a:t>#happy{</a:t>
            </a:r>
          </a:p>
          <a:p>
            <a:pPr marL="0" indent="0">
              <a:buNone/>
            </a:pPr>
            <a:r>
              <a:rPr lang="en-IN" sz="2100" dirty="0" err="1">
                <a:latin typeface="Times New Roman" panose="02020603050405020304" pitchFamily="18" charset="0"/>
                <a:cs typeface="Times New Roman" panose="02020603050405020304" pitchFamily="18" charset="0"/>
              </a:rPr>
              <a:t>text-align:center</a:t>
            </a:r>
            <a:r>
              <a:rPr lang="en-IN" sz="2100" dirty="0">
                <a:latin typeface="Times New Roman" panose="02020603050405020304" pitchFamily="18" charset="0"/>
                <a:cs typeface="Times New Roman" panose="02020603050405020304" pitchFamily="18" charset="0"/>
              </a:rPr>
              <a:t>;</a:t>
            </a:r>
          </a:p>
          <a:p>
            <a:pPr marL="0" indent="0">
              <a:buNone/>
            </a:pPr>
            <a:r>
              <a:rPr lang="en-IN" sz="2100" dirty="0" err="1">
                <a:latin typeface="Times New Roman" panose="02020603050405020304" pitchFamily="18" charset="0"/>
                <a:cs typeface="Times New Roman" panose="02020603050405020304" pitchFamily="18" charset="0"/>
              </a:rPr>
              <a:t>color:red</a:t>
            </a:r>
            <a:r>
              <a:rPr lang="en-IN" sz="2100" dirty="0">
                <a:latin typeface="Times New Roman" panose="02020603050405020304" pitchFamily="18" charset="0"/>
                <a:cs typeface="Times New Roman" panose="02020603050405020304" pitchFamily="18" charset="0"/>
              </a:rPr>
              <a:t>;</a:t>
            </a:r>
          </a:p>
          <a:p>
            <a:pPr marL="0" indent="0">
              <a:buNone/>
            </a:pPr>
            <a:r>
              <a:rPr lang="en-IN" sz="2100" dirty="0">
                <a:latin typeface="Times New Roman" panose="02020603050405020304" pitchFamily="18" charset="0"/>
                <a:cs typeface="Times New Roman" panose="02020603050405020304" pitchFamily="18" charset="0"/>
              </a:rPr>
              <a:t>}</a:t>
            </a:r>
          </a:p>
          <a:p>
            <a:pPr marL="0" indent="0">
              <a:buNone/>
            </a:pPr>
            <a:r>
              <a:rPr lang="en-IN" sz="2100" dirty="0">
                <a:latin typeface="Times New Roman" panose="02020603050405020304" pitchFamily="18" charset="0"/>
                <a:cs typeface="Times New Roman" panose="02020603050405020304" pitchFamily="18" charset="0"/>
              </a:rPr>
              <a:t>&lt;/style&gt;</a:t>
            </a:r>
          </a:p>
          <a:p>
            <a:pPr marL="0" indent="0">
              <a:buNone/>
            </a:pPr>
            <a:r>
              <a:rPr lang="en-IN" sz="2100" dirty="0">
                <a:latin typeface="Times New Roman" panose="02020603050405020304" pitchFamily="18" charset="0"/>
                <a:cs typeface="Times New Roman" panose="02020603050405020304" pitchFamily="18" charset="0"/>
              </a:rPr>
              <a:t>&lt;body&gt;</a:t>
            </a:r>
          </a:p>
          <a:p>
            <a:pPr marL="0" indent="0">
              <a:buNone/>
            </a:pPr>
            <a:r>
              <a:rPr lang="en-IN" sz="2100" dirty="0">
                <a:latin typeface="Times New Roman" panose="02020603050405020304" pitchFamily="18" charset="0"/>
                <a:cs typeface="Times New Roman" panose="02020603050405020304" pitchFamily="18" charset="0"/>
              </a:rPr>
              <a:t>&lt;p id="happy"&gt; WELCOME&lt;/p&gt;</a:t>
            </a:r>
          </a:p>
          <a:p>
            <a:pPr marL="0" indent="0">
              <a:buNone/>
            </a:pPr>
            <a:r>
              <a:rPr lang="en-IN" sz="2100" dirty="0">
                <a:latin typeface="Times New Roman" panose="02020603050405020304" pitchFamily="18" charset="0"/>
                <a:cs typeface="Times New Roman" panose="02020603050405020304" pitchFamily="18" charset="0"/>
              </a:rPr>
              <a:t>&lt;p&gt;HOW ARE YOU&lt;/p&gt;</a:t>
            </a:r>
          </a:p>
          <a:p>
            <a:pPr marL="0" indent="0">
              <a:buNone/>
            </a:pPr>
            <a:r>
              <a:rPr lang="en-IN" sz="2100" dirty="0">
                <a:latin typeface="Times New Roman" panose="02020603050405020304" pitchFamily="18" charset="0"/>
                <a:cs typeface="Times New Roman" panose="02020603050405020304" pitchFamily="18" charset="0"/>
              </a:rPr>
              <a:t>&lt;/body&gt;</a:t>
            </a:r>
          </a:p>
          <a:p>
            <a:pPr marL="0" indent="0">
              <a:buNone/>
            </a:pPr>
            <a:r>
              <a:rPr lang="en-IN" sz="2100" dirty="0">
                <a:latin typeface="Times New Roman" panose="02020603050405020304" pitchFamily="18" charset="0"/>
                <a:cs typeface="Times New Roman" panose="02020603050405020304" pitchFamily="18" charset="0"/>
              </a:rPr>
              <a:t>&lt;/html&gt;</a:t>
            </a:r>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636" y="624110"/>
            <a:ext cx="4891596" cy="840706"/>
          </a:xfrm>
        </p:spPr>
        <p:txBody>
          <a:bodyPr>
            <a:normAutofit fontScale="90000"/>
          </a:bodyPr>
          <a:lstStyle/>
          <a:p>
            <a:r>
              <a:rPr lang="en-IN" u="sng" dirty="0">
                <a:latin typeface="Times New Roman" panose="02020603050405020304" pitchFamily="18" charset="0"/>
                <a:cs typeface="Times New Roman" panose="02020603050405020304" pitchFamily="18" charset="0"/>
              </a:rPr>
              <a:t>3) CSS Class Selector</a:t>
            </a:r>
            <a:r>
              <a:rPr lang="en-IN" dirty="0"/>
              <a:t/>
            </a:r>
            <a:br>
              <a:rPr lang="en-IN" dirty="0"/>
            </a:br>
            <a:endParaRPr lang="en-IN" dirty="0"/>
          </a:p>
        </p:txBody>
      </p:sp>
      <p:sp>
        <p:nvSpPr>
          <p:cNvPr id="3" name="Content Placeholder 2"/>
          <p:cNvSpPr>
            <a:spLocks noGrp="1"/>
          </p:cNvSpPr>
          <p:nvPr>
            <p:ph idx="1"/>
          </p:nvPr>
        </p:nvSpPr>
        <p:spPr>
          <a:xfrm>
            <a:off x="1242874" y="1597981"/>
            <a:ext cx="10261738" cy="4313241"/>
          </a:xfrm>
        </p:spPr>
        <p:txBody>
          <a:bodyPr/>
          <a:lstStyle/>
          <a:p>
            <a:pPr>
              <a:lnSpc>
                <a:spcPct val="150000"/>
              </a:lnSpc>
            </a:pPr>
            <a:r>
              <a:rPr lang="en-IN" sz="2500" dirty="0">
                <a:latin typeface="Times New Roman" panose="02020603050405020304" pitchFamily="18" charset="0"/>
                <a:cs typeface="Times New Roman" panose="02020603050405020304" pitchFamily="18" charset="0"/>
              </a:rPr>
              <a:t>The class selector is used to specify a style for a </a:t>
            </a:r>
            <a:r>
              <a:rPr lang="en-IN" sz="2500" b="1" dirty="0">
                <a:latin typeface="Times New Roman" panose="02020603050405020304" pitchFamily="18" charset="0"/>
                <a:cs typeface="Times New Roman" panose="02020603050405020304" pitchFamily="18" charset="0"/>
              </a:rPr>
              <a:t>group of elements</a:t>
            </a:r>
            <a:r>
              <a:rPr lang="en-IN" sz="2500" dirty="0">
                <a:latin typeface="Times New Roman" panose="02020603050405020304" pitchFamily="18" charset="0"/>
                <a:cs typeface="Times New Roman" panose="02020603050405020304" pitchFamily="18" charset="0"/>
              </a:rPr>
              <a:t>. Unlike the id selector, the class selector is most often used on several elements</a:t>
            </a:r>
          </a:p>
          <a:p>
            <a:pPr>
              <a:lnSpc>
                <a:spcPct val="150000"/>
              </a:lnSpc>
            </a:pPr>
            <a:r>
              <a:rPr lang="en-IN" sz="2500" dirty="0">
                <a:latin typeface="Times New Roman" panose="02020603050405020304" pitchFamily="18" charset="0"/>
                <a:cs typeface="Times New Roman" panose="02020603050405020304" pitchFamily="18" charset="0"/>
              </a:rPr>
              <a:t>This allows you to set a particular style for many HTML elements with the same class</a:t>
            </a:r>
          </a:p>
          <a:p>
            <a:pPr>
              <a:lnSpc>
                <a:spcPct val="150000"/>
              </a:lnSpc>
            </a:pPr>
            <a:r>
              <a:rPr lang="en-IN" sz="2500" dirty="0">
                <a:latin typeface="Times New Roman" panose="02020603050405020304" pitchFamily="18" charset="0"/>
                <a:cs typeface="Times New Roman" panose="02020603050405020304" pitchFamily="18" charset="0"/>
              </a:rPr>
              <a:t>The class selector uses the HTML class attribute, and is defined with a "."</a:t>
            </a: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37" y="479395"/>
            <a:ext cx="9108489" cy="6116714"/>
          </a:xfrm>
        </p:spPr>
        <p:txBody>
          <a:bodyPr>
            <a:noAutofit/>
          </a:bodyPr>
          <a:lstStyle/>
          <a:p>
            <a:r>
              <a:rPr lang="en-IN" sz="2500" dirty="0">
                <a:latin typeface="Times New Roman" panose="02020603050405020304" pitchFamily="18" charset="0"/>
                <a:cs typeface="Times New Roman" panose="02020603050405020304" pitchFamily="18" charset="0"/>
              </a:rPr>
              <a:t>&lt;!DOCTYPE html&gt;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&lt;html&gt;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&lt;head&gt;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&lt;style&gt;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a:t>
            </a:r>
            <a:r>
              <a:rPr lang="en-IN" sz="2500" dirty="0" err="1">
                <a:latin typeface="Times New Roman" panose="02020603050405020304" pitchFamily="18" charset="0"/>
                <a:cs typeface="Times New Roman" panose="02020603050405020304" pitchFamily="18" charset="0"/>
              </a:rPr>
              <a:t>center</a:t>
            </a:r>
            <a:r>
              <a:rPr lang="en-IN" sz="2500" dirty="0">
                <a:latin typeface="Times New Roman" panose="02020603050405020304" pitchFamily="18" charset="0"/>
                <a:cs typeface="Times New Roman" panose="02020603050405020304" pitchFamily="18" charset="0"/>
              </a:rPr>
              <a:t> {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    text-align: </a:t>
            </a:r>
            <a:r>
              <a:rPr lang="en-IN" sz="2500" dirty="0" err="1">
                <a:latin typeface="Times New Roman" panose="02020603050405020304" pitchFamily="18" charset="0"/>
                <a:cs typeface="Times New Roman" panose="02020603050405020304" pitchFamily="18" charset="0"/>
              </a:rPr>
              <a:t>center</a:t>
            </a:r>
            <a:r>
              <a:rPr lang="en-IN" sz="2500" dirty="0">
                <a:latin typeface="Times New Roman" panose="02020603050405020304" pitchFamily="18" charset="0"/>
                <a:cs typeface="Times New Roman" panose="02020603050405020304" pitchFamily="18" charset="0"/>
              </a:rPr>
              <a: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    </a:t>
            </a:r>
            <a:r>
              <a:rPr lang="en-IN" sz="2500" dirty="0" err="1">
                <a:latin typeface="Times New Roman" panose="02020603050405020304" pitchFamily="18" charset="0"/>
                <a:cs typeface="Times New Roman" panose="02020603050405020304" pitchFamily="18" charset="0"/>
              </a:rPr>
              <a:t>color</a:t>
            </a:r>
            <a:r>
              <a:rPr lang="en-IN" sz="2500" dirty="0">
                <a:latin typeface="Times New Roman" panose="02020603050405020304" pitchFamily="18" charset="0"/>
                <a:cs typeface="Times New Roman" panose="02020603050405020304" pitchFamily="18" charset="0"/>
              </a:rPr>
              <a:t>: blue;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&lt;/style&gt;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&lt;/head&gt;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&lt;body&gt;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&lt;h1 class="</a:t>
            </a:r>
            <a:r>
              <a:rPr lang="en-IN" sz="2500" dirty="0" err="1">
                <a:latin typeface="Times New Roman" panose="02020603050405020304" pitchFamily="18" charset="0"/>
                <a:cs typeface="Times New Roman" panose="02020603050405020304" pitchFamily="18" charset="0"/>
              </a:rPr>
              <a:t>center</a:t>
            </a:r>
            <a:r>
              <a:rPr lang="en-IN" sz="2500" dirty="0">
                <a:latin typeface="Times New Roman" panose="02020603050405020304" pitchFamily="18" charset="0"/>
                <a:cs typeface="Times New Roman" panose="02020603050405020304" pitchFamily="18" charset="0"/>
              </a:rPr>
              <a:t>"&gt;This heading is blue and </a:t>
            </a:r>
            <a:r>
              <a:rPr lang="en-IN" sz="2500" dirty="0" err="1">
                <a:latin typeface="Times New Roman" panose="02020603050405020304" pitchFamily="18" charset="0"/>
                <a:cs typeface="Times New Roman" panose="02020603050405020304" pitchFamily="18" charset="0"/>
              </a:rPr>
              <a:t>center</a:t>
            </a:r>
            <a:r>
              <a:rPr lang="en-IN" sz="2500" dirty="0">
                <a:latin typeface="Times New Roman" panose="02020603050405020304" pitchFamily="18" charset="0"/>
                <a:cs typeface="Times New Roman" panose="02020603050405020304" pitchFamily="18" charset="0"/>
              </a:rPr>
              <a:t>-aligned.&lt;/h1&gt;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&lt;p class="</a:t>
            </a:r>
            <a:r>
              <a:rPr lang="en-IN" sz="2500" dirty="0" err="1">
                <a:latin typeface="Times New Roman" panose="02020603050405020304" pitchFamily="18" charset="0"/>
                <a:cs typeface="Times New Roman" panose="02020603050405020304" pitchFamily="18" charset="0"/>
              </a:rPr>
              <a:t>center</a:t>
            </a:r>
            <a:r>
              <a:rPr lang="en-IN" sz="2500" dirty="0">
                <a:latin typeface="Times New Roman" panose="02020603050405020304" pitchFamily="18" charset="0"/>
                <a:cs typeface="Times New Roman" panose="02020603050405020304" pitchFamily="18" charset="0"/>
              </a:rPr>
              <a:t>"&gt;This paragraph is blue and </a:t>
            </a:r>
            <a:r>
              <a:rPr lang="en-IN" sz="2500" dirty="0" err="1">
                <a:latin typeface="Times New Roman" panose="02020603050405020304" pitchFamily="18" charset="0"/>
                <a:cs typeface="Times New Roman" panose="02020603050405020304" pitchFamily="18" charset="0"/>
              </a:rPr>
              <a:t>center</a:t>
            </a:r>
            <a:r>
              <a:rPr lang="en-IN" sz="2500" dirty="0">
                <a:latin typeface="Times New Roman" panose="02020603050405020304" pitchFamily="18" charset="0"/>
                <a:cs typeface="Times New Roman" panose="02020603050405020304" pitchFamily="18" charset="0"/>
              </a:rPr>
              <a:t>-aligned.&lt;/p&gt;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&lt;/body&gt;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&lt;/html&gt;  </a:t>
            </a:r>
            <a:br>
              <a:rPr lang="en-IN" sz="2500" dirty="0">
                <a:latin typeface="Times New Roman" panose="02020603050405020304" pitchFamily="18" charset="0"/>
                <a:cs typeface="Times New Roman" panose="02020603050405020304" pitchFamily="18" charset="0"/>
              </a:rPr>
            </a:br>
            <a:endParaRPr lang="en-IN" sz="2500" dirty="0">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002" y="260126"/>
            <a:ext cx="5566300" cy="751928"/>
          </a:xfrm>
        </p:spPr>
        <p:txBody>
          <a:bodyPr>
            <a:normAutofit fontScale="90000"/>
          </a:bodyPr>
          <a:lstStyle/>
          <a:p>
            <a:r>
              <a:rPr lang="en-IN" dirty="0">
                <a:latin typeface="Times New Roman" panose="02020603050405020304" pitchFamily="18" charset="0"/>
                <a:cs typeface="Times New Roman" panose="02020603050405020304" pitchFamily="18" charset="0"/>
              </a:rPr>
              <a:t>4) CSS Group Selector</a:t>
            </a:r>
            <a:r>
              <a:rPr lang="en-IN" dirty="0"/>
              <a:t/>
            </a:r>
            <a:br>
              <a:rPr lang="en-IN" dirty="0"/>
            </a:br>
            <a:endParaRPr lang="en-IN" dirty="0"/>
          </a:p>
        </p:txBody>
      </p:sp>
      <p:sp>
        <p:nvSpPr>
          <p:cNvPr id="3" name="Content Placeholder 2"/>
          <p:cNvSpPr>
            <a:spLocks noGrp="1"/>
          </p:cNvSpPr>
          <p:nvPr>
            <p:ph idx="1"/>
          </p:nvPr>
        </p:nvSpPr>
        <p:spPr>
          <a:xfrm>
            <a:off x="1047565" y="1225118"/>
            <a:ext cx="11052699" cy="5632881"/>
          </a:xfrm>
        </p:spPr>
        <p:txBody>
          <a:bodyPr>
            <a:normAutofit fontScale="85000" lnSpcReduction="20000"/>
          </a:bodyPr>
          <a:lstStyle/>
          <a:p>
            <a:r>
              <a:rPr lang="en-IN" dirty="0">
                <a:latin typeface="Times New Roman" panose="02020603050405020304" pitchFamily="18" charset="0"/>
                <a:cs typeface="Times New Roman" panose="02020603050405020304" pitchFamily="18" charset="0"/>
              </a:rPr>
              <a:t>The grouping selector is used to select all the elements with the same style definitions.</a:t>
            </a:r>
          </a:p>
          <a:p>
            <a:r>
              <a:rPr lang="en-IN" dirty="0">
                <a:latin typeface="Times New Roman" panose="02020603050405020304" pitchFamily="18" charset="0"/>
                <a:cs typeface="Times New Roman" panose="02020603050405020304" pitchFamily="18" charset="0"/>
              </a:rPr>
              <a:t>Grouping selector is used to minimize the code. </a:t>
            </a:r>
          </a:p>
          <a:p>
            <a:pPr marL="0" indent="0">
              <a:buNone/>
            </a:pPr>
            <a:r>
              <a:rPr lang="en-IN" dirty="0">
                <a:latin typeface="Times New Roman" panose="02020603050405020304" pitchFamily="18" charset="0"/>
                <a:cs typeface="Times New Roman" panose="02020603050405020304" pitchFamily="18" charset="0"/>
              </a:rPr>
              <a:t>&lt;!DOCTYPE html</a:t>
            </a:r>
            <a:r>
              <a:rPr lang="en-IN" b="1" dirty="0">
                <a:latin typeface="Times New Roman" panose="02020603050405020304" pitchFamily="18" charset="0"/>
                <a:cs typeface="Times New Roman" panose="02020603050405020304" pitchFamily="18" charset="0"/>
              </a:rPr>
              <a:t>&gt;</a:t>
            </a: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&lt;html&gt;</a:t>
            </a: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&lt;head&gt;</a:t>
            </a: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&lt;style&gt;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h1, h2, p {  </a:t>
            </a:r>
          </a:p>
          <a:p>
            <a:pPr marL="0" indent="0">
              <a:buNone/>
            </a:pPr>
            <a:r>
              <a:rPr lang="en-IN" dirty="0">
                <a:latin typeface="Times New Roman" panose="02020603050405020304" pitchFamily="18" charset="0"/>
                <a:cs typeface="Times New Roman" panose="02020603050405020304" pitchFamily="18" charset="0"/>
              </a:rPr>
              <a:t>    text-align: </a:t>
            </a:r>
            <a:r>
              <a:rPr lang="en-IN" dirty="0" err="1">
                <a:latin typeface="Times New Roman" panose="02020603050405020304" pitchFamily="18" charset="0"/>
                <a:cs typeface="Times New Roman" panose="02020603050405020304" pitchFamily="18" charset="0"/>
              </a:rPr>
              <a:t>center</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blue;  </a:t>
            </a:r>
          </a:p>
          <a:p>
            <a:pPr marL="0" indent="0">
              <a:buNone/>
            </a:pP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&lt;/style&gt;</a:t>
            </a: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&lt;/head&gt;</a:t>
            </a: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&lt;body&gt;</a:t>
            </a: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&lt;h1&gt;</a:t>
            </a:r>
            <a:r>
              <a:rPr lang="en-IN" dirty="0">
                <a:latin typeface="Times New Roman" panose="02020603050405020304" pitchFamily="18" charset="0"/>
                <a:cs typeface="Times New Roman" panose="02020603050405020304" pitchFamily="18" charset="0"/>
              </a:rPr>
              <a:t>Hello Javatpoint.com</a:t>
            </a:r>
            <a:r>
              <a:rPr lang="en-IN" b="1" dirty="0">
                <a:latin typeface="Times New Roman" panose="02020603050405020304" pitchFamily="18" charset="0"/>
                <a:cs typeface="Times New Roman" panose="02020603050405020304" pitchFamily="18" charset="0"/>
              </a:rPr>
              <a:t>&lt;/h1&gt;</a:t>
            </a: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&lt;h2&gt;</a:t>
            </a:r>
            <a:r>
              <a:rPr lang="en-IN" dirty="0">
                <a:latin typeface="Times New Roman" panose="02020603050405020304" pitchFamily="18" charset="0"/>
                <a:cs typeface="Times New Roman" panose="02020603050405020304" pitchFamily="18" charset="0"/>
              </a:rPr>
              <a:t>Hello Javatpoint.com (In smaller font)</a:t>
            </a:r>
            <a:r>
              <a:rPr lang="en-IN" b="1" dirty="0">
                <a:latin typeface="Times New Roman" panose="02020603050405020304" pitchFamily="18" charset="0"/>
                <a:cs typeface="Times New Roman" panose="02020603050405020304" pitchFamily="18" charset="0"/>
              </a:rPr>
              <a:t>&lt;/h2&gt;</a:t>
            </a: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&lt;p&gt;</a:t>
            </a:r>
            <a:r>
              <a:rPr lang="en-IN" dirty="0">
                <a:latin typeface="Times New Roman" panose="02020603050405020304" pitchFamily="18" charset="0"/>
                <a:cs typeface="Times New Roman" panose="02020603050405020304" pitchFamily="18" charset="0"/>
              </a:rPr>
              <a:t>This is a paragraph.</a:t>
            </a:r>
            <a:r>
              <a:rPr lang="en-IN" b="1" dirty="0">
                <a:latin typeface="Times New Roman" panose="02020603050405020304" pitchFamily="18" charset="0"/>
                <a:cs typeface="Times New Roman" panose="02020603050405020304" pitchFamily="18" charset="0"/>
              </a:rPr>
              <a:t>&lt;/p&gt;</a:t>
            </a: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&lt;/body&gt;</a:t>
            </a:r>
            <a:r>
              <a:rPr lang="en-IN" dirty="0">
                <a:latin typeface="Times New Roman" panose="02020603050405020304" pitchFamily="18" charset="0"/>
                <a:cs typeface="Times New Roman" panose="02020603050405020304" pitchFamily="18" charset="0"/>
              </a:rPr>
              <a:t>  </a:t>
            </a:r>
          </a:p>
          <a:p>
            <a:pPr marL="0" indent="0">
              <a:buNone/>
            </a:pPr>
            <a:r>
              <a:rPr lang="en-IN" b="1" dirty="0">
                <a:latin typeface="Times New Roman" panose="02020603050405020304" pitchFamily="18" charset="0"/>
                <a:cs typeface="Times New Roman" panose="02020603050405020304" pitchFamily="18" charset="0"/>
              </a:rPr>
              <a:t>&lt;/html&gt;</a:t>
            </a:r>
            <a:endParaRPr lang="en-IN" dirty="0">
              <a:latin typeface="Times New Roman" panose="02020603050405020304" pitchFamily="18" charset="0"/>
              <a:cs typeface="Times New Roman" panose="02020603050405020304" pitchFamily="18" charset="0"/>
            </a:endParaRP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6078" y="226381"/>
            <a:ext cx="8911687" cy="1078606"/>
          </a:xfrm>
        </p:spPr>
        <p:txBody>
          <a:bodyPr>
            <a:normAutofit/>
          </a:bodyPr>
          <a:lstStyle/>
          <a:p>
            <a:pPr algn="ctr"/>
            <a:r>
              <a:rPr lang="en-US" sz="5400" u="sng" dirty="0">
                <a:latin typeface="Times New Roman" panose="02020603050405020304" pitchFamily="18" charset="0"/>
                <a:cs typeface="Times New Roman" panose="02020603050405020304" pitchFamily="18" charset="0"/>
              </a:rPr>
              <a:t>Styles in CSS</a:t>
            </a:r>
            <a:endParaRPr lang="en-IN" sz="54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89609" y="1526959"/>
            <a:ext cx="10315004" cy="5104660"/>
          </a:xfrm>
        </p:spPr>
        <p:txBody>
          <a:bodyPr/>
          <a:lstStyle/>
          <a:p>
            <a:pPr>
              <a:lnSpc>
                <a:spcPct val="200000"/>
              </a:lnSpc>
            </a:pPr>
            <a:r>
              <a:rPr lang="en-IN" sz="2500" dirty="0">
                <a:latin typeface="Times New Roman" panose="02020603050405020304" pitchFamily="18" charset="0"/>
                <a:cs typeface="Times New Roman" panose="02020603050405020304" pitchFamily="18" charset="0"/>
              </a:rPr>
              <a:t>There are 3 ways to insert an CSS</a:t>
            </a:r>
          </a:p>
          <a:p>
            <a:pPr marL="0" indent="0">
              <a:lnSpc>
                <a:spcPct val="200000"/>
              </a:lnSpc>
              <a:buNone/>
            </a:pPr>
            <a:r>
              <a:rPr lang="en-IN" sz="2500" dirty="0">
                <a:latin typeface="Times New Roman" panose="02020603050405020304" pitchFamily="18" charset="0"/>
                <a:cs typeface="Times New Roman" panose="02020603050405020304" pitchFamily="18" charset="0"/>
              </a:rPr>
              <a:t>1) External style sheet</a:t>
            </a:r>
          </a:p>
          <a:p>
            <a:pPr marL="0" indent="0">
              <a:lnSpc>
                <a:spcPct val="200000"/>
              </a:lnSpc>
              <a:buNone/>
            </a:pPr>
            <a:r>
              <a:rPr lang="en-IN" sz="2500" dirty="0">
                <a:latin typeface="Times New Roman" panose="02020603050405020304" pitchFamily="18" charset="0"/>
                <a:cs typeface="Times New Roman" panose="02020603050405020304" pitchFamily="18" charset="0"/>
              </a:rPr>
              <a:t>2) Internal style sheet</a:t>
            </a:r>
          </a:p>
          <a:p>
            <a:pPr marL="0" indent="0">
              <a:lnSpc>
                <a:spcPct val="200000"/>
              </a:lnSpc>
              <a:buNone/>
            </a:pPr>
            <a:r>
              <a:rPr lang="en-IN" sz="2500" dirty="0">
                <a:latin typeface="Times New Roman" panose="02020603050405020304" pitchFamily="18" charset="0"/>
                <a:cs typeface="Times New Roman" panose="02020603050405020304" pitchFamily="18" charset="0"/>
              </a:rPr>
              <a:t>3) Inline style</a:t>
            </a:r>
          </a:p>
          <a:p>
            <a:pPr marL="0" indent="0">
              <a:buNone/>
            </a:pPr>
            <a:endParaRPr lang="en-IN" dirty="0"/>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859" y="624110"/>
            <a:ext cx="3293616" cy="751929"/>
          </a:xfrm>
        </p:spPr>
        <p:txBody>
          <a:bodyPr>
            <a:normAutofit fontScale="90000"/>
          </a:bodyPr>
          <a:lstStyle/>
          <a:p>
            <a:r>
              <a:rPr lang="en-IN" i="1" u="sng" dirty="0">
                <a:latin typeface="Times New Roman" panose="02020603050405020304" pitchFamily="18" charset="0"/>
                <a:cs typeface="Times New Roman" panose="02020603050405020304" pitchFamily="18" charset="0"/>
              </a:rPr>
              <a:t>1) Inline CSS</a:t>
            </a:r>
            <a:r>
              <a:rPr lang="en-IN" dirty="0"/>
              <a:t/>
            </a:r>
            <a:br>
              <a:rPr lang="en-IN" dirty="0"/>
            </a:br>
            <a:endParaRPr lang="en-IN" dirty="0"/>
          </a:p>
        </p:txBody>
      </p:sp>
      <p:sp>
        <p:nvSpPr>
          <p:cNvPr id="3" name="Content Placeholder 2"/>
          <p:cNvSpPr>
            <a:spLocks noGrp="1"/>
          </p:cNvSpPr>
          <p:nvPr>
            <p:ph idx="1"/>
          </p:nvPr>
        </p:nvSpPr>
        <p:spPr>
          <a:xfrm>
            <a:off x="1606858" y="1376039"/>
            <a:ext cx="9897754" cy="4758431"/>
          </a:xfrm>
        </p:spPr>
        <p:txBody>
          <a:bodyPr/>
          <a:lstStyle/>
          <a:p>
            <a:pPr>
              <a:lnSpc>
                <a:spcPct val="150000"/>
              </a:lnSpc>
            </a:pPr>
            <a:r>
              <a:rPr lang="en-IN" dirty="0">
                <a:latin typeface="Times New Roman" panose="02020603050405020304" pitchFamily="18" charset="0"/>
                <a:cs typeface="Times New Roman" panose="02020603050405020304" pitchFamily="18" charset="0"/>
              </a:rPr>
              <a:t>Inline CSS is used to apply CSS on a single line or element.</a:t>
            </a:r>
          </a:p>
          <a:p>
            <a:pPr>
              <a:lnSpc>
                <a:spcPct val="150000"/>
              </a:lnSpc>
            </a:pPr>
            <a:r>
              <a:rPr lang="en-IN" b="1" dirty="0">
                <a:latin typeface="Times New Roman" panose="02020603050405020304" pitchFamily="18" charset="0"/>
                <a:cs typeface="Times New Roman" panose="02020603050405020304" pitchFamily="18" charset="0"/>
              </a:rPr>
              <a:t>&lt;h2</a:t>
            </a:r>
            <a:r>
              <a:rPr lang="en-IN" dirty="0">
                <a:latin typeface="Times New Roman" panose="02020603050405020304" pitchFamily="18" charset="0"/>
                <a:cs typeface="Times New Roman" panose="02020603050405020304" pitchFamily="18" charset="0"/>
              </a:rPr>
              <a:t> style="color:red;margin-left:40px;"</a:t>
            </a:r>
            <a:r>
              <a:rPr lang="en-IN" b="1" dirty="0">
                <a:latin typeface="Times New Roman" panose="02020603050405020304" pitchFamily="18" charset="0"/>
                <a:cs typeface="Times New Roman" panose="02020603050405020304" pitchFamily="18" charset="0"/>
              </a:rPr>
              <a:t>&gt;</a:t>
            </a:r>
            <a:r>
              <a:rPr lang="en-IN" dirty="0">
                <a:latin typeface="Times New Roman" panose="02020603050405020304" pitchFamily="18" charset="0"/>
                <a:cs typeface="Times New Roman" panose="02020603050405020304" pitchFamily="18" charset="0"/>
              </a:rPr>
              <a:t>Inline CSS is applied on this heading.</a:t>
            </a:r>
            <a:r>
              <a:rPr lang="en-IN" b="1" dirty="0">
                <a:latin typeface="Times New Roman" panose="02020603050405020304" pitchFamily="18" charset="0"/>
                <a:cs typeface="Times New Roman" panose="02020603050405020304" pitchFamily="18" charset="0"/>
              </a:rPr>
              <a:t>&lt;/h2&gt;</a:t>
            </a:r>
            <a:r>
              <a:rPr lang="en-IN" dirty="0">
                <a:latin typeface="Times New Roman" panose="02020603050405020304" pitchFamily="18" charset="0"/>
                <a:cs typeface="Times New Roman" panose="02020603050405020304" pitchFamily="18" charset="0"/>
              </a:rPr>
              <a:t>  </a:t>
            </a:r>
          </a:p>
          <a:p>
            <a:pPr>
              <a:lnSpc>
                <a:spcPct val="150000"/>
              </a:lnSpc>
            </a:pPr>
            <a:r>
              <a:rPr lang="en-IN" b="1" dirty="0">
                <a:latin typeface="Times New Roman" panose="02020603050405020304" pitchFamily="18" charset="0"/>
                <a:cs typeface="Times New Roman" panose="02020603050405020304" pitchFamily="18" charset="0"/>
              </a:rPr>
              <a:t>&lt;p&gt;</a:t>
            </a:r>
            <a:r>
              <a:rPr lang="en-IN" dirty="0">
                <a:latin typeface="Times New Roman" panose="02020603050405020304" pitchFamily="18" charset="0"/>
                <a:cs typeface="Times New Roman" panose="02020603050405020304" pitchFamily="18" charset="0"/>
              </a:rPr>
              <a:t>This paragraph is not affected.</a:t>
            </a:r>
            <a:r>
              <a:rPr lang="en-IN" b="1" dirty="0">
                <a:latin typeface="Times New Roman" panose="02020603050405020304" pitchFamily="18" charset="0"/>
                <a:cs typeface="Times New Roman" panose="02020603050405020304" pitchFamily="18" charset="0"/>
              </a:rPr>
              <a:t>&lt;/p&gt;</a:t>
            </a:r>
            <a:r>
              <a:rPr lang="en-IN" dirty="0">
                <a:latin typeface="Times New Roman" panose="02020603050405020304" pitchFamily="18" charset="0"/>
                <a:cs typeface="Times New Roman" panose="02020603050405020304" pitchFamily="18" charset="0"/>
              </a:rPr>
              <a:t>  </a:t>
            </a:r>
          </a:p>
          <a:p>
            <a:pPr marL="0" indent="0">
              <a:buNone/>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699" y="3519996"/>
            <a:ext cx="5823751" cy="1961965"/>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Value to Multiple Variables</a:t>
            </a:r>
            <a:br>
              <a:rPr lang="en-US" dirty="0"/>
            </a:br>
            <a:endParaRPr lang="en-US" dirty="0"/>
          </a:p>
        </p:txBody>
      </p:sp>
      <p:sp>
        <p:nvSpPr>
          <p:cNvPr id="3" name="Content Placeholder 2"/>
          <p:cNvSpPr>
            <a:spLocks noGrp="1"/>
          </p:cNvSpPr>
          <p:nvPr>
            <p:ph idx="1"/>
          </p:nvPr>
        </p:nvSpPr>
        <p:spPr/>
        <p:txBody>
          <a:bodyPr/>
          <a:lstStyle/>
          <a:p>
            <a:r>
              <a:rPr lang="fr-FR" dirty="0"/>
              <a:t>x = y = z = "Orange"</a:t>
            </a:r>
            <a:br>
              <a:rPr lang="fr-FR" dirty="0"/>
            </a:br>
            <a:r>
              <a:rPr lang="fr-FR" dirty="0" err="1"/>
              <a:t>print</a:t>
            </a:r>
            <a:r>
              <a:rPr lang="fr-FR" dirty="0"/>
              <a:t>(x)</a:t>
            </a:r>
            <a:br>
              <a:rPr lang="fr-FR" dirty="0"/>
            </a:br>
            <a:r>
              <a:rPr lang="fr-FR" dirty="0" err="1"/>
              <a:t>print</a:t>
            </a:r>
            <a:r>
              <a:rPr lang="fr-FR" dirty="0"/>
              <a:t>(y)</a:t>
            </a:r>
            <a:br>
              <a:rPr lang="fr-FR" dirty="0"/>
            </a:br>
            <a:r>
              <a:rPr lang="fr-FR" dirty="0" err="1"/>
              <a:t>print</a:t>
            </a:r>
            <a:r>
              <a:rPr lang="fr-FR" dirty="0"/>
              <a:t>(z)</a:t>
            </a: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880" y="257909"/>
            <a:ext cx="9773466" cy="668216"/>
          </a:xfrm>
        </p:spPr>
        <p:txBody>
          <a:bodyPr>
            <a:normAutofit/>
          </a:bodyPr>
          <a:lstStyle/>
          <a:p>
            <a:r>
              <a:rPr lang="en-IN" i="1" u="sng" dirty="0">
                <a:latin typeface="Times New Roman" panose="02020603050405020304" pitchFamily="18" charset="0"/>
                <a:cs typeface="Times New Roman" panose="02020603050405020304" pitchFamily="18" charset="0"/>
              </a:rPr>
              <a:t>2) Internal CSS</a:t>
            </a:r>
            <a:endParaRPr lang="en-IN" dirty="0"/>
          </a:p>
        </p:txBody>
      </p:sp>
      <p:sp>
        <p:nvSpPr>
          <p:cNvPr id="3" name="Content Placeholder 2"/>
          <p:cNvSpPr>
            <a:spLocks noGrp="1"/>
          </p:cNvSpPr>
          <p:nvPr>
            <p:ph idx="1"/>
          </p:nvPr>
        </p:nvSpPr>
        <p:spPr>
          <a:xfrm>
            <a:off x="1447060" y="926124"/>
            <a:ext cx="10395751" cy="5931876"/>
          </a:xfrm>
        </p:spPr>
        <p:txBody>
          <a:bodyPr>
            <a:normAutofit fontScale="85000" lnSpcReduction="20000"/>
          </a:bodyPr>
          <a:lstStyle/>
          <a:p>
            <a:r>
              <a:rPr lang="en-IN" sz="2100" dirty="0">
                <a:latin typeface="Times New Roman" panose="02020603050405020304" pitchFamily="18" charset="0"/>
                <a:cs typeface="Times New Roman" panose="02020603050405020304" pitchFamily="18" charset="0"/>
              </a:rPr>
              <a:t>The internal style sheet is used to add a </a:t>
            </a:r>
            <a:r>
              <a:rPr lang="en-IN" sz="2100" b="1" dirty="0">
                <a:latin typeface="Times New Roman" panose="02020603050405020304" pitchFamily="18" charset="0"/>
                <a:cs typeface="Times New Roman" panose="02020603050405020304" pitchFamily="18" charset="0"/>
              </a:rPr>
              <a:t>unique style for a single document</a:t>
            </a:r>
            <a:r>
              <a:rPr lang="en-IN" sz="2100" dirty="0">
                <a:latin typeface="Times New Roman" panose="02020603050405020304" pitchFamily="18" charset="0"/>
                <a:cs typeface="Times New Roman" panose="02020603050405020304" pitchFamily="18" charset="0"/>
              </a:rPr>
              <a:t>. </a:t>
            </a:r>
          </a:p>
          <a:p>
            <a:r>
              <a:rPr lang="en-IN" sz="2100" dirty="0">
                <a:latin typeface="Times New Roman" panose="02020603050405020304" pitchFamily="18" charset="0"/>
                <a:cs typeface="Times New Roman" panose="02020603050405020304" pitchFamily="18" charset="0"/>
              </a:rPr>
              <a:t>It is defined in </a:t>
            </a:r>
            <a:r>
              <a:rPr lang="en-IN" sz="2100" b="1" dirty="0">
                <a:latin typeface="Times New Roman" panose="02020603050405020304" pitchFamily="18" charset="0"/>
                <a:cs typeface="Times New Roman" panose="02020603050405020304" pitchFamily="18" charset="0"/>
              </a:rPr>
              <a:t>&lt;head&gt; </a:t>
            </a:r>
            <a:r>
              <a:rPr lang="en-IN" sz="2100" dirty="0">
                <a:latin typeface="Times New Roman" panose="02020603050405020304" pitchFamily="18" charset="0"/>
                <a:cs typeface="Times New Roman" panose="02020603050405020304" pitchFamily="18" charset="0"/>
              </a:rPr>
              <a:t>section of the HTML page inside the </a:t>
            </a:r>
            <a:r>
              <a:rPr lang="en-IN" sz="2100" b="1" dirty="0">
                <a:latin typeface="Times New Roman" panose="02020603050405020304" pitchFamily="18" charset="0"/>
                <a:cs typeface="Times New Roman" panose="02020603050405020304" pitchFamily="18" charset="0"/>
              </a:rPr>
              <a:t>&lt;style&gt; </a:t>
            </a:r>
            <a:r>
              <a:rPr lang="en-IN" sz="2100" dirty="0">
                <a:latin typeface="Times New Roman" panose="02020603050405020304" pitchFamily="18" charset="0"/>
                <a:cs typeface="Times New Roman" panose="02020603050405020304" pitchFamily="18" charset="0"/>
              </a:rPr>
              <a:t>tag.</a:t>
            </a:r>
          </a:p>
          <a:p>
            <a:pPr marL="0" indent="0">
              <a:buNone/>
            </a:pPr>
            <a:r>
              <a:rPr lang="en-IN" sz="2100" dirty="0">
                <a:latin typeface="Times New Roman" panose="02020603050405020304" pitchFamily="18" charset="0"/>
                <a:cs typeface="Times New Roman" panose="02020603050405020304" pitchFamily="18" charset="0"/>
              </a:rPr>
              <a:t>&lt;html&gt;</a:t>
            </a:r>
          </a:p>
          <a:p>
            <a:pPr marL="0" indent="0">
              <a:buNone/>
            </a:pPr>
            <a:r>
              <a:rPr lang="en-IN" sz="2100" dirty="0">
                <a:latin typeface="Times New Roman" panose="02020603050405020304" pitchFamily="18" charset="0"/>
                <a:cs typeface="Times New Roman" panose="02020603050405020304" pitchFamily="18" charset="0"/>
              </a:rPr>
              <a:t>&lt;head&gt;</a:t>
            </a:r>
          </a:p>
          <a:p>
            <a:pPr marL="0" indent="0">
              <a:buNone/>
            </a:pPr>
            <a:r>
              <a:rPr lang="en-IN" sz="2100" dirty="0">
                <a:latin typeface="Times New Roman" panose="02020603050405020304" pitchFamily="18" charset="0"/>
                <a:cs typeface="Times New Roman" panose="02020603050405020304" pitchFamily="18" charset="0"/>
              </a:rPr>
              <a:t>&lt;style&gt;</a:t>
            </a:r>
          </a:p>
          <a:p>
            <a:pPr marL="0" indent="0">
              <a:buNone/>
            </a:pPr>
            <a:r>
              <a:rPr lang="en-IN" sz="2100" dirty="0">
                <a:latin typeface="Times New Roman" panose="02020603050405020304" pitchFamily="18" charset="0"/>
                <a:cs typeface="Times New Roman" panose="02020603050405020304" pitchFamily="18" charset="0"/>
              </a:rPr>
              <a:t>body {</a:t>
            </a:r>
          </a:p>
          <a:p>
            <a:pPr marL="0" indent="0">
              <a:buNone/>
            </a:pPr>
            <a:r>
              <a:rPr lang="en-IN" sz="2100" dirty="0">
                <a:latin typeface="Times New Roman" panose="02020603050405020304" pitchFamily="18" charset="0"/>
                <a:cs typeface="Times New Roman" panose="02020603050405020304" pitchFamily="18" charset="0"/>
              </a:rPr>
              <a:t>    background-</a:t>
            </a:r>
            <a:r>
              <a:rPr lang="en-IN" sz="2100" dirty="0" err="1">
                <a:latin typeface="Times New Roman" panose="02020603050405020304" pitchFamily="18" charset="0"/>
                <a:cs typeface="Times New Roman" panose="02020603050405020304" pitchFamily="18" charset="0"/>
              </a:rPr>
              <a:t>color</a:t>
            </a:r>
            <a:r>
              <a:rPr lang="en-IN" sz="2100" dirty="0">
                <a:latin typeface="Times New Roman" panose="02020603050405020304" pitchFamily="18" charset="0"/>
                <a:cs typeface="Times New Roman" panose="02020603050405020304" pitchFamily="18" charset="0"/>
              </a:rPr>
              <a:t>: linen; }</a:t>
            </a:r>
          </a:p>
          <a:p>
            <a:pPr marL="0" indent="0">
              <a:buNone/>
            </a:pPr>
            <a:r>
              <a:rPr lang="en-IN" sz="2100" dirty="0">
                <a:latin typeface="Times New Roman" panose="02020603050405020304" pitchFamily="18" charset="0"/>
                <a:cs typeface="Times New Roman" panose="02020603050405020304" pitchFamily="18" charset="0"/>
              </a:rPr>
              <a:t>h1 {</a:t>
            </a:r>
          </a:p>
          <a:p>
            <a:pPr marL="0" indent="0">
              <a:buNone/>
            </a:pPr>
            <a:r>
              <a:rPr lang="en-IN" sz="2100" dirty="0">
                <a:latin typeface="Times New Roman" panose="02020603050405020304" pitchFamily="18" charset="0"/>
                <a:cs typeface="Times New Roman" panose="02020603050405020304" pitchFamily="18" charset="0"/>
              </a:rPr>
              <a:t>    </a:t>
            </a:r>
            <a:r>
              <a:rPr lang="en-IN" sz="2100" dirty="0" err="1">
                <a:latin typeface="Times New Roman" panose="02020603050405020304" pitchFamily="18" charset="0"/>
                <a:cs typeface="Times New Roman" panose="02020603050405020304" pitchFamily="18" charset="0"/>
              </a:rPr>
              <a:t>color</a:t>
            </a:r>
            <a:r>
              <a:rPr lang="en-IN" sz="2100" dirty="0">
                <a:latin typeface="Times New Roman" panose="02020603050405020304" pitchFamily="18" charset="0"/>
                <a:cs typeface="Times New Roman" panose="02020603050405020304" pitchFamily="18" charset="0"/>
              </a:rPr>
              <a:t>: Red;</a:t>
            </a:r>
          </a:p>
          <a:p>
            <a:pPr marL="0" indent="0">
              <a:buNone/>
            </a:pPr>
            <a:r>
              <a:rPr lang="en-IN" sz="2100" dirty="0">
                <a:latin typeface="Times New Roman" panose="02020603050405020304" pitchFamily="18" charset="0"/>
                <a:cs typeface="Times New Roman" panose="02020603050405020304" pitchFamily="18" charset="0"/>
              </a:rPr>
              <a:t>    margin-left: 80px;}</a:t>
            </a:r>
          </a:p>
          <a:p>
            <a:pPr marL="0" indent="0">
              <a:buNone/>
            </a:pPr>
            <a:r>
              <a:rPr lang="en-IN" sz="2100" dirty="0">
                <a:latin typeface="Times New Roman" panose="02020603050405020304" pitchFamily="18" charset="0"/>
                <a:cs typeface="Times New Roman" panose="02020603050405020304" pitchFamily="18" charset="0"/>
              </a:rPr>
              <a:t>&lt;/style&gt;</a:t>
            </a:r>
          </a:p>
          <a:p>
            <a:pPr marL="0" indent="0">
              <a:buNone/>
            </a:pPr>
            <a:r>
              <a:rPr lang="en-IN" sz="2100" dirty="0">
                <a:latin typeface="Times New Roman" panose="02020603050405020304" pitchFamily="18" charset="0"/>
                <a:cs typeface="Times New Roman" panose="02020603050405020304" pitchFamily="18" charset="0"/>
              </a:rPr>
              <a:t>&lt;/head&gt;</a:t>
            </a:r>
          </a:p>
          <a:p>
            <a:pPr marL="0" indent="0">
              <a:buNone/>
            </a:pPr>
            <a:r>
              <a:rPr lang="en-IN" sz="2100" dirty="0">
                <a:latin typeface="Times New Roman" panose="02020603050405020304" pitchFamily="18" charset="0"/>
                <a:cs typeface="Times New Roman" panose="02020603050405020304" pitchFamily="18" charset="0"/>
              </a:rPr>
              <a:t>&lt;body&gt;</a:t>
            </a:r>
          </a:p>
          <a:p>
            <a:pPr marL="0" indent="0">
              <a:buNone/>
            </a:pPr>
            <a:r>
              <a:rPr lang="en-IN" sz="2100" dirty="0">
                <a:latin typeface="Times New Roman" panose="02020603050405020304" pitchFamily="18" charset="0"/>
                <a:cs typeface="Times New Roman" panose="02020603050405020304" pitchFamily="18" charset="0"/>
              </a:rPr>
              <a:t>&lt;h1&gt;The internal style sheet is applied on this heading.&lt;/h1&gt;</a:t>
            </a:r>
          </a:p>
          <a:p>
            <a:pPr marL="0" indent="0">
              <a:buNone/>
            </a:pPr>
            <a:r>
              <a:rPr lang="en-IN" sz="2100" dirty="0">
                <a:latin typeface="Times New Roman" panose="02020603050405020304" pitchFamily="18" charset="0"/>
                <a:cs typeface="Times New Roman" panose="02020603050405020304" pitchFamily="18" charset="0"/>
              </a:rPr>
              <a:t>&lt;p&gt;This paragraph will not be affected.&lt;/p&gt;</a:t>
            </a:r>
          </a:p>
          <a:p>
            <a:pPr marL="0" indent="0">
              <a:buNone/>
            </a:pPr>
            <a:r>
              <a:rPr lang="en-IN" sz="2100" dirty="0">
                <a:latin typeface="Times New Roman" panose="02020603050405020304" pitchFamily="18" charset="0"/>
                <a:cs typeface="Times New Roman" panose="02020603050405020304" pitchFamily="18" charset="0"/>
              </a:rPr>
              <a:t>&lt;/body&gt;</a:t>
            </a:r>
          </a:p>
          <a:p>
            <a:pPr marL="0" indent="0">
              <a:buNone/>
            </a:pPr>
            <a:r>
              <a:rPr lang="en-IN" sz="2100" dirty="0">
                <a:latin typeface="Times New Roman" panose="02020603050405020304" pitchFamily="18" charset="0"/>
                <a:cs typeface="Times New Roman" panose="02020603050405020304" pitchFamily="18" charset="0"/>
              </a:rPr>
              <a:t>&lt;/html&gt;</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404" y="2707689"/>
            <a:ext cx="7412854" cy="2290439"/>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982" y="206860"/>
            <a:ext cx="3639844" cy="893972"/>
          </a:xfrm>
        </p:spPr>
        <p:txBody>
          <a:bodyPr>
            <a:normAutofit/>
          </a:bodyPr>
          <a:lstStyle/>
          <a:p>
            <a:r>
              <a:rPr lang="en-IN" i="1" u="sng" dirty="0">
                <a:latin typeface="Times New Roman" panose="02020603050405020304" pitchFamily="18" charset="0"/>
                <a:cs typeface="Times New Roman" panose="02020603050405020304" pitchFamily="18" charset="0"/>
              </a:rPr>
              <a:t>3) External CSS</a:t>
            </a:r>
            <a:endParaRPr lang="en-IN" dirty="0"/>
          </a:p>
        </p:txBody>
      </p:sp>
      <p:sp>
        <p:nvSpPr>
          <p:cNvPr id="3" name="Content Placeholder 2"/>
          <p:cNvSpPr>
            <a:spLocks noGrp="1"/>
          </p:cNvSpPr>
          <p:nvPr>
            <p:ph idx="1"/>
          </p:nvPr>
        </p:nvSpPr>
        <p:spPr>
          <a:xfrm>
            <a:off x="1597982" y="1100832"/>
            <a:ext cx="9906630" cy="5550308"/>
          </a:xfrm>
        </p:spPr>
        <p:txBody>
          <a:bodyPr>
            <a:normAutofit fontScale="92500" lnSpcReduction="10000"/>
          </a:bodyPr>
          <a:lstStyle/>
          <a:p>
            <a:r>
              <a:rPr lang="en-IN" sz="2200" dirty="0">
                <a:latin typeface="Times New Roman" panose="02020603050405020304" pitchFamily="18" charset="0"/>
                <a:cs typeface="Times New Roman" panose="02020603050405020304" pitchFamily="18" charset="0"/>
              </a:rPr>
              <a:t>With an external style sheet, you can change the look of an </a:t>
            </a:r>
            <a:r>
              <a:rPr lang="en-IN" sz="2200" b="1" dirty="0">
                <a:latin typeface="Times New Roman" panose="02020603050405020304" pitchFamily="18" charset="0"/>
                <a:cs typeface="Times New Roman" panose="02020603050405020304" pitchFamily="18" charset="0"/>
              </a:rPr>
              <a:t>entire Web site by changing one file. </a:t>
            </a:r>
          </a:p>
          <a:p>
            <a:r>
              <a:rPr lang="en-IN" sz="2200" dirty="0">
                <a:latin typeface="Times New Roman" panose="02020603050405020304" pitchFamily="18" charset="0"/>
                <a:cs typeface="Times New Roman" panose="02020603050405020304" pitchFamily="18" charset="0"/>
              </a:rPr>
              <a:t>Each page must link to the style sheet using the &lt;link&gt; tag.</a:t>
            </a:r>
          </a:p>
          <a:p>
            <a:r>
              <a:rPr lang="en-IN" sz="2200" dirty="0">
                <a:latin typeface="Times New Roman" panose="02020603050405020304" pitchFamily="18" charset="0"/>
                <a:cs typeface="Times New Roman" panose="02020603050405020304" pitchFamily="18" charset="0"/>
              </a:rPr>
              <a:t>An external style sheet can be written in any text editor.</a:t>
            </a:r>
          </a:p>
          <a:p>
            <a:r>
              <a:rPr lang="en-IN" sz="2200" dirty="0">
                <a:latin typeface="Times New Roman" panose="02020603050405020304" pitchFamily="18" charset="0"/>
                <a:cs typeface="Times New Roman" panose="02020603050405020304" pitchFamily="18" charset="0"/>
              </a:rPr>
              <a:t>The file should not contain any html tags.</a:t>
            </a:r>
            <a:r>
              <a:rPr lang="en-IN" dirty="0"/>
              <a:t> </a:t>
            </a:r>
            <a:r>
              <a:rPr lang="en-IN" sz="2200" dirty="0">
                <a:latin typeface="+mj-lt"/>
              </a:rPr>
              <a:t>The </a:t>
            </a:r>
            <a:r>
              <a:rPr lang="en-IN" sz="2200" b="1" dirty="0">
                <a:latin typeface="+mj-lt"/>
              </a:rPr>
              <a:t>REL</a:t>
            </a:r>
            <a:r>
              <a:rPr lang="en-IN" sz="2200" dirty="0">
                <a:latin typeface="+mj-lt"/>
              </a:rPr>
              <a:t> attribute is used to define the </a:t>
            </a:r>
            <a:r>
              <a:rPr lang="en-IN" sz="2200" b="1" dirty="0">
                <a:solidFill>
                  <a:srgbClr val="7030A0"/>
                </a:solidFill>
                <a:latin typeface="+mj-lt"/>
              </a:rPr>
              <a:t>relationship between the linked file and the HTML document. </a:t>
            </a:r>
            <a:endParaRPr lang="en-IN" sz="2200" b="1" dirty="0">
              <a:solidFill>
                <a:srgbClr val="7030A0"/>
              </a:solidFill>
              <a:latin typeface="+mj-lt"/>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Your style sheet should be saved with a .</a:t>
            </a:r>
            <a:r>
              <a:rPr lang="en-IN" sz="2200" dirty="0" err="1">
                <a:latin typeface="Times New Roman" panose="02020603050405020304" pitchFamily="18" charset="0"/>
                <a:cs typeface="Times New Roman" panose="02020603050405020304" pitchFamily="18" charset="0"/>
              </a:rPr>
              <a:t>css</a:t>
            </a:r>
            <a:r>
              <a:rPr lang="en-IN" sz="2200" dirty="0">
                <a:latin typeface="Times New Roman" panose="02020603050405020304" pitchFamily="18" charset="0"/>
                <a:cs typeface="Times New Roman" panose="02020603050405020304" pitchFamily="18" charset="0"/>
              </a:rPr>
              <a:t> extension.</a:t>
            </a:r>
          </a:p>
          <a:p>
            <a:r>
              <a:rPr lang="en-IN" sz="2200" b="1" u="sng" dirty="0">
                <a:latin typeface="Times New Roman" panose="02020603050405020304" pitchFamily="18" charset="0"/>
                <a:cs typeface="Times New Roman" panose="02020603050405020304" pitchFamily="18" charset="0"/>
              </a:rPr>
              <a:t>page1.html</a:t>
            </a:r>
          </a:p>
          <a:p>
            <a:pPr marL="0" indent="0">
              <a:buNone/>
            </a:pPr>
            <a:r>
              <a:rPr lang="en-IN" sz="1900" dirty="0">
                <a:latin typeface="+mj-lt"/>
              </a:rPr>
              <a:t>&lt;html&gt;</a:t>
            </a:r>
          </a:p>
          <a:p>
            <a:pPr marL="0" indent="0">
              <a:buNone/>
            </a:pPr>
            <a:r>
              <a:rPr lang="en-IN" sz="1900" dirty="0">
                <a:latin typeface="+mj-lt"/>
              </a:rPr>
              <a:t>&lt;head&gt;&lt;link </a:t>
            </a:r>
            <a:r>
              <a:rPr lang="en-IN" sz="1900" dirty="0" err="1">
                <a:latin typeface="+mj-lt"/>
              </a:rPr>
              <a:t>rel</a:t>
            </a:r>
            <a:r>
              <a:rPr lang="en-IN" sz="1900" dirty="0">
                <a:latin typeface="+mj-lt"/>
              </a:rPr>
              <a:t>="</a:t>
            </a:r>
            <a:r>
              <a:rPr lang="en-IN" sz="1900" dirty="0" err="1">
                <a:latin typeface="+mj-lt"/>
              </a:rPr>
              <a:t>stylesheet</a:t>
            </a:r>
            <a:r>
              <a:rPr lang="en-IN" sz="1900" dirty="0">
                <a:latin typeface="+mj-lt"/>
              </a:rPr>
              <a:t>" type="text/</a:t>
            </a:r>
            <a:r>
              <a:rPr lang="en-IN" sz="1900" dirty="0" err="1">
                <a:latin typeface="+mj-lt"/>
              </a:rPr>
              <a:t>css</a:t>
            </a:r>
            <a:r>
              <a:rPr lang="en-IN" sz="1900" dirty="0">
                <a:latin typeface="+mj-lt"/>
              </a:rPr>
              <a:t>" </a:t>
            </a:r>
            <a:r>
              <a:rPr lang="en-IN" sz="1900" dirty="0" err="1">
                <a:latin typeface="+mj-lt"/>
              </a:rPr>
              <a:t>href</a:t>
            </a:r>
            <a:r>
              <a:rPr lang="en-IN" sz="1900" dirty="0">
                <a:latin typeface="+mj-lt"/>
              </a:rPr>
              <a:t>=“page2.css"&gt;  &lt;/head&gt;</a:t>
            </a:r>
          </a:p>
          <a:p>
            <a:pPr marL="0" indent="0">
              <a:buNone/>
            </a:pPr>
            <a:r>
              <a:rPr lang="en-IN" sz="1900" dirty="0">
                <a:latin typeface="+mj-lt"/>
              </a:rPr>
              <a:t>&lt;body&gt;</a:t>
            </a:r>
          </a:p>
          <a:p>
            <a:pPr marL="0" indent="0">
              <a:buNone/>
            </a:pPr>
            <a:r>
              <a:rPr lang="en-IN" sz="1900" dirty="0">
                <a:latin typeface="+mj-lt"/>
              </a:rPr>
              <a:t>&lt;h1&gt;Good evening&lt;/h1&gt;</a:t>
            </a:r>
          </a:p>
          <a:p>
            <a:pPr marL="0" indent="0">
              <a:buNone/>
            </a:pPr>
            <a:r>
              <a:rPr lang="en-IN" sz="1900" dirty="0">
                <a:latin typeface="+mj-lt"/>
              </a:rPr>
              <a:t>&lt;p&gt;Have a nice day&lt;/p&gt;</a:t>
            </a:r>
          </a:p>
          <a:p>
            <a:pPr marL="0" indent="0">
              <a:buNone/>
            </a:pPr>
            <a:r>
              <a:rPr lang="en-IN" sz="1900" dirty="0">
                <a:latin typeface="+mj-lt"/>
              </a:rPr>
              <a:t>&lt;/body&gt;</a:t>
            </a:r>
          </a:p>
          <a:p>
            <a:pPr marL="0" indent="0">
              <a:buNone/>
            </a:pPr>
            <a:r>
              <a:rPr lang="en-IN" sz="1900" dirty="0">
                <a:latin typeface="+mj-lt"/>
              </a:rPr>
              <a:t>&lt;/html&gt;</a:t>
            </a:r>
            <a:endParaRPr lang="en-IN" sz="1900" dirty="0">
              <a:latin typeface="+mj-lt"/>
              <a:cs typeface="Times New Roman" panose="02020603050405020304"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5333" y="624110"/>
            <a:ext cx="8184028" cy="4694650"/>
          </a:xfrm>
        </p:spPr>
        <p:txBody>
          <a:bodyPr>
            <a:noAutofit/>
          </a:bodyPr>
          <a:lstStyle/>
          <a:p>
            <a:r>
              <a:rPr lang="en-IN" sz="1800" b="1" u="sng" dirty="0">
                <a:latin typeface="Times New Roman" panose="02020603050405020304" pitchFamily="18" charset="0"/>
                <a:cs typeface="Times New Roman" panose="02020603050405020304" pitchFamily="18" charset="0"/>
              </a:rPr>
              <a:t>File : page2.css</a:t>
            </a: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a:r>
            <a:br>
              <a:rPr lang="en-IN" sz="12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body {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background-</a:t>
            </a:r>
            <a:r>
              <a:rPr lang="en-IN" sz="2000" dirty="0" err="1">
                <a:latin typeface="Times New Roman" panose="02020603050405020304" pitchFamily="18" charset="0"/>
                <a:cs typeface="Times New Roman" panose="02020603050405020304" pitchFamily="18" charset="0"/>
              </a:rPr>
              <a:t>color</a:t>
            </a:r>
            <a:r>
              <a:rPr lang="en-IN" sz="2000" dirty="0">
                <a:latin typeface="Times New Roman" panose="02020603050405020304" pitchFamily="18" charset="0"/>
                <a:cs typeface="Times New Roman" panose="02020603050405020304" pitchFamily="18" charset="0"/>
              </a:rPr>
              <a:t>: yellow;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h1 {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color</a:t>
            </a:r>
            <a:r>
              <a:rPr lang="en-IN" sz="2000" dirty="0">
                <a:latin typeface="Times New Roman" panose="02020603050405020304" pitchFamily="18" charset="0"/>
                <a:cs typeface="Times New Roman" panose="02020603050405020304" pitchFamily="18" charset="0"/>
              </a:rPr>
              <a:t>: blue;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margin-left: 40px;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p{</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color:red</a:t>
            </a:r>
            <a:r>
              <a:rPr lang="en-IN" sz="2000" dirty="0">
                <a:latin typeface="Times New Roman" panose="02020603050405020304" pitchFamily="18" charset="0"/>
                <a:cs typeface="Times New Roman" panose="02020603050405020304" pitchFamily="18" charset="0"/>
              </a:rPr>
              <a:t>;</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714" y="5791201"/>
            <a:ext cx="2578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913" y="747879"/>
            <a:ext cx="4517728" cy="2230451"/>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1" y="3124201"/>
            <a:ext cx="9500151" cy="924475"/>
          </a:xfrm>
        </p:spPr>
        <p:txBody>
          <a:bodyPr/>
          <a:lstStyle/>
          <a:p>
            <a:pPr algn="ctr"/>
            <a:r>
              <a:rPr lang="en-US" sz="4400" b="1" dirty="0">
                <a:solidFill>
                  <a:schemeClr val="accent5">
                    <a:lumMod val="75000"/>
                  </a:schemeClr>
                </a:solidFill>
                <a:latin typeface="Times New Roman" panose="02020603050405020304" pitchFamily="18" charset="0"/>
                <a:cs typeface="Times New Roman" panose="02020603050405020304" pitchFamily="18" charset="0"/>
              </a:rPr>
              <a:t>JAVA SCRIPT</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JavaScript is </a:t>
            </a:r>
            <a:r>
              <a:rPr lang="en-US" i="1" dirty="0">
                <a:latin typeface="Times New Roman" panose="02020603050405020304" pitchFamily="18" charset="0"/>
                <a:cs typeface="Times New Roman" panose="02020603050405020304" pitchFamily="18" charset="0"/>
              </a:rPr>
              <a:t>an object-based scripting language</a:t>
            </a:r>
            <a:r>
              <a:rPr lang="en-US" dirty="0">
                <a:latin typeface="Times New Roman" panose="02020603050405020304" pitchFamily="18" charset="0"/>
                <a:cs typeface="Times New Roman" panose="02020603050405020304" pitchFamily="18" charset="0"/>
              </a:rPr>
              <a:t> which is lightweight and cross-platform.</a:t>
            </a:r>
          </a:p>
          <a:p>
            <a:r>
              <a:rPr lang="en-US" dirty="0">
                <a:latin typeface="Times New Roman" panose="02020603050405020304" pitchFamily="18" charset="0"/>
                <a:cs typeface="Times New Roman" panose="02020603050405020304" pitchFamily="18" charset="0"/>
              </a:rPr>
              <a:t>JavaScript is not a compiled language, but it is a translated language. </a:t>
            </a:r>
          </a:p>
          <a:p>
            <a:r>
              <a:rPr lang="en-US" dirty="0">
                <a:latin typeface="Times New Roman" panose="02020603050405020304" pitchFamily="18" charset="0"/>
                <a:cs typeface="Times New Roman" panose="02020603050405020304" pitchFamily="18" charset="0"/>
              </a:rPr>
              <a:t>The JavaScript Translator (embedded in the browser) is responsible for translating the JavaScript code for the web browser.</a:t>
            </a:r>
          </a:p>
          <a:p>
            <a:pPr marL="0" indent="0">
              <a:buNone/>
            </a:pPr>
            <a:r>
              <a:rPr lang="en-US" dirty="0"/>
              <a:t/>
            </a:r>
            <a:br>
              <a:rPr lang="en-US" dirty="0"/>
            </a:br>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52400"/>
            <a:ext cx="9144000" cy="60960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Application of JavaScript</a:t>
            </a:r>
            <a:r>
              <a:rPr lang="en-US" dirty="0"/>
              <a:t/>
            </a:r>
            <a:br>
              <a:rPr lang="en-US" dirty="0"/>
            </a:br>
            <a:r>
              <a:rPr lang="en-US" dirty="0"/>
              <a:t/>
            </a:r>
            <a:br>
              <a:rPr lang="en-US" dirty="0"/>
            </a:b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2438401" y="914400"/>
            <a:ext cx="8890913" cy="4996822"/>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Dynamic drop-down menus,</a:t>
            </a:r>
          </a:p>
          <a:p>
            <a:pPr>
              <a:lnSpc>
                <a:spcPct val="150000"/>
              </a:lnSpc>
            </a:pPr>
            <a:r>
              <a:rPr lang="en-US" sz="2000" dirty="0">
                <a:latin typeface="Times New Roman" panose="02020603050405020304" pitchFamily="18" charset="0"/>
                <a:cs typeface="Times New Roman" panose="02020603050405020304" pitchFamily="18" charset="0"/>
              </a:rPr>
              <a:t>Displaying date and time,</a:t>
            </a:r>
          </a:p>
          <a:p>
            <a:pPr>
              <a:lnSpc>
                <a:spcPct val="150000"/>
              </a:lnSpc>
            </a:pPr>
            <a:r>
              <a:rPr lang="en-US" sz="2000" dirty="0">
                <a:latin typeface="Times New Roman" panose="02020603050405020304" pitchFamily="18" charset="0"/>
                <a:cs typeface="Times New Roman" panose="02020603050405020304" pitchFamily="18" charset="0"/>
              </a:rPr>
              <a:t>Displaying pop-up windows and dialog boxes (like an </a:t>
            </a:r>
            <a:r>
              <a:rPr lang="en-US" sz="2000" b="1" dirty="0">
                <a:latin typeface="Times New Roman" panose="02020603050405020304" pitchFamily="18" charset="0"/>
                <a:cs typeface="Times New Roman" panose="02020603050405020304" pitchFamily="18" charset="0"/>
              </a:rPr>
              <a:t>alert dialog box, confirm dialog box and prompt dialog box),</a:t>
            </a:r>
          </a:p>
          <a:p>
            <a:pPr>
              <a:lnSpc>
                <a:spcPct val="150000"/>
              </a:lnSpc>
            </a:pPr>
            <a:r>
              <a:rPr lang="en-US" sz="2000" dirty="0">
                <a:latin typeface="Times New Roman" panose="02020603050405020304" pitchFamily="18" charset="0"/>
                <a:cs typeface="Times New Roman" panose="02020603050405020304" pitchFamily="18" charset="0"/>
              </a:rPr>
              <a:t>Displaying clocks etc.</a:t>
            </a:r>
          </a:p>
          <a:p>
            <a:pPr>
              <a:lnSpc>
                <a:spcPct val="150000"/>
              </a:lnSpc>
            </a:pPr>
            <a:endParaRPr 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200" y="704088"/>
            <a:ext cx="9855200" cy="667512"/>
          </a:xfrm>
        </p:spPr>
        <p:txBody>
          <a:bodyPr>
            <a:normAutofit/>
          </a:bodyPr>
          <a:lstStyle/>
          <a:p>
            <a:r>
              <a:rPr lang="en-US" dirty="0">
                <a:solidFill>
                  <a:srgbClr val="C00000"/>
                </a:solidFill>
                <a:latin typeface="Times New Roman" panose="02020603050405020304" pitchFamily="18" charset="0"/>
                <a:cs typeface="Times New Roman" panose="02020603050405020304" pitchFamily="18" charset="0"/>
              </a:rPr>
              <a:t>Description</a:t>
            </a:r>
          </a:p>
        </p:txBody>
      </p:sp>
      <p:sp>
        <p:nvSpPr>
          <p:cNvPr id="3" name="Content Placeholder 2"/>
          <p:cNvSpPr>
            <a:spLocks noGrp="1"/>
          </p:cNvSpPr>
          <p:nvPr>
            <p:ph idx="1"/>
          </p:nvPr>
        </p:nvSpPr>
        <p:spPr>
          <a:xfrm>
            <a:off x="508000" y="1447800"/>
            <a:ext cx="11074400" cy="4876800"/>
          </a:xfrm>
        </p:spPr>
        <p:txBody>
          <a:bodyPr/>
          <a:lstStyle/>
          <a:p>
            <a:r>
              <a:rPr lang="en-US" dirty="0">
                <a:latin typeface="Times New Roman" panose="02020603050405020304" pitchFamily="18" charset="0"/>
                <a:cs typeface="Times New Roman" panose="02020603050405020304" pitchFamily="18" charset="0"/>
              </a:rPr>
              <a:t>To insert a JavaScript into an HTML page, use the &lt;script&gt; tag.</a:t>
            </a:r>
          </a:p>
          <a:p>
            <a:r>
              <a:rPr lang="en-US" dirty="0">
                <a:latin typeface="Times New Roman" panose="02020603050405020304" pitchFamily="18" charset="0"/>
                <a:cs typeface="Times New Roman" panose="02020603050405020304" pitchFamily="18" charset="0"/>
              </a:rPr>
              <a:t> Inside the &lt;script&gt; tag use the type attribute to define the scripting language</a:t>
            </a:r>
          </a:p>
          <a:p>
            <a:r>
              <a:rPr lang="en-US" dirty="0">
                <a:latin typeface="Times New Roman" panose="02020603050405020304" pitchFamily="18" charset="0"/>
                <a:cs typeface="Times New Roman" panose="02020603050405020304" pitchFamily="18" charset="0"/>
              </a:rPr>
              <a:t>The &lt;script&gt; and &lt;/script&gt; tells where the JavaScript starts and ends.</a:t>
            </a:r>
          </a:p>
          <a:p>
            <a:r>
              <a:rPr lang="en-US" dirty="0">
                <a:latin typeface="Times New Roman" panose="02020603050405020304" pitchFamily="18" charset="0"/>
                <a:cs typeface="Times New Roman" panose="02020603050405020304" pitchFamily="18" charset="0"/>
              </a:rPr>
              <a:t>The lines between the &lt;script&gt; and &lt;/script&gt; contain the JavaScript and are execute by the browser.</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228600"/>
            <a:ext cx="9652000" cy="819912"/>
          </a:xfrm>
        </p:spPr>
        <p:txBody>
          <a:bodyPr>
            <a:normAutofit fontScale="90000"/>
          </a:bodyPr>
          <a:lstStyle/>
          <a:p>
            <a:r>
              <a:rPr lang="en-US" dirty="0">
                <a:latin typeface="Times New Roman" panose="02020603050405020304" pitchFamily="18" charset="0"/>
                <a:cs typeface="Times New Roman" panose="02020603050405020304" pitchFamily="18" charset="0"/>
              </a:rPr>
              <a:t>Java script example</a:t>
            </a:r>
            <a:r>
              <a:rPr lang="en-US" dirty="0"/>
              <a:t/>
            </a:r>
            <a:br>
              <a:rPr lang="en-US" dirty="0"/>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36801" y="1219200"/>
            <a:ext cx="9042400" cy="4692022"/>
          </a:xfrm>
        </p:spPr>
        <p:txBody>
          <a:bodyPr>
            <a:normAutofit/>
          </a:bodyPr>
          <a:lstStyle/>
          <a:p>
            <a:r>
              <a:rPr lang="en-US" sz="2400" dirty="0" err="1">
                <a:latin typeface="Times New Roman" panose="02020603050405020304" pitchFamily="18" charset="0"/>
                <a:cs typeface="Times New Roman" panose="02020603050405020304" pitchFamily="18" charset="0"/>
              </a:rPr>
              <a:t>Javascript</a:t>
            </a:r>
            <a:r>
              <a:rPr lang="en-US" sz="2400" dirty="0">
                <a:latin typeface="Times New Roman" panose="02020603050405020304" pitchFamily="18" charset="0"/>
                <a:cs typeface="Times New Roman" panose="02020603050405020304" pitchFamily="18" charset="0"/>
              </a:rPr>
              <a:t> example is easy to code. </a:t>
            </a:r>
          </a:p>
          <a:p>
            <a:r>
              <a:rPr lang="en-US" sz="2400" dirty="0">
                <a:latin typeface="Times New Roman" panose="02020603050405020304" pitchFamily="18" charset="0"/>
                <a:cs typeface="Times New Roman" panose="02020603050405020304" pitchFamily="18" charset="0"/>
              </a:rPr>
              <a:t>JavaScript provides 3 places to put the JavaScript code: within </a:t>
            </a:r>
            <a:r>
              <a:rPr lang="en-US" sz="2400" b="1" dirty="0">
                <a:latin typeface="Times New Roman" panose="02020603050405020304" pitchFamily="18" charset="0"/>
                <a:cs typeface="Times New Roman" panose="02020603050405020304" pitchFamily="18" charset="0"/>
              </a:rPr>
              <a:t>body tag, </a:t>
            </a:r>
            <a:r>
              <a:rPr lang="en-US" sz="2400" dirty="0">
                <a:latin typeface="Times New Roman" panose="02020603050405020304" pitchFamily="18" charset="0"/>
                <a:cs typeface="Times New Roman" panose="02020603050405020304" pitchFamily="18" charset="0"/>
              </a:rPr>
              <a:t>within </a:t>
            </a:r>
            <a:r>
              <a:rPr lang="en-US" sz="2400" b="1" dirty="0">
                <a:latin typeface="Times New Roman" panose="02020603050405020304" pitchFamily="18" charset="0"/>
                <a:cs typeface="Times New Roman" panose="02020603050405020304" pitchFamily="18" charset="0"/>
              </a:rPr>
              <a:t>head tag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external JavaScript file.</a:t>
            </a:r>
          </a:p>
          <a:p>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script</a:t>
            </a:r>
            <a:r>
              <a:rPr lang="en-US" sz="2400" dirty="0">
                <a:latin typeface="Times New Roman" panose="02020603050405020304" pitchFamily="18" charset="0"/>
                <a:cs typeface="Times New Roman" panose="02020603050405020304" pitchFamily="18" charset="0"/>
              </a:rPr>
              <a:t> tag specifies that we are using JavaScript.</a:t>
            </a:r>
            <a:endParaRPr lang="en-US" sz="24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&lt;script</a:t>
            </a:r>
            <a:r>
              <a:rPr lang="en-US" sz="2200" dirty="0">
                <a:latin typeface="Times New Roman" panose="02020603050405020304" pitchFamily="18" charset="0"/>
                <a:cs typeface="Times New Roman" panose="02020603050405020304" pitchFamily="18" charset="0"/>
              </a:rPr>
              <a:t> type="text/</a:t>
            </a:r>
            <a:r>
              <a:rPr lang="en-US" sz="2200" dirty="0" err="1">
                <a:latin typeface="Times New Roman" panose="02020603050405020304" pitchFamily="18" charset="0"/>
                <a:cs typeface="Times New Roman" panose="02020603050405020304" pitchFamily="18" charset="0"/>
              </a:rPr>
              <a:t>javascript</a:t>
            </a:r>
            <a:r>
              <a:rPr lang="en-US" sz="2200"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&gt;</a:t>
            </a:r>
            <a:r>
              <a:rPr lang="en-US" sz="2200" dirty="0">
                <a:latin typeface="Times New Roman" panose="02020603050405020304" pitchFamily="18" charset="0"/>
                <a:cs typeface="Times New Roman" panose="02020603050405020304" pitchFamily="18" charset="0"/>
              </a:rPr>
              <a:t>  </a:t>
            </a:r>
          </a:p>
          <a:p>
            <a:pPr marL="0" indent="0">
              <a:buNone/>
            </a:pPr>
            <a:r>
              <a:rPr lang="en-US" sz="2200" dirty="0" err="1">
                <a:latin typeface="Times New Roman" panose="02020603050405020304" pitchFamily="18" charset="0"/>
                <a:cs typeface="Times New Roman" panose="02020603050405020304" pitchFamily="18" charset="0"/>
              </a:rPr>
              <a:t>document.write</a:t>
            </a:r>
            <a:r>
              <a:rPr lang="en-US" sz="2200" dirty="0">
                <a:latin typeface="Times New Roman" panose="02020603050405020304" pitchFamily="18" charset="0"/>
                <a:cs typeface="Times New Roman" panose="02020603050405020304" pitchFamily="18" charset="0"/>
              </a:rPr>
              <a:t>("JavaScript is a simple language");  </a:t>
            </a:r>
          </a:p>
          <a:p>
            <a:pPr marL="0" indent="0">
              <a:buNone/>
            </a:pPr>
            <a:r>
              <a:rPr lang="en-US" sz="2200" b="1" dirty="0">
                <a:latin typeface="Times New Roman" panose="02020603050405020304" pitchFamily="18" charset="0"/>
                <a:cs typeface="Times New Roman" panose="02020603050405020304" pitchFamily="18" charset="0"/>
              </a:rPr>
              <a:t>&lt;/script&gt;</a:t>
            </a:r>
            <a:endParaRPr lang="en-US" sz="2200" dirty="0">
              <a:latin typeface="Times New Roman" panose="02020603050405020304" pitchFamily="18" charset="0"/>
              <a:cs typeface="Times New Roman" panose="02020603050405020304" pitchFamily="18" charset="0"/>
            </a:endParaRPr>
          </a:p>
          <a:p>
            <a:endParaRPr lang="en-US" b="1"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6801" y="624110"/>
            <a:ext cx="9042400" cy="1052290"/>
          </a:xfrm>
        </p:spPr>
        <p:txBody>
          <a:bodyPr>
            <a:normAutofit/>
          </a:bodyPr>
          <a:lstStyle/>
          <a:p>
            <a:r>
              <a:rPr lang="en-US" sz="2800" b="1" dirty="0">
                <a:solidFill>
                  <a:srgbClr val="FF0000"/>
                </a:solidFill>
              </a:rPr>
              <a:t>1</a:t>
            </a:r>
            <a:r>
              <a:rPr lang="en-US" sz="2800" b="1" dirty="0">
                <a:solidFill>
                  <a:srgbClr val="FF0000"/>
                </a:solidFill>
                <a:latin typeface="Times New Roman" panose="02020603050405020304" pitchFamily="18" charset="0"/>
                <a:cs typeface="Times New Roman" panose="02020603050405020304" pitchFamily="18" charset="0"/>
              </a:rPr>
              <a:t>) </a:t>
            </a:r>
            <a:r>
              <a:rPr lang="en-US" sz="3200" b="1" dirty="0">
                <a:solidFill>
                  <a:srgbClr val="FF0000"/>
                </a:solidFill>
                <a:latin typeface="Times New Roman" panose="02020603050405020304" pitchFamily="18" charset="0"/>
                <a:cs typeface="Times New Roman" panose="02020603050405020304" pitchFamily="18" charset="0"/>
              </a:rPr>
              <a:t>JavaScript Example : code between the body tag</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sz="2400" b="1" dirty="0">
                <a:latin typeface="Times New Roman" panose="02020603050405020304" pitchFamily="18" charset="0"/>
                <a:cs typeface="Times New Roman" panose="02020603050405020304" pitchFamily="18" charset="0"/>
              </a:rPr>
              <a:t>&lt;body&gt;</a:t>
            </a:r>
          </a:p>
          <a:p>
            <a:pPr marL="0" indent="0">
              <a:buNone/>
            </a:pPr>
            <a:r>
              <a:rPr lang="en-US" sz="2400" b="1" dirty="0">
                <a:latin typeface="Times New Roman" panose="02020603050405020304" pitchFamily="18" charset="0"/>
                <a:cs typeface="Times New Roman" panose="02020603050405020304" pitchFamily="18" charset="0"/>
              </a:rPr>
              <a:t>&lt;script</a:t>
            </a:r>
            <a:r>
              <a:rPr lang="en-US" sz="2400" dirty="0">
                <a:latin typeface="Times New Roman" panose="02020603050405020304" pitchFamily="18" charset="0"/>
                <a:cs typeface="Times New Roman" panose="02020603050405020304" pitchFamily="18" charset="0"/>
              </a:rPr>
              <a:t> type="text/</a:t>
            </a:r>
            <a:r>
              <a:rPr lang="en-US" sz="2400" dirty="0" err="1">
                <a:latin typeface="Times New Roman" panose="02020603050405020304" pitchFamily="18" charset="0"/>
                <a:cs typeface="Times New Roman" panose="02020603050405020304" pitchFamily="18" charset="0"/>
              </a:rPr>
              <a:t>javascript</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&gt;</a:t>
            </a: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alert("Hello  </a:t>
            </a:r>
            <a:r>
              <a:rPr lang="en-US" sz="2400" dirty="0" err="1">
                <a:latin typeface="Times New Roman" panose="02020603050405020304" pitchFamily="18" charset="0"/>
                <a:cs typeface="Times New Roman" panose="02020603050405020304" pitchFamily="18" charset="0"/>
              </a:rPr>
              <a:t>Networkzsystems</a:t>
            </a:r>
            <a:r>
              <a:rPr lang="en-US" sz="2400" dirty="0">
                <a:latin typeface="Times New Roman" panose="02020603050405020304" pitchFamily="18" charset="0"/>
                <a:cs typeface="Times New Roman" panose="02020603050405020304" pitchFamily="18" charset="0"/>
              </a:rPr>
              <a:t> ");  </a:t>
            </a:r>
          </a:p>
          <a:p>
            <a:pPr marL="0" indent="0">
              <a:buNone/>
            </a:pPr>
            <a:r>
              <a:rPr lang="en-US" sz="2400" b="1" dirty="0">
                <a:latin typeface="Times New Roman" panose="02020603050405020304" pitchFamily="18" charset="0"/>
                <a:cs typeface="Times New Roman" panose="02020603050405020304" pitchFamily="18" charset="0"/>
              </a:rPr>
              <a:t>&lt;/script&gt;</a:t>
            </a: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&lt;/body&gt;</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200" y="152400"/>
            <a:ext cx="7549216" cy="838200"/>
          </a:xfrm>
        </p:spPr>
        <p:txBody>
          <a:bodyPr>
            <a:normAutofit fontScale="90000"/>
          </a:bodyPr>
          <a:lstStyle/>
          <a:p>
            <a:r>
              <a:rPr lang="en-US" sz="3100" b="1" dirty="0">
                <a:solidFill>
                  <a:srgbClr val="FF0000"/>
                </a:solidFill>
                <a:latin typeface="Times New Roman" panose="02020603050405020304" pitchFamily="18" charset="0"/>
                <a:cs typeface="Times New Roman" panose="02020603050405020304" pitchFamily="18" charset="0"/>
              </a:rPr>
              <a:t>2) JavaScript Example : code between the head tag</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200" y="990600"/>
            <a:ext cx="10566400" cy="5867400"/>
          </a:xfrm>
        </p:spPr>
        <p:txBody>
          <a:bodyPr numCol="2">
            <a:normAutofit fontScale="55000" lnSpcReduction="20000"/>
          </a:bodyPr>
          <a:lstStyle/>
          <a:p>
            <a:r>
              <a:rPr lang="en-US" sz="4800" dirty="0">
                <a:latin typeface="Times New Roman" panose="02020603050405020304" pitchFamily="18" charset="0"/>
                <a:cs typeface="Times New Roman" panose="02020603050405020304" pitchFamily="18" charset="0"/>
              </a:rPr>
              <a:t>In this example, we are creating a function </a:t>
            </a:r>
            <a:r>
              <a:rPr lang="en-US" sz="4800" dirty="0" err="1">
                <a:latin typeface="Times New Roman" panose="02020603050405020304" pitchFamily="18" charset="0"/>
                <a:cs typeface="Times New Roman" panose="02020603050405020304" pitchFamily="18" charset="0"/>
              </a:rPr>
              <a:t>msg</a:t>
            </a:r>
            <a:r>
              <a:rPr lang="en-US" sz="4800" dirty="0">
                <a:latin typeface="Times New Roman" panose="02020603050405020304" pitchFamily="18" charset="0"/>
                <a:cs typeface="Times New Roman" panose="02020603050405020304" pitchFamily="18" charset="0"/>
              </a:rPr>
              <a:t>(). </a:t>
            </a:r>
          </a:p>
          <a:p>
            <a:r>
              <a:rPr lang="en-US" sz="4800" dirty="0">
                <a:latin typeface="Times New Roman" panose="02020603050405020304" pitchFamily="18" charset="0"/>
                <a:cs typeface="Times New Roman" panose="02020603050405020304" pitchFamily="18" charset="0"/>
              </a:rPr>
              <a:t>To create function in JavaScript, you need to write function with </a:t>
            </a:r>
            <a:r>
              <a:rPr lang="en-US" sz="4800" dirty="0" err="1">
                <a:latin typeface="Times New Roman" panose="02020603050405020304" pitchFamily="18" charset="0"/>
                <a:cs typeface="Times New Roman" panose="02020603050405020304" pitchFamily="18" charset="0"/>
              </a:rPr>
              <a:t>function_name</a:t>
            </a:r>
            <a:r>
              <a:rPr lang="en-US" sz="4800" dirty="0">
                <a:latin typeface="Times New Roman" panose="02020603050405020304" pitchFamily="18" charset="0"/>
                <a:cs typeface="Times New Roman" panose="02020603050405020304" pitchFamily="18" charset="0"/>
              </a:rPr>
              <a:t> as given below.</a:t>
            </a:r>
          </a:p>
          <a:p>
            <a:r>
              <a:rPr lang="en-US" sz="4800" dirty="0">
                <a:latin typeface="Times New Roman" panose="02020603050405020304" pitchFamily="18" charset="0"/>
                <a:cs typeface="Times New Roman" panose="02020603050405020304" pitchFamily="18" charset="0"/>
              </a:rPr>
              <a:t>To call function, you need to work on event. Here we are using </a:t>
            </a:r>
            <a:r>
              <a:rPr lang="en-US" sz="4800" dirty="0" err="1">
                <a:latin typeface="Times New Roman" panose="02020603050405020304" pitchFamily="18" charset="0"/>
                <a:cs typeface="Times New Roman" panose="02020603050405020304" pitchFamily="18" charset="0"/>
              </a:rPr>
              <a:t>onclick</a:t>
            </a:r>
            <a:r>
              <a:rPr lang="en-US" sz="4800" dirty="0">
                <a:latin typeface="Times New Roman" panose="02020603050405020304" pitchFamily="18" charset="0"/>
                <a:cs typeface="Times New Roman" panose="02020603050405020304" pitchFamily="18" charset="0"/>
              </a:rPr>
              <a:t> event to call </a:t>
            </a:r>
            <a:r>
              <a:rPr lang="en-US" sz="4800" dirty="0" err="1">
                <a:latin typeface="Times New Roman" panose="02020603050405020304" pitchFamily="18" charset="0"/>
                <a:cs typeface="Times New Roman" panose="02020603050405020304" pitchFamily="18" charset="0"/>
              </a:rPr>
              <a:t>msg</a:t>
            </a:r>
            <a:r>
              <a:rPr lang="en-US" sz="4800" dirty="0">
                <a:latin typeface="Times New Roman" panose="02020603050405020304" pitchFamily="18" charset="0"/>
                <a:cs typeface="Times New Roman" panose="02020603050405020304" pitchFamily="18" charset="0"/>
              </a:rPr>
              <a:t>() function.</a:t>
            </a:r>
          </a:p>
          <a:p>
            <a:pPr marL="0" indent="0">
              <a:buNone/>
            </a:pPr>
            <a:endParaRPr lang="en-US" sz="4800" b="1" dirty="0">
              <a:latin typeface="Times New Roman" panose="02020603050405020304" pitchFamily="18" charset="0"/>
              <a:cs typeface="Times New Roman" panose="02020603050405020304" pitchFamily="18" charset="0"/>
            </a:endParaRPr>
          </a:p>
          <a:p>
            <a:pPr marL="0" indent="0">
              <a:buNone/>
            </a:pPr>
            <a:r>
              <a:rPr lang="en-US" sz="4800" b="1" dirty="0">
                <a:latin typeface="Times New Roman" panose="02020603050405020304" pitchFamily="18" charset="0"/>
                <a:cs typeface="Times New Roman" panose="02020603050405020304" pitchFamily="18" charset="0"/>
              </a:rPr>
              <a:t>&lt;html&gt;</a:t>
            </a:r>
            <a:r>
              <a:rPr lang="en-US" sz="4800" dirty="0">
                <a:latin typeface="Times New Roman" panose="02020603050405020304" pitchFamily="18" charset="0"/>
                <a:cs typeface="Times New Roman" panose="02020603050405020304" pitchFamily="18" charset="0"/>
              </a:rPr>
              <a:t>  </a:t>
            </a:r>
          </a:p>
          <a:p>
            <a:pPr marL="0" indent="0">
              <a:buNone/>
            </a:pPr>
            <a:r>
              <a:rPr lang="en-US" sz="4800" b="1" dirty="0">
                <a:latin typeface="Times New Roman" panose="02020603050405020304" pitchFamily="18" charset="0"/>
                <a:cs typeface="Times New Roman" panose="02020603050405020304" pitchFamily="18" charset="0"/>
              </a:rPr>
              <a:t>&lt;head&gt;</a:t>
            </a:r>
            <a:r>
              <a:rPr lang="en-US" sz="4800" dirty="0">
                <a:latin typeface="Times New Roman" panose="02020603050405020304" pitchFamily="18" charset="0"/>
                <a:cs typeface="Times New Roman" panose="02020603050405020304" pitchFamily="18" charset="0"/>
              </a:rPr>
              <a:t>  </a:t>
            </a:r>
          </a:p>
          <a:p>
            <a:pPr marL="0" indent="0">
              <a:buNone/>
            </a:pPr>
            <a:r>
              <a:rPr lang="en-US" sz="4800" b="1" dirty="0">
                <a:latin typeface="Times New Roman" panose="02020603050405020304" pitchFamily="18" charset="0"/>
                <a:cs typeface="Times New Roman" panose="02020603050405020304" pitchFamily="18" charset="0"/>
              </a:rPr>
              <a:t>&lt;script</a:t>
            </a:r>
            <a:r>
              <a:rPr lang="en-US" sz="4800" dirty="0">
                <a:latin typeface="Times New Roman" panose="02020603050405020304" pitchFamily="18" charset="0"/>
                <a:cs typeface="Times New Roman" panose="02020603050405020304" pitchFamily="18" charset="0"/>
              </a:rPr>
              <a:t> type="text/</a:t>
            </a:r>
            <a:r>
              <a:rPr lang="en-US" sz="4800" dirty="0" err="1">
                <a:latin typeface="Times New Roman" panose="02020603050405020304" pitchFamily="18" charset="0"/>
                <a:cs typeface="Times New Roman" panose="02020603050405020304" pitchFamily="18" charset="0"/>
              </a:rPr>
              <a:t>javascript</a:t>
            </a:r>
            <a:r>
              <a:rPr lang="en-US" sz="4800" dirty="0">
                <a:latin typeface="Times New Roman" panose="02020603050405020304" pitchFamily="18" charset="0"/>
                <a:cs typeface="Times New Roman" panose="02020603050405020304" pitchFamily="18" charset="0"/>
              </a:rPr>
              <a:t>"</a:t>
            </a:r>
            <a:r>
              <a:rPr lang="en-US" sz="4800" b="1" dirty="0">
                <a:latin typeface="Times New Roman" panose="02020603050405020304" pitchFamily="18" charset="0"/>
                <a:cs typeface="Times New Roman" panose="02020603050405020304" pitchFamily="18" charset="0"/>
              </a:rPr>
              <a:t>&gt;</a:t>
            </a:r>
            <a:r>
              <a:rPr lang="en-US" sz="4800" dirty="0">
                <a:latin typeface="Times New Roman" panose="02020603050405020304" pitchFamily="18" charset="0"/>
                <a:cs typeface="Times New Roman" panose="02020603050405020304" pitchFamily="18" charset="0"/>
              </a:rPr>
              <a:t>  </a:t>
            </a:r>
          </a:p>
          <a:p>
            <a:pPr marL="0" indent="0">
              <a:buNone/>
            </a:pPr>
            <a:r>
              <a:rPr lang="en-US" sz="4800" dirty="0">
                <a:latin typeface="Times New Roman" panose="02020603050405020304" pitchFamily="18" charset="0"/>
                <a:cs typeface="Times New Roman" panose="02020603050405020304" pitchFamily="18" charset="0"/>
              </a:rPr>
              <a:t>function </a:t>
            </a:r>
            <a:r>
              <a:rPr lang="en-US" sz="4800" dirty="0" err="1">
                <a:latin typeface="Times New Roman" panose="02020603050405020304" pitchFamily="18" charset="0"/>
                <a:cs typeface="Times New Roman" panose="02020603050405020304" pitchFamily="18" charset="0"/>
              </a:rPr>
              <a:t>msg</a:t>
            </a:r>
            <a:r>
              <a:rPr lang="en-US" sz="4800" dirty="0">
                <a:latin typeface="Times New Roman" panose="02020603050405020304" pitchFamily="18" charset="0"/>
                <a:cs typeface="Times New Roman" panose="02020603050405020304" pitchFamily="18" charset="0"/>
              </a:rPr>
              <a:t>(){  </a:t>
            </a:r>
          </a:p>
          <a:p>
            <a:pPr marL="0" indent="0">
              <a:buNone/>
            </a:pPr>
            <a:r>
              <a:rPr lang="en-US" sz="4800" dirty="0">
                <a:latin typeface="Times New Roman" panose="02020603050405020304" pitchFamily="18" charset="0"/>
                <a:cs typeface="Times New Roman" panose="02020603050405020304" pitchFamily="18" charset="0"/>
              </a:rPr>
              <a:t> alert("Hello Friend");  </a:t>
            </a:r>
          </a:p>
          <a:p>
            <a:pPr marL="0" indent="0">
              <a:buNone/>
            </a:pPr>
            <a:r>
              <a:rPr lang="en-US" sz="4800" dirty="0">
                <a:latin typeface="Times New Roman" panose="02020603050405020304" pitchFamily="18" charset="0"/>
                <a:cs typeface="Times New Roman" panose="02020603050405020304" pitchFamily="18" charset="0"/>
              </a:rPr>
              <a:t>}  </a:t>
            </a:r>
          </a:p>
          <a:p>
            <a:pPr marL="0" indent="0">
              <a:buNone/>
            </a:pPr>
            <a:r>
              <a:rPr lang="en-US" sz="4800" b="1" dirty="0">
                <a:latin typeface="Times New Roman" panose="02020603050405020304" pitchFamily="18" charset="0"/>
                <a:cs typeface="Times New Roman" panose="02020603050405020304" pitchFamily="18" charset="0"/>
              </a:rPr>
              <a:t>&lt;/script&gt;</a:t>
            </a:r>
            <a:r>
              <a:rPr lang="en-US" sz="4800" dirty="0">
                <a:latin typeface="Times New Roman" panose="02020603050405020304" pitchFamily="18" charset="0"/>
                <a:cs typeface="Times New Roman" panose="02020603050405020304" pitchFamily="18" charset="0"/>
              </a:rPr>
              <a:t>  </a:t>
            </a:r>
          </a:p>
          <a:p>
            <a:pPr marL="0" indent="0">
              <a:buNone/>
            </a:pPr>
            <a:r>
              <a:rPr lang="en-US" sz="4800" b="1" dirty="0">
                <a:latin typeface="Times New Roman" panose="02020603050405020304" pitchFamily="18" charset="0"/>
                <a:cs typeface="Times New Roman" panose="02020603050405020304" pitchFamily="18" charset="0"/>
              </a:rPr>
              <a:t>&lt;/head&gt;</a:t>
            </a:r>
            <a:r>
              <a:rPr lang="en-US" sz="4800" dirty="0">
                <a:latin typeface="Times New Roman" panose="02020603050405020304" pitchFamily="18" charset="0"/>
                <a:cs typeface="Times New Roman" panose="02020603050405020304" pitchFamily="18" charset="0"/>
              </a:rPr>
              <a:t>  </a:t>
            </a:r>
          </a:p>
          <a:p>
            <a:pPr marL="0" indent="0">
              <a:buNone/>
            </a:pPr>
            <a:r>
              <a:rPr lang="en-US" sz="4800" b="1" dirty="0">
                <a:latin typeface="Times New Roman" panose="02020603050405020304" pitchFamily="18" charset="0"/>
                <a:cs typeface="Times New Roman" panose="02020603050405020304" pitchFamily="18" charset="0"/>
              </a:rPr>
              <a:t>&lt;body&gt;</a:t>
            </a:r>
            <a:r>
              <a:rPr lang="en-US" sz="4800" dirty="0">
                <a:latin typeface="Times New Roman" panose="02020603050405020304" pitchFamily="18" charset="0"/>
                <a:cs typeface="Times New Roman" panose="02020603050405020304" pitchFamily="18" charset="0"/>
              </a:rPr>
              <a:t>  </a:t>
            </a:r>
          </a:p>
          <a:p>
            <a:pPr marL="0" indent="0">
              <a:buNone/>
            </a:pPr>
            <a:r>
              <a:rPr lang="en-US" sz="4800" b="1" dirty="0">
                <a:latin typeface="Times New Roman" panose="02020603050405020304" pitchFamily="18" charset="0"/>
                <a:cs typeface="Times New Roman" panose="02020603050405020304" pitchFamily="18" charset="0"/>
              </a:rPr>
              <a:t>&lt;p&gt;</a:t>
            </a:r>
            <a:r>
              <a:rPr lang="en-US" sz="4800" dirty="0">
                <a:latin typeface="Times New Roman" panose="02020603050405020304" pitchFamily="18" charset="0"/>
                <a:cs typeface="Times New Roman" panose="02020603050405020304" pitchFamily="18" charset="0"/>
              </a:rPr>
              <a:t>Welcome to JavaScript</a:t>
            </a:r>
            <a:r>
              <a:rPr lang="en-US" sz="4800" b="1" dirty="0">
                <a:latin typeface="Times New Roman" panose="02020603050405020304" pitchFamily="18" charset="0"/>
                <a:cs typeface="Times New Roman" panose="02020603050405020304" pitchFamily="18" charset="0"/>
              </a:rPr>
              <a:t>&lt;/p&gt;</a:t>
            </a:r>
            <a:r>
              <a:rPr lang="en-US" sz="4800" dirty="0">
                <a:latin typeface="Times New Roman" panose="02020603050405020304" pitchFamily="18" charset="0"/>
                <a:cs typeface="Times New Roman" panose="02020603050405020304" pitchFamily="18" charset="0"/>
              </a:rPr>
              <a:t>  </a:t>
            </a:r>
          </a:p>
          <a:p>
            <a:pPr marL="0" indent="0">
              <a:buNone/>
            </a:pPr>
            <a:r>
              <a:rPr lang="en-US" sz="4800" b="1" dirty="0">
                <a:latin typeface="Times New Roman" panose="02020603050405020304" pitchFamily="18" charset="0"/>
                <a:cs typeface="Times New Roman" panose="02020603050405020304" pitchFamily="18" charset="0"/>
              </a:rPr>
              <a:t>&lt;form&gt;</a:t>
            </a:r>
            <a:r>
              <a:rPr lang="en-US" sz="4800" dirty="0">
                <a:latin typeface="Times New Roman" panose="02020603050405020304" pitchFamily="18" charset="0"/>
                <a:cs typeface="Times New Roman" panose="02020603050405020304" pitchFamily="18" charset="0"/>
              </a:rPr>
              <a:t>  </a:t>
            </a:r>
          </a:p>
          <a:p>
            <a:pPr marL="0" indent="0">
              <a:buNone/>
            </a:pPr>
            <a:r>
              <a:rPr lang="en-US" sz="4800" b="1" dirty="0">
                <a:latin typeface="Times New Roman" panose="02020603050405020304" pitchFamily="18" charset="0"/>
                <a:cs typeface="Times New Roman" panose="02020603050405020304" pitchFamily="18" charset="0"/>
              </a:rPr>
              <a:t>&lt;input</a:t>
            </a:r>
            <a:r>
              <a:rPr lang="en-US" sz="4800" dirty="0">
                <a:latin typeface="Times New Roman" panose="02020603050405020304" pitchFamily="18" charset="0"/>
                <a:cs typeface="Times New Roman" panose="02020603050405020304" pitchFamily="18" charset="0"/>
              </a:rPr>
              <a:t> type="button" value="click" </a:t>
            </a:r>
            <a:r>
              <a:rPr lang="en-US" sz="4800" dirty="0" err="1">
                <a:latin typeface="Times New Roman" panose="02020603050405020304" pitchFamily="18" charset="0"/>
                <a:cs typeface="Times New Roman" panose="02020603050405020304" pitchFamily="18" charset="0"/>
              </a:rPr>
              <a:t>onclick</a:t>
            </a:r>
            <a:r>
              <a:rPr lang="en-US" sz="4800" dirty="0">
                <a:latin typeface="Times New Roman" panose="02020603050405020304" pitchFamily="18" charset="0"/>
                <a:cs typeface="Times New Roman" panose="02020603050405020304" pitchFamily="18" charset="0"/>
              </a:rPr>
              <a:t>="</a:t>
            </a:r>
            <a:r>
              <a:rPr lang="en-US" sz="4800" dirty="0" err="1">
                <a:latin typeface="Times New Roman" panose="02020603050405020304" pitchFamily="18" charset="0"/>
                <a:cs typeface="Times New Roman" panose="02020603050405020304" pitchFamily="18" charset="0"/>
              </a:rPr>
              <a:t>msg</a:t>
            </a:r>
            <a:r>
              <a:rPr lang="en-US" sz="4800" dirty="0">
                <a:latin typeface="Times New Roman" panose="02020603050405020304" pitchFamily="18" charset="0"/>
                <a:cs typeface="Times New Roman" panose="02020603050405020304" pitchFamily="18" charset="0"/>
              </a:rPr>
              <a:t>()"</a:t>
            </a:r>
            <a:r>
              <a:rPr lang="en-US" sz="4800" b="1" dirty="0">
                <a:latin typeface="Times New Roman" panose="02020603050405020304" pitchFamily="18" charset="0"/>
                <a:cs typeface="Times New Roman" panose="02020603050405020304" pitchFamily="18" charset="0"/>
              </a:rPr>
              <a:t>/&gt;</a:t>
            </a:r>
            <a:r>
              <a:rPr lang="en-US" sz="4800" dirty="0">
                <a:latin typeface="Times New Roman" panose="02020603050405020304" pitchFamily="18" charset="0"/>
                <a:cs typeface="Times New Roman" panose="02020603050405020304" pitchFamily="18" charset="0"/>
              </a:rPr>
              <a:t>  </a:t>
            </a:r>
          </a:p>
          <a:p>
            <a:pPr marL="0" indent="0">
              <a:buNone/>
            </a:pPr>
            <a:r>
              <a:rPr lang="en-US" sz="4800" b="1" dirty="0">
                <a:latin typeface="Times New Roman" panose="02020603050405020304" pitchFamily="18" charset="0"/>
                <a:cs typeface="Times New Roman" panose="02020603050405020304" pitchFamily="18" charset="0"/>
              </a:rPr>
              <a:t>&lt;/form&gt;</a:t>
            </a:r>
            <a:r>
              <a:rPr lang="en-US" sz="4800" dirty="0">
                <a:latin typeface="Times New Roman" panose="02020603050405020304" pitchFamily="18" charset="0"/>
                <a:cs typeface="Times New Roman" panose="02020603050405020304" pitchFamily="18" charset="0"/>
              </a:rPr>
              <a:t>  </a:t>
            </a:r>
          </a:p>
          <a:p>
            <a:pPr marL="0" indent="0">
              <a:buNone/>
            </a:pPr>
            <a:r>
              <a:rPr lang="en-US" sz="4800" b="1" dirty="0">
                <a:latin typeface="Times New Roman" panose="02020603050405020304" pitchFamily="18" charset="0"/>
                <a:cs typeface="Times New Roman" panose="02020603050405020304" pitchFamily="18" charset="0"/>
              </a:rPr>
              <a:t>&lt;/body&gt;</a:t>
            </a:r>
            <a:r>
              <a:rPr lang="en-US" sz="4800" dirty="0">
                <a:latin typeface="Times New Roman" panose="02020603050405020304" pitchFamily="18" charset="0"/>
                <a:cs typeface="Times New Roman" panose="02020603050405020304" pitchFamily="18" charset="0"/>
              </a:rPr>
              <a:t>  </a:t>
            </a:r>
          </a:p>
          <a:p>
            <a:pPr marL="0" indent="0">
              <a:buNone/>
            </a:pPr>
            <a:r>
              <a:rPr lang="en-US" sz="4800" b="1" dirty="0">
                <a:latin typeface="Times New Roman" panose="02020603050405020304" pitchFamily="18" charset="0"/>
                <a:cs typeface="Times New Roman" panose="02020603050405020304" pitchFamily="18" charset="0"/>
              </a:rPr>
              <a:t>&lt;/html&gt;</a:t>
            </a:r>
            <a:r>
              <a:rPr lang="en-US" sz="48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 in python</a:t>
            </a:r>
          </a:p>
        </p:txBody>
      </p:sp>
      <p:sp>
        <p:nvSpPr>
          <p:cNvPr id="3" name="Content Placeholder 2"/>
          <p:cNvSpPr>
            <a:spLocks noGrp="1"/>
          </p:cNvSpPr>
          <p:nvPr>
            <p:ph idx="1"/>
          </p:nvPr>
        </p:nvSpPr>
        <p:spPr/>
        <p:txBody>
          <a:bodyPr/>
          <a:lstStyle/>
          <a:p>
            <a:r>
              <a:rPr lang="en-US" dirty="0"/>
              <a:t>Arithmetic operators</a:t>
            </a:r>
          </a:p>
          <a:p>
            <a:r>
              <a:rPr lang="en-US" dirty="0"/>
              <a:t>Bitwise operators</a:t>
            </a:r>
          </a:p>
          <a:p>
            <a:r>
              <a:rPr lang="en-US" dirty="0"/>
              <a:t>Logical operators</a:t>
            </a:r>
          </a:p>
          <a:p>
            <a:r>
              <a:rPr lang="en-US" dirty="0"/>
              <a:t>Membership operators</a:t>
            </a:r>
          </a:p>
          <a:p>
            <a:r>
              <a:rPr lang="en-US"/>
              <a:t>Identity operators</a:t>
            </a:r>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1" y="624110"/>
            <a:ext cx="9347201" cy="671290"/>
          </a:xfrm>
        </p:spPr>
        <p:txBody>
          <a:bodyPr>
            <a:normAutofit fontScale="90000"/>
          </a:bodyPr>
          <a:lstStyle/>
          <a:p>
            <a:r>
              <a:rPr lang="en-US" sz="2200" b="1" dirty="0">
                <a:solidFill>
                  <a:srgbClr val="FF0000"/>
                </a:solidFill>
                <a:latin typeface="Times New Roman" panose="02020603050405020304" pitchFamily="18" charset="0"/>
                <a:cs typeface="Times New Roman" panose="02020603050405020304" pitchFamily="18" charset="0"/>
              </a:rPr>
              <a:t>3) JavaScript Example : External JavaScript file</a:t>
            </a: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
            </a:r>
            <a:br>
              <a:rPr lang="en-US" sz="1200" b="1" dirty="0">
                <a:latin typeface="Times New Roman" panose="02020603050405020304" pitchFamily="18"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36801" y="1295400"/>
            <a:ext cx="9042400" cy="4615822"/>
          </a:xfrm>
        </p:spPr>
        <p:txBody>
          <a:bodyPr>
            <a:normAutofit/>
          </a:bodyPr>
          <a:lstStyle/>
          <a:p>
            <a:r>
              <a:rPr lang="en-US" sz="2400" dirty="0">
                <a:latin typeface="Times New Roman" panose="02020603050405020304" pitchFamily="18" charset="0"/>
                <a:cs typeface="Times New Roman" panose="02020603050405020304" pitchFamily="18" charset="0"/>
              </a:rPr>
              <a:t>An external JavaScript file must be saved by .</a:t>
            </a:r>
            <a:r>
              <a:rPr lang="en-US" sz="2400" dirty="0" err="1">
                <a:latin typeface="Times New Roman" panose="02020603050405020304" pitchFamily="18" charset="0"/>
                <a:cs typeface="Times New Roman" panose="02020603050405020304" pitchFamily="18" charset="0"/>
              </a:rPr>
              <a:t>js</a:t>
            </a:r>
            <a:r>
              <a:rPr lang="en-US" sz="2400" dirty="0">
                <a:latin typeface="Times New Roman" panose="02020603050405020304" pitchFamily="18" charset="0"/>
                <a:cs typeface="Times New Roman" panose="02020603050405020304" pitchFamily="18" charset="0"/>
              </a:rPr>
              <a:t> extension. It is recommended to embed all JavaScript files into a single file. It increases the speed of the webpage.</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100" y="228600"/>
            <a:ext cx="9855200" cy="667512"/>
          </a:xfrm>
        </p:spPr>
        <p:txBody>
          <a:bodyPr>
            <a:normAutofit/>
          </a:bodyPr>
          <a:lstStyle/>
          <a:p>
            <a:r>
              <a:rPr lang="en-US" dirty="0">
                <a:latin typeface="Times New Roman" panose="02020603050405020304" pitchFamily="18" charset="0"/>
                <a:cs typeface="Times New Roman" panose="02020603050405020304" pitchFamily="18" charset="0"/>
              </a:rPr>
              <a:t>Example</a:t>
            </a:r>
          </a:p>
        </p:txBody>
      </p:sp>
      <p:sp>
        <p:nvSpPr>
          <p:cNvPr id="3" name="Content Placeholder 2"/>
          <p:cNvSpPr>
            <a:spLocks noGrp="1"/>
          </p:cNvSpPr>
          <p:nvPr>
            <p:ph idx="1"/>
          </p:nvPr>
        </p:nvSpPr>
        <p:spPr>
          <a:xfrm>
            <a:off x="1930401" y="896112"/>
            <a:ext cx="9448801" cy="5961888"/>
          </a:xfrm>
        </p:spPr>
        <p:txBody>
          <a:bodyPr>
            <a:normAutofit/>
          </a:bodyPr>
          <a:lstStyle/>
          <a:p>
            <a:r>
              <a:rPr lang="en-US" sz="2400" b="1" dirty="0">
                <a:latin typeface="Times New Roman" panose="02020603050405020304" pitchFamily="18" charset="0"/>
                <a:cs typeface="Times New Roman" panose="02020603050405020304" pitchFamily="18" charset="0"/>
              </a:rPr>
              <a:t>message.js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function </a:t>
            </a:r>
            <a:r>
              <a:rPr lang="en-US" sz="2400" dirty="0" err="1">
                <a:latin typeface="Times New Roman" panose="02020603050405020304" pitchFamily="18" charset="0"/>
                <a:cs typeface="Times New Roman" panose="02020603050405020304" pitchFamily="18" charset="0"/>
              </a:rPr>
              <a:t>msg</a:t>
            </a: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alert("Hello </a:t>
            </a:r>
            <a:r>
              <a:rPr lang="en-US" sz="2400" dirty="0" err="1">
                <a:latin typeface="Times New Roman" panose="02020603050405020304" pitchFamily="18" charset="0"/>
                <a:cs typeface="Times New Roman" panose="02020603050405020304" pitchFamily="18" charset="0"/>
              </a:rPr>
              <a:t>Networkzsystems</a:t>
            </a: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Let’s include the JavaScript file into html page. It calls the JavaScript function on button click.  </a:t>
            </a:r>
          </a:p>
          <a:p>
            <a:pPr marL="0" indent="0">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6800" y="704088"/>
            <a:ext cx="9245600" cy="591312"/>
          </a:xfrm>
        </p:spPr>
        <p:txBody>
          <a:bodyPr>
            <a:normAutofit fontScale="90000"/>
          </a:bodyPr>
          <a:lstStyle/>
          <a:p>
            <a:r>
              <a:rPr lang="en-US" b="1" dirty="0">
                <a:latin typeface="Times New Roman" panose="02020603050405020304" pitchFamily="18" charset="0"/>
                <a:cs typeface="Times New Roman" panose="02020603050405020304" pitchFamily="18" charset="0"/>
              </a:rPr>
              <a:t>index.html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30401" y="1676400"/>
            <a:ext cx="9448800" cy="4234822"/>
          </a:xfrm>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&lt;html&gt;</a:t>
            </a:r>
            <a:r>
              <a:rPr lang="en-US"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&lt;head&gt;</a:t>
            </a:r>
            <a:r>
              <a:rPr lang="en-US"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&lt;script</a:t>
            </a:r>
            <a:r>
              <a:rPr lang="en-US" dirty="0">
                <a:latin typeface="Times New Roman" panose="02020603050405020304" pitchFamily="18" charset="0"/>
                <a:cs typeface="Times New Roman" panose="02020603050405020304" pitchFamily="18" charset="0"/>
              </a:rPr>
              <a:t> type="text/</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src</a:t>
            </a:r>
            <a:r>
              <a:rPr lang="en-US" dirty="0">
                <a:latin typeface="Times New Roman" panose="02020603050405020304" pitchFamily="18" charset="0"/>
                <a:cs typeface="Times New Roman" panose="02020603050405020304" pitchFamily="18" charset="0"/>
              </a:rPr>
              <a:t>="message.js"</a:t>
            </a:r>
            <a:r>
              <a:rPr lang="en-US" b="1" dirty="0">
                <a:latin typeface="Times New Roman" panose="02020603050405020304" pitchFamily="18" charset="0"/>
                <a:cs typeface="Times New Roman" panose="02020603050405020304" pitchFamily="18" charset="0"/>
              </a:rPr>
              <a:t>&gt;&lt;/script&gt;</a:t>
            </a:r>
            <a:r>
              <a:rPr lang="en-US"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&lt;/head&gt;</a:t>
            </a:r>
            <a:r>
              <a:rPr lang="en-US"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&lt;body&gt;</a:t>
            </a:r>
            <a:r>
              <a:rPr lang="en-US"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&lt;p&gt;</a:t>
            </a:r>
            <a:r>
              <a:rPr lang="en-US" dirty="0">
                <a:latin typeface="Times New Roman" panose="02020603050405020304" pitchFamily="18" charset="0"/>
                <a:cs typeface="Times New Roman" panose="02020603050405020304" pitchFamily="18" charset="0"/>
              </a:rPr>
              <a:t>Welcome to JavaScript</a:t>
            </a:r>
            <a:r>
              <a:rPr lang="en-US" b="1" dirty="0">
                <a:latin typeface="Times New Roman" panose="02020603050405020304" pitchFamily="18" charset="0"/>
                <a:cs typeface="Times New Roman" panose="02020603050405020304" pitchFamily="18" charset="0"/>
              </a:rPr>
              <a:t>&lt;/p&gt;</a:t>
            </a:r>
            <a:r>
              <a:rPr lang="en-US"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&lt;form&gt;</a:t>
            </a:r>
            <a:r>
              <a:rPr lang="en-US"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&lt;input</a:t>
            </a:r>
            <a:r>
              <a:rPr lang="en-US" dirty="0">
                <a:latin typeface="Times New Roman" panose="02020603050405020304" pitchFamily="18" charset="0"/>
                <a:cs typeface="Times New Roman" panose="02020603050405020304" pitchFamily="18" charset="0"/>
              </a:rPr>
              <a:t> type="button" value="click" </a:t>
            </a:r>
            <a:r>
              <a:rPr lang="en-US" dirty="0" err="1">
                <a:latin typeface="Times New Roman" panose="02020603050405020304" pitchFamily="18" charset="0"/>
                <a:cs typeface="Times New Roman" panose="02020603050405020304" pitchFamily="18" charset="0"/>
              </a:rPr>
              <a:t>onclick</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msg</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/&gt;</a:t>
            </a:r>
            <a:r>
              <a:rPr lang="en-US"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&lt;/form&gt;</a:t>
            </a:r>
            <a:r>
              <a:rPr lang="en-US"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&lt;/body&gt;</a:t>
            </a:r>
            <a:r>
              <a:rPr lang="en-US"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&lt;/html&gt;</a:t>
            </a: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200" y="609600"/>
            <a:ext cx="9855200" cy="457200"/>
          </a:xfrm>
        </p:spPr>
        <p:txBody>
          <a:bodyPr>
            <a:normAutofit fontScale="90000"/>
          </a:bodyPr>
          <a:lstStyle/>
          <a:p>
            <a:r>
              <a:rPr lang="en-US" sz="3200" b="1" u="sng" dirty="0">
                <a:solidFill>
                  <a:srgbClr val="FF00FF"/>
                </a:solidFill>
                <a:latin typeface="Times New Roman" panose="02020603050405020304" pitchFamily="18" charset="0"/>
                <a:cs typeface="Times New Roman" panose="02020603050405020304" pitchFamily="18" charset="0"/>
              </a:rPr>
              <a:t>Manipulating HTML Elements</a:t>
            </a: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b="1" dirty="0"/>
              <a:t/>
            </a:r>
            <a:br>
              <a:rPr lang="en-US" sz="3200" b="1" dirty="0"/>
            </a:br>
            <a:r>
              <a:rPr lang="en-US" sz="3200" dirty="0"/>
              <a:t/>
            </a:r>
            <a:br>
              <a:rPr lang="en-US" sz="3200" dirty="0"/>
            </a:br>
            <a:endParaRPr lang="en-US" sz="3200" dirty="0"/>
          </a:p>
        </p:txBody>
      </p:sp>
      <p:sp>
        <p:nvSpPr>
          <p:cNvPr id="3" name="Content Placeholder 2"/>
          <p:cNvSpPr>
            <a:spLocks noGrp="1"/>
          </p:cNvSpPr>
          <p:nvPr>
            <p:ph idx="1"/>
          </p:nvPr>
        </p:nvSpPr>
        <p:spPr>
          <a:xfrm>
            <a:off x="508000" y="1676400"/>
            <a:ext cx="11074400" cy="3352800"/>
          </a:xfrm>
        </p:spPr>
        <p:txBody>
          <a:bodyPr>
            <a:normAutofit/>
          </a:bodyPr>
          <a:lstStyle/>
          <a:p>
            <a:r>
              <a:rPr lang="en-US" dirty="0">
                <a:latin typeface="Times New Roman" panose="02020603050405020304" pitchFamily="18" charset="0"/>
                <a:cs typeface="Times New Roman" panose="02020603050405020304" pitchFamily="18" charset="0"/>
              </a:rPr>
              <a:t>JavaScript is typically used to manipulate existing HTML elements.</a:t>
            </a:r>
          </a:p>
          <a:p>
            <a:r>
              <a:rPr lang="en-US" dirty="0">
                <a:latin typeface="Times New Roman" panose="02020603050405020304" pitchFamily="18" charset="0"/>
                <a:cs typeface="Times New Roman" panose="02020603050405020304" pitchFamily="18" charset="0"/>
              </a:rPr>
              <a:t>The HTML "id" attribute is used to identify HTML elements.</a:t>
            </a:r>
          </a:p>
          <a:p>
            <a:r>
              <a:rPr lang="en-US" dirty="0">
                <a:latin typeface="Times New Roman" panose="02020603050405020304" pitchFamily="18" charset="0"/>
                <a:cs typeface="Times New Roman" panose="02020603050405020304" pitchFamily="18" charset="0"/>
              </a:rPr>
              <a:t>To access an HTML element from a JavaScript, use the </a:t>
            </a:r>
            <a:r>
              <a:rPr lang="en-US" dirty="0" err="1">
                <a:solidFill>
                  <a:srgbClr val="FF0000"/>
                </a:solidFill>
                <a:latin typeface="Times New Roman" panose="02020603050405020304" pitchFamily="18" charset="0"/>
                <a:cs typeface="Times New Roman" panose="02020603050405020304" pitchFamily="18" charset="0"/>
              </a:rPr>
              <a:t>document.getElementById</a:t>
            </a:r>
            <a:r>
              <a:rPr lang="en-US" dirty="0">
                <a:solidFill>
                  <a:srgbClr val="FF0000"/>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method.</a:t>
            </a: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document.getElementById</a:t>
            </a:r>
            <a:r>
              <a:rPr lang="en-US" dirty="0">
                <a:latin typeface="Times New Roman" panose="02020603050405020304" pitchFamily="18" charset="0"/>
                <a:cs typeface="Times New Roman" panose="02020603050405020304" pitchFamily="18" charset="0"/>
              </a:rPr>
              <a:t>() method will access the HTML element with the specified id.</a:t>
            </a:r>
          </a:p>
          <a:p>
            <a:endParaRPr 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704088"/>
            <a:ext cx="9956800" cy="972312"/>
          </a:xfrm>
        </p:spPr>
        <p:txBody>
          <a:bodyPr>
            <a:normAutofit/>
          </a:bodyPr>
          <a:lstStyle/>
          <a:p>
            <a:r>
              <a:rPr lang="en-US" sz="4000" u="sng" dirty="0">
                <a:solidFill>
                  <a:srgbClr val="002060"/>
                </a:solidFill>
                <a:latin typeface="Times New Roman" panose="02020603050405020304" pitchFamily="18" charset="0"/>
                <a:cs typeface="Times New Roman" panose="02020603050405020304" pitchFamily="18" charset="0"/>
              </a:rPr>
              <a:t>Example</a:t>
            </a:r>
          </a:p>
        </p:txBody>
      </p:sp>
      <p:sp>
        <p:nvSpPr>
          <p:cNvPr id="3" name="Content Placeholder 2"/>
          <p:cNvSpPr>
            <a:spLocks noGrp="1"/>
          </p:cNvSpPr>
          <p:nvPr>
            <p:ph idx="1"/>
          </p:nvPr>
        </p:nvSpPr>
        <p:spPr>
          <a:xfrm>
            <a:off x="609600" y="1752600"/>
            <a:ext cx="10972800" cy="4572000"/>
          </a:xfrm>
        </p:spPr>
        <p:txBody>
          <a:bodyPr>
            <a:normAutofit fontScale="77500" lnSpcReduction="20000"/>
          </a:bodyPr>
          <a:lstStyle/>
          <a:p>
            <a:r>
              <a:rPr lang="en-US" sz="2900" dirty="0">
                <a:latin typeface="Times New Roman" panose="02020603050405020304" pitchFamily="18" charset="0"/>
                <a:cs typeface="Times New Roman" panose="02020603050405020304" pitchFamily="18" charset="0"/>
              </a:rPr>
              <a:t>Access the HTML element with the specified id, and change its content:</a:t>
            </a:r>
          </a:p>
          <a:p>
            <a:pPr marL="0" indent="0">
              <a:buNone/>
            </a:pPr>
            <a:r>
              <a:rPr lang="en-US" sz="2900" dirty="0">
                <a:latin typeface="Times New Roman" panose="02020603050405020304" pitchFamily="18" charset="0"/>
                <a:cs typeface="Times New Roman" panose="02020603050405020304" pitchFamily="18" charset="0"/>
              </a:rPr>
              <a:t> </a:t>
            </a:r>
          </a:p>
          <a:p>
            <a:pPr marL="0" indent="0">
              <a:buNone/>
            </a:pPr>
            <a:r>
              <a:rPr lang="en-US" sz="3000" dirty="0">
                <a:latin typeface="Times New Roman" panose="02020603050405020304" pitchFamily="18" charset="0"/>
                <a:cs typeface="Times New Roman" panose="02020603050405020304" pitchFamily="18" charset="0"/>
              </a:rPr>
              <a:t>&lt;html&gt;</a:t>
            </a:r>
          </a:p>
          <a:p>
            <a:pPr marL="0" indent="0">
              <a:buNone/>
            </a:pPr>
            <a:r>
              <a:rPr lang="en-US" sz="3000" dirty="0">
                <a:latin typeface="Times New Roman" panose="02020603050405020304" pitchFamily="18" charset="0"/>
                <a:cs typeface="Times New Roman" panose="02020603050405020304" pitchFamily="18" charset="0"/>
              </a:rPr>
              <a:t>&lt;body&gt; </a:t>
            </a:r>
          </a:p>
          <a:p>
            <a:pPr marL="0" indent="0">
              <a:buNone/>
            </a:pPr>
            <a:r>
              <a:rPr lang="en-US" sz="3000" dirty="0">
                <a:latin typeface="Times New Roman" panose="02020603050405020304" pitchFamily="18" charset="0"/>
                <a:cs typeface="Times New Roman" panose="02020603050405020304" pitchFamily="18" charset="0"/>
              </a:rPr>
              <a:t>&lt;h1&gt;My Web Page&lt;/h1&gt; </a:t>
            </a:r>
          </a:p>
          <a:p>
            <a:pPr marL="0" indent="0">
              <a:buNone/>
            </a:pPr>
            <a:r>
              <a:rPr lang="en-US" sz="3000" dirty="0">
                <a:latin typeface="Times New Roman" panose="02020603050405020304" pitchFamily="18" charset="0"/>
                <a:cs typeface="Times New Roman" panose="02020603050405020304" pitchFamily="18" charset="0"/>
              </a:rPr>
              <a:t>&lt;p id="demo"&gt;A Paragraph.&lt;/p&gt; </a:t>
            </a:r>
          </a:p>
          <a:p>
            <a:pPr marL="0" indent="0">
              <a:buNone/>
            </a:pPr>
            <a:r>
              <a:rPr lang="en-US" sz="3000" dirty="0">
                <a:latin typeface="Times New Roman" panose="02020603050405020304" pitchFamily="18" charset="0"/>
                <a:cs typeface="Times New Roman" panose="02020603050405020304" pitchFamily="18" charset="0"/>
              </a:rPr>
              <a:t>&lt;script type="text/</a:t>
            </a:r>
            <a:r>
              <a:rPr lang="en-US" sz="3000" dirty="0" err="1">
                <a:latin typeface="Times New Roman" panose="02020603050405020304" pitchFamily="18" charset="0"/>
                <a:cs typeface="Times New Roman" panose="02020603050405020304" pitchFamily="18" charset="0"/>
              </a:rPr>
              <a:t>javascript</a:t>
            </a:r>
            <a:r>
              <a:rPr lang="en-US" sz="3000" dirty="0">
                <a:latin typeface="Times New Roman" panose="02020603050405020304" pitchFamily="18" charset="0"/>
                <a:cs typeface="Times New Roman" panose="02020603050405020304" pitchFamily="18" charset="0"/>
              </a:rPr>
              <a:t>"&gt;</a:t>
            </a:r>
          </a:p>
          <a:p>
            <a:pPr marL="0" indent="0">
              <a:buNone/>
            </a:pPr>
            <a:r>
              <a:rPr lang="en-US" sz="3000" dirty="0" err="1">
                <a:latin typeface="Times New Roman" panose="02020603050405020304" pitchFamily="18" charset="0"/>
                <a:cs typeface="Times New Roman" panose="02020603050405020304" pitchFamily="18" charset="0"/>
              </a:rPr>
              <a:t>document.getElementById</a:t>
            </a:r>
            <a:r>
              <a:rPr lang="en-US" sz="3000" dirty="0">
                <a:latin typeface="Times New Roman" panose="02020603050405020304" pitchFamily="18" charset="0"/>
                <a:cs typeface="Times New Roman" panose="02020603050405020304" pitchFamily="18" charset="0"/>
              </a:rPr>
              <a:t>("demo").</a:t>
            </a:r>
            <a:r>
              <a:rPr lang="en-US" sz="3000" dirty="0" err="1">
                <a:latin typeface="Times New Roman" panose="02020603050405020304" pitchFamily="18" charset="0"/>
                <a:cs typeface="Times New Roman" panose="02020603050405020304" pitchFamily="18" charset="0"/>
              </a:rPr>
              <a:t>innerHTML</a:t>
            </a:r>
            <a:r>
              <a:rPr lang="en-US" sz="3000" dirty="0">
                <a:latin typeface="Times New Roman" panose="02020603050405020304" pitchFamily="18" charset="0"/>
                <a:cs typeface="Times New Roman" panose="02020603050405020304" pitchFamily="18" charset="0"/>
              </a:rPr>
              <a:t>="My First JavaScript";</a:t>
            </a:r>
          </a:p>
          <a:p>
            <a:pPr marL="0" indent="0">
              <a:buNone/>
            </a:pPr>
            <a:r>
              <a:rPr lang="en-US" sz="3000" dirty="0">
                <a:latin typeface="Times New Roman" panose="02020603050405020304" pitchFamily="18" charset="0"/>
                <a:cs typeface="Times New Roman" panose="02020603050405020304" pitchFamily="18" charset="0"/>
              </a:rPr>
              <a:t>&lt;/script&gt; </a:t>
            </a:r>
          </a:p>
          <a:p>
            <a:pPr marL="0" indent="0">
              <a:buNone/>
            </a:pPr>
            <a:r>
              <a:rPr lang="en-US" sz="3000" dirty="0">
                <a:latin typeface="Times New Roman" panose="02020603050405020304" pitchFamily="18" charset="0"/>
                <a:cs typeface="Times New Roman" panose="02020603050405020304" pitchFamily="18" charset="0"/>
              </a:rPr>
              <a:t>&lt;/body&gt;</a:t>
            </a:r>
          </a:p>
          <a:p>
            <a:pPr marL="0" indent="0">
              <a:buNone/>
            </a:pPr>
            <a:r>
              <a:rPr lang="en-US" sz="3000" dirty="0">
                <a:latin typeface="Times New Roman" panose="02020603050405020304" pitchFamily="18" charset="0"/>
                <a:cs typeface="Times New Roman" panose="02020603050405020304" pitchFamily="18" charset="0"/>
              </a:rPr>
              <a:t>&lt;/html&gt;</a:t>
            </a:r>
          </a:p>
          <a:p>
            <a:endParaRPr lang="en-US"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228600"/>
            <a:ext cx="9347200" cy="1143000"/>
          </a:xfrm>
        </p:spPr>
        <p:txBody>
          <a:bodyPr>
            <a:normAutofit/>
          </a:bodyPr>
          <a:lstStyle/>
          <a:p>
            <a:r>
              <a:rPr lang="en-US" sz="4400" dirty="0">
                <a:solidFill>
                  <a:srgbClr val="C00000"/>
                </a:solidFill>
                <a:latin typeface="Times New Roman" panose="02020603050405020304" pitchFamily="18" charset="0"/>
                <a:cs typeface="Times New Roman" panose="02020603050405020304" pitchFamily="18" charset="0"/>
              </a:rPr>
              <a:t>Java script functions and events</a:t>
            </a:r>
          </a:p>
        </p:txBody>
      </p:sp>
      <p:sp>
        <p:nvSpPr>
          <p:cNvPr id="3" name="Content Placeholder 2"/>
          <p:cNvSpPr>
            <a:spLocks noGrp="1"/>
          </p:cNvSpPr>
          <p:nvPr>
            <p:ph idx="1"/>
          </p:nvPr>
        </p:nvSpPr>
        <p:spPr>
          <a:xfrm>
            <a:off x="406400" y="1524000"/>
            <a:ext cx="11176000" cy="4800600"/>
          </a:xfrm>
        </p:spPr>
        <p:txBody>
          <a:bodyPr/>
          <a:lstStyle/>
          <a:p>
            <a:pPr>
              <a:lnSpc>
                <a:spcPct val="150000"/>
              </a:lnSpc>
            </a:pPr>
            <a:r>
              <a:rPr lang="en-US" dirty="0">
                <a:latin typeface="Times New Roman" panose="02020603050405020304" pitchFamily="18" charset="0"/>
                <a:cs typeface="Times New Roman" panose="02020603050405020304" pitchFamily="18" charset="0"/>
              </a:rPr>
              <a:t>Sometimes we want to execute a JavaScript when an event occurs, such as when a user clicks a button.</a:t>
            </a:r>
          </a:p>
          <a:p>
            <a:pPr>
              <a:lnSpc>
                <a:spcPct val="150000"/>
              </a:lnSpc>
            </a:pPr>
            <a:r>
              <a:rPr lang="en-US" dirty="0">
                <a:latin typeface="Times New Roman" panose="02020603050405020304" pitchFamily="18" charset="0"/>
                <a:cs typeface="Times New Roman" panose="02020603050405020304" pitchFamily="18" charset="0"/>
              </a:rPr>
              <a:t>Then we put the script inside a </a:t>
            </a:r>
            <a:r>
              <a:rPr lang="en-US" b="1" dirty="0">
                <a:latin typeface="Times New Roman" panose="02020603050405020304" pitchFamily="18" charset="0"/>
                <a:cs typeface="Times New Roman" panose="02020603050405020304" pitchFamily="18" charset="0"/>
              </a:rPr>
              <a:t>function</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Functions are normally used in combination with </a:t>
            </a:r>
            <a:r>
              <a:rPr lang="en-US" b="1" dirty="0">
                <a:latin typeface="Times New Roman" panose="02020603050405020304" pitchFamily="18" charset="0"/>
                <a:cs typeface="Times New Roman" panose="02020603050405020304" pitchFamily="18" charset="0"/>
              </a:rPr>
              <a:t>events</a:t>
            </a:r>
            <a:r>
              <a:rPr lang="en-US" dirty="0">
                <a:latin typeface="Times New Roman" panose="02020603050405020304" pitchFamily="18" charset="0"/>
                <a:cs typeface="Times New Roman" panose="02020603050405020304" pitchFamily="18" charset="0"/>
              </a:rPr>
              <a:t>.</a:t>
            </a:r>
          </a:p>
          <a:p>
            <a:pPr marL="0" indent="0">
              <a:buNone/>
            </a:pPr>
            <a:endParaRPr lang="en-US" dirty="0"/>
          </a:p>
          <a:p>
            <a:pPr marL="0" indent="0">
              <a:buNone/>
            </a:pPr>
            <a:endParaRPr lang="en-US"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475" y="152400"/>
            <a:ext cx="8565216" cy="609600"/>
          </a:xfrm>
        </p:spPr>
        <p:txBody>
          <a:bodyPr>
            <a:normAutofit fontScale="90000"/>
          </a:bodyPr>
          <a:lstStyle/>
          <a:p>
            <a:r>
              <a:rPr lang="en-US" dirty="0"/>
              <a:t> </a:t>
            </a:r>
            <a:r>
              <a:rPr lang="en-US" b="1" u="sng" dirty="0">
                <a:latin typeface="Times New Roman" panose="02020603050405020304" pitchFamily="18" charset="0"/>
                <a:cs typeface="Times New Roman" panose="02020603050405020304" pitchFamily="18" charset="0"/>
              </a:rPr>
              <a:t>JavaScript Functions in &lt;head&gt;</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t/>
            </a:r>
            <a:br>
              <a:rPr lang="en-US" dirty="0"/>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0" y="990600"/>
            <a:ext cx="10058400" cy="5562600"/>
          </a:xfrm>
        </p:spPr>
        <p:txBody>
          <a:bodyPr>
            <a:normAutofit fontScale="92500" lnSpcReduction="20000"/>
          </a:bodyPr>
          <a:lstStyle/>
          <a:p>
            <a:pPr marL="0" indent="0">
              <a:buNone/>
            </a:pPr>
            <a:r>
              <a:rPr lang="en-US" sz="2200" dirty="0">
                <a:latin typeface="Times New Roman" panose="02020603050405020304" pitchFamily="18" charset="0"/>
                <a:cs typeface="Times New Roman" panose="02020603050405020304" pitchFamily="18" charset="0"/>
              </a:rPr>
              <a:t>&lt;html&gt;&lt;head&gt;</a:t>
            </a:r>
          </a:p>
          <a:p>
            <a:pPr marL="0" indent="0">
              <a:buNone/>
            </a:pPr>
            <a:r>
              <a:rPr lang="en-US" sz="2200" dirty="0">
                <a:latin typeface="Times New Roman" panose="02020603050405020304" pitchFamily="18" charset="0"/>
                <a:cs typeface="Times New Roman" panose="02020603050405020304" pitchFamily="18" charset="0"/>
              </a:rPr>
              <a:t>&lt;script type="text/</a:t>
            </a:r>
            <a:r>
              <a:rPr lang="en-US" sz="2200" dirty="0" err="1">
                <a:latin typeface="Times New Roman" panose="02020603050405020304" pitchFamily="18" charset="0"/>
                <a:cs typeface="Times New Roman" panose="02020603050405020304" pitchFamily="18" charset="0"/>
              </a:rPr>
              <a:t>javascript</a:t>
            </a:r>
            <a:r>
              <a:rPr lang="en-US" sz="2200" dirty="0">
                <a:latin typeface="Times New Roman" panose="02020603050405020304" pitchFamily="18" charset="0"/>
                <a:cs typeface="Times New Roman" panose="02020603050405020304" pitchFamily="18" charset="0"/>
              </a:rPr>
              <a:t>"&gt;</a:t>
            </a:r>
          </a:p>
          <a:p>
            <a:pPr marL="0" indent="0">
              <a:buNone/>
            </a:pPr>
            <a:r>
              <a:rPr lang="en-US" sz="2200" dirty="0">
                <a:latin typeface="Times New Roman" panose="02020603050405020304" pitchFamily="18" charset="0"/>
                <a:cs typeface="Times New Roman" panose="02020603050405020304" pitchFamily="18" charset="0"/>
              </a:rPr>
              <a:t>function </a:t>
            </a:r>
            <a:r>
              <a:rPr lang="en-US" sz="2200" dirty="0" err="1">
                <a:latin typeface="Times New Roman" panose="02020603050405020304" pitchFamily="18" charset="0"/>
                <a:cs typeface="Times New Roman" panose="02020603050405020304" pitchFamily="18" charset="0"/>
              </a:rPr>
              <a:t>myFunction</a:t>
            </a:r>
            <a:r>
              <a:rPr lang="en-US" sz="22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a:t>
            </a:r>
          </a:p>
          <a:p>
            <a:pPr marL="0" indent="0">
              <a:buNone/>
            </a:pPr>
            <a:r>
              <a:rPr lang="en-US" sz="2200" dirty="0" err="1">
                <a:latin typeface="Times New Roman" panose="02020603050405020304" pitchFamily="18" charset="0"/>
                <a:cs typeface="Times New Roman" panose="02020603050405020304" pitchFamily="18" charset="0"/>
              </a:rPr>
              <a:t>document.getElementById</a:t>
            </a:r>
            <a:r>
              <a:rPr lang="en-US" sz="2200" dirty="0">
                <a:latin typeface="Times New Roman" panose="02020603050405020304" pitchFamily="18" charset="0"/>
                <a:cs typeface="Times New Roman" panose="02020603050405020304" pitchFamily="18" charset="0"/>
              </a:rPr>
              <a:t>("demo").</a:t>
            </a:r>
            <a:r>
              <a:rPr lang="en-US" sz="2200" dirty="0" err="1">
                <a:latin typeface="Times New Roman" panose="02020603050405020304" pitchFamily="18" charset="0"/>
                <a:cs typeface="Times New Roman" panose="02020603050405020304" pitchFamily="18" charset="0"/>
              </a:rPr>
              <a:t>innerHTML</a:t>
            </a:r>
            <a:r>
              <a:rPr lang="en-US" sz="2200" dirty="0">
                <a:latin typeface="Times New Roman" panose="02020603050405020304" pitchFamily="18" charset="0"/>
                <a:cs typeface="Times New Roman" panose="02020603050405020304" pitchFamily="18" charset="0"/>
              </a:rPr>
              <a:t>=“Happy New Year”;</a:t>
            </a:r>
          </a:p>
          <a:p>
            <a:pPr marL="0" indent="0">
              <a:buNone/>
            </a:pPr>
            <a:r>
              <a:rPr lang="en-US" sz="22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&lt;/script&gt;</a:t>
            </a:r>
          </a:p>
          <a:p>
            <a:pPr marL="0" indent="0">
              <a:buNone/>
            </a:pPr>
            <a:r>
              <a:rPr lang="en-US" sz="2200" dirty="0">
                <a:latin typeface="Times New Roman" panose="02020603050405020304" pitchFamily="18" charset="0"/>
                <a:cs typeface="Times New Roman" panose="02020603050405020304" pitchFamily="18" charset="0"/>
              </a:rPr>
              <a:t>&lt;/head&gt;</a:t>
            </a:r>
          </a:p>
          <a:p>
            <a:pPr marL="0" indent="0">
              <a:buNone/>
            </a:pPr>
            <a:r>
              <a:rPr lang="en-US" sz="2200" dirty="0">
                <a:latin typeface="Times New Roman" panose="02020603050405020304" pitchFamily="18" charset="0"/>
                <a:cs typeface="Times New Roman" panose="02020603050405020304" pitchFamily="18" charset="0"/>
              </a:rPr>
              <a:t>&lt;body&gt;</a:t>
            </a:r>
          </a:p>
          <a:p>
            <a:pPr marL="0" indent="0">
              <a:buNone/>
            </a:pPr>
            <a:r>
              <a:rPr lang="en-US" sz="2200" dirty="0">
                <a:latin typeface="Times New Roman" panose="02020603050405020304" pitchFamily="18" charset="0"/>
                <a:cs typeface="Times New Roman" panose="02020603050405020304" pitchFamily="18" charset="0"/>
              </a:rPr>
              <a:t>&lt;h1&gt;My Web Page&lt;/h1&gt;</a:t>
            </a:r>
          </a:p>
          <a:p>
            <a:pPr marL="0" indent="0">
              <a:buNone/>
            </a:pPr>
            <a:r>
              <a:rPr lang="en-US" sz="2200" dirty="0">
                <a:latin typeface="Times New Roman" panose="02020603050405020304" pitchFamily="18" charset="0"/>
                <a:cs typeface="Times New Roman" panose="02020603050405020304" pitchFamily="18" charset="0"/>
              </a:rPr>
              <a:t>&lt;p id="demo"&gt;A Paragraph&lt;/p&gt;</a:t>
            </a:r>
          </a:p>
          <a:p>
            <a:pPr marL="0" indent="0">
              <a:buNone/>
            </a:pPr>
            <a:r>
              <a:rPr lang="en-US" sz="2200" dirty="0">
                <a:latin typeface="Times New Roman" panose="02020603050405020304" pitchFamily="18" charset="0"/>
                <a:cs typeface="Times New Roman" panose="02020603050405020304" pitchFamily="18" charset="0"/>
              </a:rPr>
              <a:t>&lt;input type="button" </a:t>
            </a:r>
            <a:r>
              <a:rPr lang="en-US" sz="2200" dirty="0" err="1">
                <a:latin typeface="Times New Roman" panose="02020603050405020304" pitchFamily="18" charset="0"/>
                <a:cs typeface="Times New Roman" panose="02020603050405020304" pitchFamily="18" charset="0"/>
              </a:rPr>
              <a:t>onclick</a:t>
            </a: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myFunction</a:t>
            </a:r>
            <a:r>
              <a:rPr lang="en-US" sz="2200" dirty="0">
                <a:latin typeface="Times New Roman" panose="02020603050405020304" pitchFamily="18" charset="0"/>
                <a:cs typeface="Times New Roman" panose="02020603050405020304" pitchFamily="18" charset="0"/>
              </a:rPr>
              <a:t>()“ value=“Try It”&gt;</a:t>
            </a:r>
          </a:p>
          <a:p>
            <a:pPr marL="0" indent="0">
              <a:buNone/>
            </a:pPr>
            <a:r>
              <a:rPr lang="en-US" sz="2200" dirty="0">
                <a:latin typeface="Times New Roman" panose="02020603050405020304" pitchFamily="18" charset="0"/>
                <a:cs typeface="Times New Roman" panose="02020603050405020304" pitchFamily="18" charset="0"/>
              </a:rPr>
              <a:t>&lt;/body&gt;</a:t>
            </a:r>
          </a:p>
          <a:p>
            <a:pPr marL="0" indent="0">
              <a:buNone/>
            </a:pPr>
            <a:r>
              <a:rPr lang="en-US" sz="2200" dirty="0">
                <a:latin typeface="Times New Roman" panose="02020603050405020304" pitchFamily="18" charset="0"/>
                <a:cs typeface="Times New Roman" panose="02020603050405020304" pitchFamily="18" charset="0"/>
              </a:rPr>
              <a:t>&lt;/html&gt;</a:t>
            </a:r>
          </a:p>
          <a:p>
            <a:endParaRPr lang="en-US"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4">
                    <a:lumMod val="50000"/>
                  </a:schemeClr>
                </a:solidFill>
                <a:latin typeface="Times New Roman" panose="02020603050405020304" pitchFamily="18" charset="0"/>
                <a:cs typeface="Times New Roman" panose="02020603050405020304" pitchFamily="18" charset="0"/>
              </a:rPr>
              <a:t>JavaScript Functions in &lt;body&gt;</a:t>
            </a:r>
            <a:r>
              <a:rPr lang="en-US" dirty="0"/>
              <a:t/>
            </a:r>
            <a:br>
              <a:rPr lang="en-US" dirty="0"/>
            </a:br>
            <a:endParaRPr lang="en-US" dirty="0"/>
          </a:p>
        </p:txBody>
      </p:sp>
      <p:sp>
        <p:nvSpPr>
          <p:cNvPr id="3" name="Content Placeholder 2"/>
          <p:cNvSpPr>
            <a:spLocks noGrp="1"/>
          </p:cNvSpPr>
          <p:nvPr>
            <p:ph idx="1"/>
          </p:nvPr>
        </p:nvSpPr>
        <p:spPr>
          <a:xfrm>
            <a:off x="1117600" y="1371600"/>
            <a:ext cx="10464800" cy="495300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&lt;html&gt;</a:t>
            </a:r>
          </a:p>
          <a:p>
            <a:pPr marL="0" indent="0">
              <a:buNone/>
            </a:pPr>
            <a:r>
              <a:rPr lang="en-US" dirty="0">
                <a:latin typeface="Times New Roman" panose="02020603050405020304" pitchFamily="18" charset="0"/>
                <a:cs typeface="Times New Roman" panose="02020603050405020304" pitchFamily="18" charset="0"/>
              </a:rPr>
              <a:t>&lt;body&gt; &lt;h1&gt;My Web Page&lt;/h1&gt;</a:t>
            </a:r>
          </a:p>
          <a:p>
            <a:pPr marL="0" indent="0">
              <a:buNone/>
            </a:pPr>
            <a:r>
              <a:rPr lang="en-US" dirty="0">
                <a:latin typeface="Times New Roman" panose="02020603050405020304" pitchFamily="18" charset="0"/>
                <a:cs typeface="Times New Roman" panose="02020603050405020304" pitchFamily="18" charset="0"/>
              </a:rPr>
              <a:t>&lt;p id="demo"&gt;A Paragraph&lt;/p&gt;</a:t>
            </a:r>
          </a:p>
          <a:p>
            <a:pPr marL="0" indent="0">
              <a:buNone/>
            </a:pPr>
            <a:r>
              <a:rPr lang="en-US" dirty="0">
                <a:latin typeface="Times New Roman" panose="02020603050405020304" pitchFamily="18" charset="0"/>
                <a:cs typeface="Times New Roman" panose="02020603050405020304" pitchFamily="18" charset="0"/>
              </a:rPr>
              <a:t>&lt;button type="button" </a:t>
            </a:r>
            <a:r>
              <a:rPr lang="en-US" dirty="0" err="1">
                <a:latin typeface="Times New Roman" panose="02020603050405020304" pitchFamily="18" charset="0"/>
                <a:cs typeface="Times New Roman" panose="02020603050405020304" pitchFamily="18" charset="0"/>
              </a:rPr>
              <a:t>onclick</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myFunction</a:t>
            </a:r>
            <a:r>
              <a:rPr lang="en-US" dirty="0">
                <a:latin typeface="Times New Roman" panose="02020603050405020304" pitchFamily="18" charset="0"/>
                <a:cs typeface="Times New Roman" panose="02020603050405020304" pitchFamily="18" charset="0"/>
              </a:rPr>
              <a:t>()"&gt;Try it&lt;/button&gt;</a:t>
            </a:r>
          </a:p>
          <a:p>
            <a:pPr marL="0" indent="0">
              <a:buNone/>
            </a:pPr>
            <a:r>
              <a:rPr lang="en-US" dirty="0">
                <a:latin typeface="Times New Roman" panose="02020603050405020304" pitchFamily="18" charset="0"/>
                <a:cs typeface="Times New Roman" panose="02020603050405020304" pitchFamily="18" charset="0"/>
              </a:rPr>
              <a:t>&lt;script type="text/</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"&gt;</a:t>
            </a:r>
          </a:p>
          <a:p>
            <a:pPr marL="0" indent="0">
              <a:buNone/>
            </a:pPr>
            <a:r>
              <a:rPr lang="en-US" dirty="0">
                <a:latin typeface="Times New Roman" panose="02020603050405020304" pitchFamily="18" charset="0"/>
                <a:cs typeface="Times New Roman" panose="02020603050405020304" pitchFamily="18" charset="0"/>
              </a:rPr>
              <a:t>function </a:t>
            </a:r>
            <a:r>
              <a:rPr lang="en-US" dirty="0" err="1">
                <a:latin typeface="Times New Roman" panose="02020603050405020304" pitchFamily="18" charset="0"/>
                <a:cs typeface="Times New Roman" panose="02020603050405020304" pitchFamily="18" charset="0"/>
              </a:rPr>
              <a:t>myFunction</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err="1">
                <a:latin typeface="Times New Roman" panose="02020603050405020304" pitchFamily="18" charset="0"/>
                <a:cs typeface="Times New Roman" panose="02020603050405020304" pitchFamily="18" charset="0"/>
              </a:rPr>
              <a:t>document.getElementById</a:t>
            </a:r>
            <a:r>
              <a:rPr lang="en-US" dirty="0">
                <a:latin typeface="Times New Roman" panose="02020603050405020304" pitchFamily="18" charset="0"/>
                <a:cs typeface="Times New Roman" panose="02020603050405020304" pitchFamily="18" charset="0"/>
              </a:rPr>
              <a:t>("demo").</a:t>
            </a:r>
            <a:r>
              <a:rPr lang="en-US" dirty="0" err="1">
                <a:latin typeface="Times New Roman" panose="02020603050405020304" pitchFamily="18" charset="0"/>
                <a:cs typeface="Times New Roman" panose="02020603050405020304" pitchFamily="18" charset="0"/>
              </a:rPr>
              <a:t>innerHTML</a:t>
            </a:r>
            <a:r>
              <a:rPr lang="en-US" dirty="0">
                <a:latin typeface="Times New Roman" panose="02020603050405020304" pitchFamily="18" charset="0"/>
                <a:cs typeface="Times New Roman" panose="02020603050405020304" pitchFamily="18" charset="0"/>
              </a:rPr>
              <a:t>="My First JavaScript Function";</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&lt;/script&gt;</a:t>
            </a:r>
          </a:p>
          <a:p>
            <a:pPr marL="0" indent="0">
              <a:buNone/>
            </a:pPr>
            <a:r>
              <a:rPr lang="en-US" dirty="0">
                <a:latin typeface="Times New Roman" panose="02020603050405020304" pitchFamily="18" charset="0"/>
                <a:cs typeface="Times New Roman" panose="02020603050405020304" pitchFamily="18" charset="0"/>
              </a:rPr>
              <a:t>&lt;/body&gt;</a:t>
            </a:r>
          </a:p>
          <a:p>
            <a:pPr marL="0" indent="0">
              <a:buNone/>
            </a:pPr>
            <a:r>
              <a:rPr lang="en-US" dirty="0">
                <a:latin typeface="Times New Roman" panose="02020603050405020304" pitchFamily="18" charset="0"/>
                <a:cs typeface="Times New Roman" panose="02020603050405020304" pitchFamily="18" charset="0"/>
              </a:rPr>
              <a:t>&lt;/html&gt;</a:t>
            </a:r>
          </a:p>
          <a:p>
            <a:pPr marL="0" indent="0">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952" y="152400"/>
            <a:ext cx="10972800" cy="1143000"/>
          </a:xfrm>
        </p:spPr>
        <p:txBody>
          <a:bodyPr>
            <a:normAutofit/>
          </a:bodyPr>
          <a:lstStyle/>
          <a:p>
            <a:pPr algn="ctr"/>
            <a:r>
              <a:rPr lang="en-US" sz="4000" u="sng" dirty="0">
                <a:solidFill>
                  <a:srgbClr val="FF00FF"/>
                </a:solidFill>
                <a:latin typeface="Times New Roman" panose="02020603050405020304" pitchFamily="18" charset="0"/>
                <a:cs typeface="Times New Roman" panose="02020603050405020304" pitchFamily="18" charset="0"/>
              </a:rPr>
              <a:t>JavaScript Popup Boxes</a:t>
            </a:r>
          </a:p>
        </p:txBody>
      </p:sp>
      <p:sp>
        <p:nvSpPr>
          <p:cNvPr id="3" name="Content Placeholder 2"/>
          <p:cNvSpPr>
            <a:spLocks noGrp="1"/>
          </p:cNvSpPr>
          <p:nvPr>
            <p:ph idx="1"/>
          </p:nvPr>
        </p:nvSpPr>
        <p:spPr>
          <a:xfrm>
            <a:off x="406400" y="1295400"/>
            <a:ext cx="11176000" cy="5410200"/>
          </a:xfrm>
        </p:spPr>
        <p:txBody>
          <a:bodyPr/>
          <a:lstStyle/>
          <a:p>
            <a:pPr>
              <a:lnSpc>
                <a:spcPct val="200000"/>
              </a:lnSpc>
            </a:pPr>
            <a:r>
              <a:rPr lang="en-IN" dirty="0"/>
              <a:t>JavaScript has three kind of popup boxes:</a:t>
            </a:r>
          </a:p>
          <a:p>
            <a:pPr>
              <a:lnSpc>
                <a:spcPct val="200000"/>
              </a:lnSpc>
              <a:buFont typeface="Wingdings" panose="05000000000000000000" pitchFamily="2" charset="2"/>
              <a:buChar char="v"/>
            </a:pPr>
            <a:r>
              <a:rPr lang="en-US" dirty="0"/>
              <a:t>Alert box,</a:t>
            </a:r>
          </a:p>
          <a:p>
            <a:pPr>
              <a:lnSpc>
                <a:spcPct val="200000"/>
              </a:lnSpc>
              <a:buFont typeface="Wingdings" panose="05000000000000000000" pitchFamily="2" charset="2"/>
              <a:buChar char="v"/>
            </a:pPr>
            <a:r>
              <a:rPr lang="en-US" dirty="0"/>
              <a:t>Confirm box</a:t>
            </a:r>
          </a:p>
          <a:p>
            <a:pPr>
              <a:lnSpc>
                <a:spcPct val="200000"/>
              </a:lnSpc>
              <a:buFont typeface="Wingdings" panose="05000000000000000000" pitchFamily="2" charset="2"/>
              <a:buChar char="v"/>
            </a:pPr>
            <a:r>
              <a:rPr lang="en-US" dirty="0"/>
              <a:t> Prompt box.</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108" y="228600"/>
            <a:ext cx="10972800" cy="1143000"/>
          </a:xfrm>
        </p:spPr>
        <p:txBody>
          <a:bodyPr/>
          <a:lstStyle/>
          <a:p>
            <a:r>
              <a:rPr lang="en-US" dirty="0">
                <a:solidFill>
                  <a:srgbClr val="7030A0"/>
                </a:solidFill>
                <a:latin typeface="Times New Roman" panose="02020603050405020304" pitchFamily="18" charset="0"/>
                <a:cs typeface="Times New Roman" panose="02020603050405020304" pitchFamily="18" charset="0"/>
              </a:rPr>
              <a:t>Alert Box</a:t>
            </a:r>
          </a:p>
        </p:txBody>
      </p:sp>
      <p:sp>
        <p:nvSpPr>
          <p:cNvPr id="3" name="Content Placeholder 2"/>
          <p:cNvSpPr>
            <a:spLocks noGrp="1"/>
          </p:cNvSpPr>
          <p:nvPr>
            <p:ph idx="1"/>
          </p:nvPr>
        </p:nvSpPr>
        <p:spPr>
          <a:xfrm>
            <a:off x="406400" y="1524000"/>
            <a:ext cx="11176000" cy="4800600"/>
          </a:xfrm>
        </p:spPr>
        <p:txBody>
          <a:bodyPr/>
          <a:lstStyle/>
          <a:p>
            <a:r>
              <a:rPr lang="en-IN" dirty="0"/>
              <a:t>An alert box is often used if you want to make sure information comes through to the user.</a:t>
            </a:r>
          </a:p>
          <a:p>
            <a:r>
              <a:rPr lang="en-IN" dirty="0"/>
              <a:t>When an alert box pops up, the user will have to click "OK" to proceed.</a:t>
            </a:r>
          </a:p>
          <a:p>
            <a:r>
              <a:rPr lang="en-US" dirty="0"/>
              <a:t>Syntax:</a:t>
            </a:r>
          </a:p>
          <a:p>
            <a:pPr marL="0" indent="0">
              <a:buNone/>
            </a:pPr>
            <a:r>
              <a:rPr lang="en-US" dirty="0"/>
              <a:t>alert(“</a:t>
            </a:r>
            <a:r>
              <a:rPr lang="en-US" dirty="0" err="1"/>
              <a:t>sometext</a:t>
            </a:r>
            <a:r>
              <a:rPr lang="en-US" dirty="0"/>
              <a:t>”);</a:t>
            </a:r>
          </a:p>
          <a:p>
            <a:pPr marL="0" indent="0">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Arithmetic operator</a:t>
            </a:r>
          </a:p>
        </p:txBody>
      </p:sp>
      <p:sp>
        <p:nvSpPr>
          <p:cNvPr id="3" name="Content Placeholder 2"/>
          <p:cNvSpPr>
            <a:spLocks noGrp="1"/>
          </p:cNvSpPr>
          <p:nvPr>
            <p:ph idx="1"/>
          </p:nvPr>
        </p:nvSpPr>
        <p:spPr/>
        <p:txBody>
          <a:bodyPr>
            <a:normAutofit/>
          </a:bodyPr>
          <a:lstStyle/>
          <a:p>
            <a:pPr lvl="0"/>
            <a:r>
              <a:rPr lang="en-US" dirty="0"/>
              <a:t>+</a:t>
            </a:r>
          </a:p>
          <a:p>
            <a:pPr lvl="0"/>
            <a:r>
              <a:rPr lang="en-US" dirty="0"/>
              <a:t>-</a:t>
            </a:r>
          </a:p>
          <a:p>
            <a:pPr lvl="0"/>
            <a:r>
              <a:rPr lang="en-US" dirty="0"/>
              <a:t>*</a:t>
            </a:r>
          </a:p>
          <a:p>
            <a:pPr lvl="0"/>
            <a:r>
              <a:rPr lang="en-US" dirty="0"/>
              <a:t>/</a:t>
            </a:r>
          </a:p>
          <a:p>
            <a:pPr lvl="0"/>
            <a:r>
              <a:rPr lang="en-US" dirty="0"/>
              <a:t>%</a:t>
            </a:r>
          </a:p>
          <a:p>
            <a:pPr lvl="0"/>
            <a:r>
              <a:rPr lang="en-US" dirty="0"/>
              <a:t>**</a:t>
            </a:r>
          </a:p>
          <a:p>
            <a:pPr lvl="0"/>
            <a:r>
              <a:rPr lang="en-US" dirty="0"/>
              <a:t>//</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11277600" cy="914400"/>
          </a:xfrm>
        </p:spPr>
        <p:txBody>
          <a:bodyPr>
            <a:normAutofit/>
          </a:bodyPr>
          <a:lstStyle/>
          <a:p>
            <a:r>
              <a:rPr lang="en-US" sz="4400" dirty="0">
                <a:latin typeface="Times New Roman" panose="02020603050405020304" pitchFamily="18" charset="0"/>
                <a:cs typeface="Times New Roman" panose="02020603050405020304" pitchFamily="18" charset="0"/>
              </a:rPr>
              <a:t>Example:</a:t>
            </a:r>
          </a:p>
        </p:txBody>
      </p:sp>
      <p:sp>
        <p:nvSpPr>
          <p:cNvPr id="3" name="Content Placeholder 2"/>
          <p:cNvSpPr>
            <a:spLocks noGrp="1"/>
          </p:cNvSpPr>
          <p:nvPr>
            <p:ph idx="1"/>
          </p:nvPr>
        </p:nvSpPr>
        <p:spPr>
          <a:xfrm>
            <a:off x="1320800" y="914400"/>
            <a:ext cx="10261600" cy="5943600"/>
          </a:xfrm>
        </p:spPr>
        <p:txBody>
          <a:bodyPr>
            <a:normAutofit/>
          </a:bodyPr>
          <a:lstStyle/>
          <a:p>
            <a:pPr marL="0" indent="0">
              <a:buNone/>
            </a:pPr>
            <a:r>
              <a:rPr lang="en-US" dirty="0"/>
              <a:t>&lt;html&gt;</a:t>
            </a:r>
          </a:p>
          <a:p>
            <a:pPr marL="0" indent="0">
              <a:buNone/>
            </a:pPr>
            <a:r>
              <a:rPr lang="en-US" dirty="0"/>
              <a:t>&lt;head&gt;</a:t>
            </a:r>
          </a:p>
          <a:p>
            <a:pPr marL="0" indent="0">
              <a:buNone/>
            </a:pPr>
            <a:r>
              <a:rPr lang="en-US" dirty="0"/>
              <a:t>&lt;script type="text/</a:t>
            </a:r>
            <a:r>
              <a:rPr lang="en-US" dirty="0" err="1"/>
              <a:t>javascript</a:t>
            </a:r>
            <a:r>
              <a:rPr lang="en-US" dirty="0"/>
              <a:t>"&gt;</a:t>
            </a:r>
          </a:p>
          <a:p>
            <a:pPr marL="0" indent="0">
              <a:buNone/>
            </a:pPr>
            <a:r>
              <a:rPr lang="en-US" dirty="0"/>
              <a:t>function </a:t>
            </a:r>
            <a:r>
              <a:rPr lang="en-US" dirty="0" err="1"/>
              <a:t>showalert</a:t>
            </a:r>
            <a:r>
              <a:rPr lang="en-US" dirty="0"/>
              <a:t>()</a:t>
            </a:r>
          </a:p>
          <a:p>
            <a:pPr marL="0" indent="0">
              <a:buNone/>
            </a:pPr>
            <a:r>
              <a:rPr lang="en-US" dirty="0"/>
              <a:t>{</a:t>
            </a:r>
          </a:p>
          <a:p>
            <a:pPr marL="0" indent="0">
              <a:buNone/>
            </a:pPr>
            <a:r>
              <a:rPr lang="en-US" dirty="0"/>
              <a:t>alert("I am an alert box!");</a:t>
            </a:r>
          </a:p>
          <a:p>
            <a:pPr marL="0" indent="0">
              <a:buNone/>
            </a:pPr>
            <a:r>
              <a:rPr lang="en-US" dirty="0"/>
              <a:t>}</a:t>
            </a:r>
          </a:p>
          <a:p>
            <a:pPr marL="0" indent="0">
              <a:buNone/>
            </a:pPr>
            <a:r>
              <a:rPr lang="en-US" dirty="0"/>
              <a:t>&lt;/script&gt;</a:t>
            </a:r>
          </a:p>
          <a:p>
            <a:pPr marL="0" indent="0">
              <a:buNone/>
            </a:pPr>
            <a:r>
              <a:rPr lang="en-US" dirty="0"/>
              <a:t>&lt;/head&gt;</a:t>
            </a:r>
          </a:p>
          <a:p>
            <a:pPr marL="0" indent="0">
              <a:buNone/>
            </a:pPr>
            <a:r>
              <a:rPr lang="en-US" dirty="0"/>
              <a:t>&lt;body&gt;</a:t>
            </a:r>
          </a:p>
          <a:p>
            <a:pPr marL="0" indent="0">
              <a:buNone/>
            </a:pPr>
            <a:r>
              <a:rPr lang="en-US" dirty="0"/>
              <a:t>&lt;input type="button" </a:t>
            </a:r>
            <a:r>
              <a:rPr lang="en-US" dirty="0" err="1"/>
              <a:t>onclick</a:t>
            </a:r>
            <a:r>
              <a:rPr lang="en-US" dirty="0"/>
              <a:t>="</a:t>
            </a:r>
            <a:r>
              <a:rPr lang="en-US" dirty="0" err="1"/>
              <a:t>showalert</a:t>
            </a:r>
            <a:r>
              <a:rPr lang="en-US" dirty="0"/>
              <a:t>()" value="Show alert box" /&gt;</a:t>
            </a:r>
          </a:p>
          <a:p>
            <a:pPr marL="0" indent="0">
              <a:buNone/>
            </a:pPr>
            <a:r>
              <a:rPr lang="en-US" dirty="0"/>
              <a:t>&lt;/body&gt;</a:t>
            </a:r>
          </a:p>
          <a:p>
            <a:pPr marL="0" indent="0">
              <a:buNone/>
            </a:pPr>
            <a:r>
              <a:rPr lang="en-US" dirty="0"/>
              <a:t>&lt;/html&gt;</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838200"/>
          </a:xfrm>
        </p:spPr>
        <p:txBody>
          <a:bodyPr/>
          <a:lstStyle/>
          <a:p>
            <a:r>
              <a:rPr lang="en-US" dirty="0">
                <a:solidFill>
                  <a:srgbClr val="7030A0"/>
                </a:solidFill>
                <a:latin typeface="Times New Roman" panose="02020603050405020304" pitchFamily="18" charset="0"/>
                <a:cs typeface="Times New Roman" panose="02020603050405020304" pitchFamily="18" charset="0"/>
              </a:rPr>
              <a:t>Confirm Box</a:t>
            </a:r>
          </a:p>
        </p:txBody>
      </p:sp>
      <p:sp>
        <p:nvSpPr>
          <p:cNvPr id="3" name="Content Placeholder 2"/>
          <p:cNvSpPr>
            <a:spLocks noGrp="1"/>
          </p:cNvSpPr>
          <p:nvPr>
            <p:ph idx="1"/>
          </p:nvPr>
        </p:nvSpPr>
        <p:spPr>
          <a:xfrm>
            <a:off x="0" y="1143000"/>
            <a:ext cx="11582400" cy="5181600"/>
          </a:xfrm>
        </p:spPr>
        <p:txBody>
          <a:bodyPr/>
          <a:lstStyle/>
          <a:p>
            <a:r>
              <a:rPr lang="en-IN" dirty="0">
                <a:latin typeface="Times New Roman" panose="02020603050405020304" pitchFamily="18" charset="0"/>
                <a:cs typeface="Times New Roman" panose="02020603050405020304" pitchFamily="18" charset="0"/>
              </a:rPr>
              <a:t>A confirm box is often used if you want the user to verify or accept something.</a:t>
            </a:r>
          </a:p>
          <a:p>
            <a:r>
              <a:rPr lang="en-IN" dirty="0">
                <a:latin typeface="Times New Roman" panose="02020603050405020304" pitchFamily="18" charset="0"/>
                <a:cs typeface="Times New Roman" panose="02020603050405020304" pitchFamily="18" charset="0"/>
              </a:rPr>
              <a:t>When a confirm box pops up, the user will have to click either "OK" or "Cancel“ to proceed.</a:t>
            </a:r>
          </a:p>
          <a:p>
            <a:r>
              <a:rPr lang="en-IN" dirty="0">
                <a:latin typeface="Times New Roman" panose="02020603050405020304" pitchFamily="18" charset="0"/>
                <a:cs typeface="Times New Roman" panose="02020603050405020304" pitchFamily="18" charset="0"/>
              </a:rPr>
              <a:t>If the user clicks "OK", the box returns true. If the user clicks "Cancel", the box returns false.</a:t>
            </a:r>
          </a:p>
          <a:p>
            <a:pPr marL="0" indent="0">
              <a:buNone/>
            </a:pP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Syntax:</a:t>
            </a:r>
          </a:p>
          <a:p>
            <a:pPr marL="0" indent="0">
              <a:buNone/>
            </a:pPr>
            <a:r>
              <a:rPr lang="en-US" dirty="0">
                <a:latin typeface="Times New Roman" panose="02020603050405020304" pitchFamily="18" charset="0"/>
                <a:cs typeface="Times New Roman" panose="02020603050405020304" pitchFamily="18" charset="0"/>
              </a:rPr>
              <a:t>confirm("</a:t>
            </a:r>
            <a:r>
              <a:rPr lang="en-US" dirty="0" err="1">
                <a:latin typeface="Times New Roman" panose="02020603050405020304" pitchFamily="18" charset="0"/>
                <a:cs typeface="Times New Roman" panose="02020603050405020304" pitchFamily="18" charset="0"/>
              </a:rPr>
              <a:t>sometext</a:t>
            </a:r>
            <a:r>
              <a:rPr lang="en-US"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10972800" cy="1143000"/>
          </a:xfrm>
        </p:spPr>
        <p:txBody>
          <a:bodyPr>
            <a:normAutofit/>
          </a:bodyPr>
          <a:lstStyle/>
          <a:p>
            <a:r>
              <a:rPr lang="en-IN" sz="4500" i="1" u="sng" dirty="0">
                <a:latin typeface="Times New Roman" panose="02020603050405020304" pitchFamily="18" charset="0"/>
                <a:cs typeface="Times New Roman" panose="02020603050405020304" pitchFamily="18" charset="0"/>
              </a:rPr>
              <a:t>Example</a:t>
            </a:r>
          </a:p>
        </p:txBody>
      </p:sp>
      <p:sp>
        <p:nvSpPr>
          <p:cNvPr id="3" name="Content Placeholder 2"/>
          <p:cNvSpPr>
            <a:spLocks noGrp="1"/>
          </p:cNvSpPr>
          <p:nvPr>
            <p:ph idx="1"/>
          </p:nvPr>
        </p:nvSpPr>
        <p:spPr>
          <a:xfrm>
            <a:off x="1016000" y="1447800"/>
            <a:ext cx="10566400" cy="5410200"/>
          </a:xfrm>
        </p:spPr>
        <p:txBody>
          <a:bodyPr>
            <a:normAutofit fontScale="92500" lnSpcReduction="10000"/>
          </a:bodyPr>
          <a:lstStyle/>
          <a:p>
            <a:pPr marL="0" indent="0">
              <a:buNone/>
            </a:pPr>
            <a:r>
              <a:rPr lang="en-IN" dirty="0"/>
              <a:t>&lt;html&gt;</a:t>
            </a:r>
          </a:p>
          <a:p>
            <a:pPr marL="0" indent="0">
              <a:buNone/>
            </a:pPr>
            <a:r>
              <a:rPr lang="en-IN" dirty="0"/>
              <a:t>&lt;head&gt;</a:t>
            </a:r>
          </a:p>
          <a:p>
            <a:pPr marL="0" indent="0">
              <a:buNone/>
            </a:pPr>
            <a:r>
              <a:rPr lang="en-IN" dirty="0"/>
              <a:t>&lt;script type="text/</a:t>
            </a:r>
            <a:r>
              <a:rPr lang="en-IN" dirty="0" err="1"/>
              <a:t>javascript</a:t>
            </a:r>
            <a:r>
              <a:rPr lang="en-IN" dirty="0"/>
              <a:t>"&gt;</a:t>
            </a:r>
          </a:p>
          <a:p>
            <a:pPr marL="0" indent="0">
              <a:buNone/>
            </a:pPr>
            <a:r>
              <a:rPr lang="en-IN" dirty="0"/>
              <a:t>function </a:t>
            </a:r>
            <a:r>
              <a:rPr lang="en-IN" dirty="0" err="1"/>
              <a:t>showconfirm</a:t>
            </a:r>
            <a:r>
              <a:rPr lang="en-IN" dirty="0"/>
              <a:t>()</a:t>
            </a:r>
          </a:p>
          <a:p>
            <a:pPr marL="0" indent="0">
              <a:buNone/>
            </a:pPr>
            <a:r>
              <a:rPr lang="en-IN" dirty="0"/>
              <a:t>{</a:t>
            </a:r>
          </a:p>
          <a:p>
            <a:pPr marL="0" indent="0">
              <a:buNone/>
            </a:pPr>
            <a:r>
              <a:rPr lang="en-IN" dirty="0" err="1"/>
              <a:t>var</a:t>
            </a:r>
            <a:r>
              <a:rPr lang="en-IN" dirty="0"/>
              <a:t> r=confirm("Press a button");</a:t>
            </a:r>
          </a:p>
          <a:p>
            <a:pPr marL="0" indent="0">
              <a:buNone/>
            </a:pPr>
            <a:r>
              <a:rPr lang="en-IN" dirty="0"/>
              <a:t>if (r==true)</a:t>
            </a:r>
          </a:p>
          <a:p>
            <a:pPr marL="0" indent="0">
              <a:buNone/>
            </a:pPr>
            <a:r>
              <a:rPr lang="en-IN" dirty="0"/>
              <a:t>{</a:t>
            </a:r>
          </a:p>
          <a:p>
            <a:pPr marL="0" indent="0">
              <a:buNone/>
            </a:pPr>
            <a:r>
              <a:rPr lang="en-IN" dirty="0"/>
              <a:t>alert("You pressed OK!");</a:t>
            </a:r>
          </a:p>
          <a:p>
            <a:pPr marL="0" indent="0">
              <a:buNone/>
            </a:pPr>
            <a:r>
              <a:rPr lang="en-IN" dirty="0"/>
              <a:t>}</a:t>
            </a:r>
          </a:p>
          <a:p>
            <a:pPr marL="0" indent="0">
              <a:buNone/>
            </a:pPr>
            <a:r>
              <a:rPr lang="en-IN" dirty="0"/>
              <a:t>else</a:t>
            </a:r>
          </a:p>
          <a:p>
            <a:pPr marL="0" indent="0">
              <a:buNone/>
            </a:pPr>
            <a:r>
              <a:rPr lang="en-IN" dirty="0"/>
              <a:t>{</a:t>
            </a:r>
          </a:p>
          <a:p>
            <a:pPr marL="0" indent="0">
              <a:buNone/>
            </a:pPr>
            <a:r>
              <a:rPr lang="en-IN" dirty="0"/>
              <a:t>alert("You pressed Cancel!");</a:t>
            </a:r>
          </a:p>
          <a:p>
            <a:pPr marL="0" indent="0">
              <a:buNone/>
            </a:pPr>
            <a:r>
              <a:rPr lang="en-IN" dirty="0"/>
              <a:t>} }</a:t>
            </a:r>
          </a:p>
          <a:p>
            <a:pPr marL="0" indent="0">
              <a:buNone/>
            </a:pPr>
            <a:r>
              <a:rPr lang="en-IN" dirty="0"/>
              <a:t>&lt;/script&gt;</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04088"/>
            <a:ext cx="11379200" cy="3639312"/>
          </a:xfrm>
        </p:spPr>
        <p:txBody>
          <a:bodyPr>
            <a:normAutofit/>
          </a:bodyPr>
          <a:lstStyle/>
          <a:p>
            <a:r>
              <a:rPr lang="en-IN" sz="3500" dirty="0">
                <a:solidFill>
                  <a:schemeClr val="tx1"/>
                </a:solidFill>
                <a:latin typeface="Times New Roman" panose="02020603050405020304" pitchFamily="18" charset="0"/>
                <a:cs typeface="Times New Roman" panose="02020603050405020304" pitchFamily="18" charset="0"/>
              </a:rPr>
              <a:t>&lt;/head&gt;</a:t>
            </a:r>
            <a:br>
              <a:rPr lang="en-IN" sz="3500" dirty="0">
                <a:solidFill>
                  <a:schemeClr val="tx1"/>
                </a:solidFill>
                <a:latin typeface="Times New Roman" panose="02020603050405020304" pitchFamily="18" charset="0"/>
                <a:cs typeface="Times New Roman" panose="02020603050405020304" pitchFamily="18" charset="0"/>
              </a:rPr>
            </a:br>
            <a:r>
              <a:rPr lang="en-IN" sz="3500" dirty="0">
                <a:solidFill>
                  <a:schemeClr val="tx1"/>
                </a:solidFill>
                <a:latin typeface="Times New Roman" panose="02020603050405020304" pitchFamily="18" charset="0"/>
                <a:cs typeface="Times New Roman" panose="02020603050405020304" pitchFamily="18" charset="0"/>
              </a:rPr>
              <a:t>&lt;body&gt;</a:t>
            </a:r>
            <a:br>
              <a:rPr lang="en-IN" sz="3500" dirty="0">
                <a:solidFill>
                  <a:schemeClr val="tx1"/>
                </a:solidFill>
                <a:latin typeface="Times New Roman" panose="02020603050405020304" pitchFamily="18" charset="0"/>
                <a:cs typeface="Times New Roman" panose="02020603050405020304" pitchFamily="18" charset="0"/>
              </a:rPr>
            </a:br>
            <a:r>
              <a:rPr lang="en-IN" sz="3500" dirty="0">
                <a:solidFill>
                  <a:schemeClr val="tx1"/>
                </a:solidFill>
                <a:latin typeface="Times New Roman" panose="02020603050405020304" pitchFamily="18" charset="0"/>
                <a:cs typeface="Times New Roman" panose="02020603050405020304" pitchFamily="18" charset="0"/>
              </a:rPr>
              <a:t>&lt;input type="button" </a:t>
            </a:r>
            <a:r>
              <a:rPr lang="en-IN" sz="3500" dirty="0" err="1">
                <a:solidFill>
                  <a:schemeClr val="tx1"/>
                </a:solidFill>
                <a:latin typeface="Times New Roman" panose="02020603050405020304" pitchFamily="18" charset="0"/>
                <a:cs typeface="Times New Roman" panose="02020603050405020304" pitchFamily="18" charset="0"/>
              </a:rPr>
              <a:t>onclick</a:t>
            </a:r>
            <a:r>
              <a:rPr lang="en-IN" sz="3500" dirty="0">
                <a:solidFill>
                  <a:schemeClr val="tx1"/>
                </a:solidFill>
                <a:latin typeface="Times New Roman" panose="02020603050405020304" pitchFamily="18" charset="0"/>
                <a:cs typeface="Times New Roman" panose="02020603050405020304" pitchFamily="18" charset="0"/>
              </a:rPr>
              <a:t>= "</a:t>
            </a:r>
            <a:r>
              <a:rPr lang="en-IN" sz="3500" dirty="0" err="1">
                <a:solidFill>
                  <a:schemeClr val="tx1"/>
                </a:solidFill>
                <a:latin typeface="Times New Roman" panose="02020603050405020304" pitchFamily="18" charset="0"/>
                <a:cs typeface="Times New Roman" panose="02020603050405020304" pitchFamily="18" charset="0"/>
              </a:rPr>
              <a:t>showconfirm</a:t>
            </a:r>
            <a:r>
              <a:rPr lang="en-IN" sz="3500" dirty="0">
                <a:solidFill>
                  <a:schemeClr val="tx1"/>
                </a:solidFill>
                <a:latin typeface="Times New Roman" panose="02020603050405020304" pitchFamily="18" charset="0"/>
                <a:cs typeface="Times New Roman" panose="02020603050405020304" pitchFamily="18" charset="0"/>
              </a:rPr>
              <a:t>()" value="Show confirm box" /&gt;</a:t>
            </a:r>
            <a:br>
              <a:rPr lang="en-IN" sz="3500" dirty="0">
                <a:solidFill>
                  <a:schemeClr val="tx1"/>
                </a:solidFill>
                <a:latin typeface="Times New Roman" panose="02020603050405020304" pitchFamily="18" charset="0"/>
                <a:cs typeface="Times New Roman" panose="02020603050405020304" pitchFamily="18" charset="0"/>
              </a:rPr>
            </a:br>
            <a:r>
              <a:rPr lang="en-IN" sz="3500" dirty="0">
                <a:solidFill>
                  <a:schemeClr val="tx1"/>
                </a:solidFill>
                <a:latin typeface="Times New Roman" panose="02020603050405020304" pitchFamily="18" charset="0"/>
                <a:cs typeface="Times New Roman" panose="02020603050405020304" pitchFamily="18" charset="0"/>
              </a:rPr>
              <a:t>&lt;/body&gt;</a:t>
            </a:r>
            <a:br>
              <a:rPr lang="en-IN" sz="3500" dirty="0">
                <a:solidFill>
                  <a:schemeClr val="tx1"/>
                </a:solidFill>
                <a:latin typeface="Times New Roman" panose="02020603050405020304" pitchFamily="18" charset="0"/>
                <a:cs typeface="Times New Roman" panose="02020603050405020304" pitchFamily="18" charset="0"/>
              </a:rPr>
            </a:br>
            <a:r>
              <a:rPr lang="en-IN" sz="3500" dirty="0">
                <a:solidFill>
                  <a:schemeClr val="tx1"/>
                </a:solidFill>
                <a:latin typeface="Times New Roman" panose="02020603050405020304" pitchFamily="18" charset="0"/>
                <a:cs typeface="Times New Roman" panose="02020603050405020304" pitchFamily="18" charset="0"/>
              </a:rPr>
              <a:t>&lt;/html&gt;</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11176000" cy="896112"/>
          </a:xfrm>
        </p:spPr>
        <p:txBody>
          <a:bodyPr>
            <a:normAutofit/>
          </a:bodyPr>
          <a:lstStyle/>
          <a:p>
            <a:r>
              <a:rPr lang="en-IN" sz="4500" dirty="0">
                <a:solidFill>
                  <a:srgbClr val="7030A0"/>
                </a:solidFill>
                <a:latin typeface="Times New Roman" panose="02020603050405020304" pitchFamily="18" charset="0"/>
                <a:cs typeface="Times New Roman" panose="02020603050405020304" pitchFamily="18" charset="0"/>
              </a:rPr>
              <a:t>Prompt Box</a:t>
            </a:r>
          </a:p>
        </p:txBody>
      </p:sp>
      <p:sp>
        <p:nvSpPr>
          <p:cNvPr id="3" name="Content Placeholder 2"/>
          <p:cNvSpPr>
            <a:spLocks noGrp="1"/>
          </p:cNvSpPr>
          <p:nvPr>
            <p:ph idx="1"/>
          </p:nvPr>
        </p:nvSpPr>
        <p:spPr>
          <a:xfrm>
            <a:off x="0" y="1371600"/>
            <a:ext cx="11582400" cy="4953000"/>
          </a:xfrm>
        </p:spPr>
        <p:txBody>
          <a:bodyPr/>
          <a:lstStyle/>
          <a:p>
            <a:r>
              <a:rPr lang="en-IN" dirty="0"/>
              <a:t>A prompt box is often used if you want the user to input a value before entering a page.</a:t>
            </a:r>
          </a:p>
          <a:p>
            <a:r>
              <a:rPr lang="en-IN" dirty="0"/>
              <a:t>When a prompt box pops up, the user will have to click either "OK" or "Cancel“ to proceed after entering an input value.</a:t>
            </a:r>
          </a:p>
          <a:p>
            <a:r>
              <a:rPr lang="en-IN" dirty="0"/>
              <a:t>If the user clicks "OK" the box returns the input value. If the user clicks "Cancel“ the box returns null.</a:t>
            </a:r>
          </a:p>
          <a:p>
            <a:r>
              <a:rPr lang="en-IN" dirty="0"/>
              <a:t>Syntax:</a:t>
            </a:r>
          </a:p>
          <a:p>
            <a:pPr marL="0" indent="0">
              <a:buNone/>
            </a:pPr>
            <a:r>
              <a:rPr lang="en-IN" dirty="0"/>
              <a:t>prompt("</a:t>
            </a:r>
            <a:r>
              <a:rPr lang="en-IN" dirty="0" err="1"/>
              <a:t>sometext</a:t>
            </a:r>
            <a:r>
              <a:rPr lang="en-IN" dirty="0"/>
              <a:t>","</a:t>
            </a:r>
            <a:r>
              <a:rPr lang="en-IN" dirty="0" err="1"/>
              <a:t>defaultvalue</a:t>
            </a:r>
            <a:r>
              <a:rPr lang="en-IN" dirty="0"/>
              <a:t>");</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448" y="0"/>
            <a:ext cx="11176000" cy="1048512"/>
          </a:xfrm>
        </p:spPr>
        <p:txBody>
          <a:bodyPr>
            <a:normAutofit/>
          </a:bodyPr>
          <a:lstStyle/>
          <a:p>
            <a:r>
              <a:rPr lang="en-IN" sz="4500" i="1" u="sng" dirty="0">
                <a:latin typeface="Times New Roman" panose="02020603050405020304" pitchFamily="18" charset="0"/>
                <a:cs typeface="Times New Roman" panose="02020603050405020304" pitchFamily="18" charset="0"/>
              </a:rPr>
              <a:t>Example</a:t>
            </a:r>
            <a:endParaRPr lang="en-IN" sz="4500" dirty="0"/>
          </a:p>
        </p:txBody>
      </p:sp>
      <p:sp>
        <p:nvSpPr>
          <p:cNvPr id="3" name="Content Placeholder 2"/>
          <p:cNvSpPr>
            <a:spLocks noGrp="1"/>
          </p:cNvSpPr>
          <p:nvPr>
            <p:ph idx="1"/>
          </p:nvPr>
        </p:nvSpPr>
        <p:spPr>
          <a:xfrm>
            <a:off x="1828800" y="914400"/>
            <a:ext cx="9753600" cy="5791200"/>
          </a:xfrm>
        </p:spPr>
        <p:txBody>
          <a:bodyPr>
            <a:noAutofit/>
          </a:bodyPr>
          <a:lstStyle/>
          <a:p>
            <a:pPr marL="0" indent="0">
              <a:buNone/>
            </a:pPr>
            <a:r>
              <a:rPr lang="en-IN" sz="2000" dirty="0">
                <a:solidFill>
                  <a:schemeClr val="tx1"/>
                </a:solidFill>
                <a:latin typeface="Times New Roman" panose="02020603050405020304" pitchFamily="18" charset="0"/>
                <a:cs typeface="Times New Roman" panose="02020603050405020304" pitchFamily="18" charset="0"/>
              </a:rPr>
              <a:t>&lt;html&gt;</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&lt;head&gt;</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&lt;script type="text/</a:t>
            </a:r>
            <a:r>
              <a:rPr lang="en-IN" sz="2000" dirty="0" err="1">
                <a:solidFill>
                  <a:schemeClr val="tx1"/>
                </a:solidFill>
                <a:latin typeface="Times New Roman" panose="02020603050405020304" pitchFamily="18" charset="0"/>
                <a:cs typeface="Times New Roman" panose="02020603050405020304" pitchFamily="18" charset="0"/>
              </a:rPr>
              <a:t>javascript</a:t>
            </a:r>
            <a:r>
              <a:rPr lang="en-IN" sz="2000" dirty="0">
                <a:solidFill>
                  <a:schemeClr val="tx1"/>
                </a:solidFill>
                <a:latin typeface="Times New Roman" panose="02020603050405020304" pitchFamily="18" charset="0"/>
                <a:cs typeface="Times New Roman" panose="02020603050405020304" pitchFamily="18" charset="0"/>
              </a:rPr>
              <a:t>"&gt;</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function </a:t>
            </a:r>
            <a:r>
              <a:rPr lang="en-IN" sz="2000" dirty="0" err="1">
                <a:solidFill>
                  <a:schemeClr val="tx1"/>
                </a:solidFill>
                <a:latin typeface="Times New Roman" panose="02020603050405020304" pitchFamily="18" charset="0"/>
                <a:cs typeface="Times New Roman" panose="02020603050405020304" pitchFamily="18" charset="0"/>
              </a:rPr>
              <a:t>showprompt</a:t>
            </a:r>
            <a:r>
              <a:rPr lang="en-IN" sz="2000" dirty="0">
                <a:solidFill>
                  <a:schemeClr val="tx1"/>
                </a:solidFill>
                <a:latin typeface="Times New Roman" panose="02020603050405020304" pitchFamily="18" charset="0"/>
                <a:cs typeface="Times New Roman" panose="02020603050405020304" pitchFamily="18" charset="0"/>
              </a:rPr>
              <a:t>()</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a:t>
            </a:r>
          </a:p>
          <a:p>
            <a:pPr marL="0" indent="0">
              <a:buNone/>
            </a:pPr>
            <a:r>
              <a:rPr lang="en-IN" sz="2000" dirty="0" err="1">
                <a:solidFill>
                  <a:schemeClr val="tx1"/>
                </a:solidFill>
                <a:latin typeface="Times New Roman" panose="02020603050405020304" pitchFamily="18" charset="0"/>
                <a:cs typeface="Times New Roman" panose="02020603050405020304" pitchFamily="18" charset="0"/>
              </a:rPr>
              <a:t>var</a:t>
            </a:r>
            <a:r>
              <a:rPr lang="en-IN" sz="2000" dirty="0">
                <a:solidFill>
                  <a:schemeClr val="tx1"/>
                </a:solidFill>
                <a:latin typeface="Times New Roman" panose="02020603050405020304" pitchFamily="18" charset="0"/>
                <a:cs typeface="Times New Roman" panose="02020603050405020304" pitchFamily="18" charset="0"/>
              </a:rPr>
              <a:t> name=prompt("Please enter your </a:t>
            </a:r>
            <a:r>
              <a:rPr lang="en-IN" sz="2000" dirty="0" err="1">
                <a:solidFill>
                  <a:schemeClr val="tx1"/>
                </a:solidFill>
                <a:latin typeface="Times New Roman" panose="02020603050405020304" pitchFamily="18" charset="0"/>
                <a:cs typeface="Times New Roman" panose="02020603050405020304" pitchFamily="18" charset="0"/>
              </a:rPr>
              <a:t>name","Harry</a:t>
            </a:r>
            <a:r>
              <a:rPr lang="en-IN" sz="2000" dirty="0">
                <a:solidFill>
                  <a:schemeClr val="tx1"/>
                </a:solidFill>
                <a:latin typeface="Times New Roman" panose="02020603050405020304" pitchFamily="18" charset="0"/>
                <a:cs typeface="Times New Roman" panose="02020603050405020304" pitchFamily="18" charset="0"/>
              </a:rPr>
              <a:t> Potter");</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if (name!=null &amp;&amp; name!="")</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a:t>
            </a:r>
          </a:p>
          <a:p>
            <a:pPr marL="0" indent="0">
              <a:buNone/>
            </a:pPr>
            <a:r>
              <a:rPr lang="en-IN" sz="2000" dirty="0" err="1">
                <a:solidFill>
                  <a:schemeClr val="tx1"/>
                </a:solidFill>
                <a:latin typeface="Times New Roman" panose="02020603050405020304" pitchFamily="18" charset="0"/>
                <a:cs typeface="Times New Roman" panose="02020603050405020304" pitchFamily="18" charset="0"/>
              </a:rPr>
              <a:t>document.write</a:t>
            </a:r>
            <a:r>
              <a:rPr lang="en-IN" sz="2000" dirty="0">
                <a:solidFill>
                  <a:schemeClr val="tx1"/>
                </a:solidFill>
                <a:latin typeface="Times New Roman" panose="02020603050405020304" pitchFamily="18" charset="0"/>
                <a:cs typeface="Times New Roman" panose="02020603050405020304" pitchFamily="18" charset="0"/>
              </a:rPr>
              <a:t>("&lt;p&gt;Hello " + name + "! How are you today?&lt;/p&gt;");</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&lt;/script&gt;</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&lt;/head&gt;</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838200"/>
            <a:ext cx="9753600" cy="3505200"/>
          </a:xfrm>
        </p:spPr>
        <p:txBody>
          <a:bodyPr>
            <a:noAutofit/>
          </a:bodyPr>
          <a:lstStyle/>
          <a:p>
            <a:r>
              <a:rPr lang="en-IN" sz="3600" dirty="0">
                <a:solidFill>
                  <a:schemeClr val="tx1"/>
                </a:solidFill>
                <a:latin typeface="Times New Roman" panose="02020603050405020304" pitchFamily="18" charset="0"/>
                <a:cs typeface="Times New Roman" panose="02020603050405020304" pitchFamily="18" charset="0"/>
              </a:rPr>
              <a:t>&lt;body&gt;</a:t>
            </a:r>
            <a:br>
              <a:rPr lang="en-IN" sz="3600" dirty="0">
                <a:solidFill>
                  <a:schemeClr val="tx1"/>
                </a:solidFill>
                <a:latin typeface="Times New Roman" panose="02020603050405020304" pitchFamily="18" charset="0"/>
                <a:cs typeface="Times New Roman" panose="02020603050405020304" pitchFamily="18" charset="0"/>
              </a:rPr>
            </a:br>
            <a:r>
              <a:rPr lang="en-IN" sz="3600" dirty="0">
                <a:solidFill>
                  <a:schemeClr val="tx1"/>
                </a:solidFill>
                <a:latin typeface="Times New Roman" panose="02020603050405020304" pitchFamily="18" charset="0"/>
                <a:cs typeface="Times New Roman" panose="02020603050405020304" pitchFamily="18" charset="0"/>
              </a:rPr>
              <a:t>&lt;input type="button" onclick="</a:t>
            </a:r>
            <a:r>
              <a:rPr lang="en-IN" sz="3600">
                <a:solidFill>
                  <a:schemeClr val="tx1"/>
                </a:solidFill>
                <a:latin typeface="Times New Roman" panose="02020603050405020304" pitchFamily="18" charset="0"/>
                <a:cs typeface="Times New Roman" panose="02020603050405020304" pitchFamily="18" charset="0"/>
              </a:rPr>
              <a:t>showprompt</a:t>
            </a:r>
            <a:r>
              <a:rPr lang="en-IN" sz="3600" dirty="0">
                <a:solidFill>
                  <a:schemeClr val="tx1"/>
                </a:solidFill>
                <a:latin typeface="Times New Roman" panose="02020603050405020304" pitchFamily="18" charset="0"/>
                <a:cs typeface="Times New Roman" panose="02020603050405020304" pitchFamily="18" charset="0"/>
              </a:rPr>
              <a:t>()" value="Show prompt box" /&gt;</a:t>
            </a:r>
            <a:br>
              <a:rPr lang="en-IN" sz="3600" dirty="0">
                <a:solidFill>
                  <a:schemeClr val="tx1"/>
                </a:solidFill>
                <a:latin typeface="Times New Roman" panose="02020603050405020304" pitchFamily="18" charset="0"/>
                <a:cs typeface="Times New Roman" panose="02020603050405020304" pitchFamily="18" charset="0"/>
              </a:rPr>
            </a:br>
            <a:r>
              <a:rPr lang="en-IN" sz="3600" dirty="0">
                <a:solidFill>
                  <a:schemeClr val="tx1"/>
                </a:solidFill>
                <a:latin typeface="Times New Roman" panose="02020603050405020304" pitchFamily="18" charset="0"/>
                <a:cs typeface="Times New Roman" panose="02020603050405020304" pitchFamily="18" charset="0"/>
              </a:rPr>
              <a:t>&lt;/body&gt;</a:t>
            </a:r>
            <a:br>
              <a:rPr lang="en-IN" sz="3600" dirty="0">
                <a:solidFill>
                  <a:schemeClr val="tx1"/>
                </a:solidFill>
                <a:latin typeface="Times New Roman" panose="02020603050405020304" pitchFamily="18" charset="0"/>
                <a:cs typeface="Times New Roman" panose="02020603050405020304" pitchFamily="18" charset="0"/>
              </a:rPr>
            </a:br>
            <a:r>
              <a:rPr lang="en-IN" sz="3600" dirty="0">
                <a:solidFill>
                  <a:schemeClr val="tx1"/>
                </a:solidFill>
                <a:latin typeface="Times New Roman" panose="02020603050405020304" pitchFamily="18" charset="0"/>
                <a:cs typeface="Times New Roman" panose="02020603050405020304" pitchFamily="18" charset="0"/>
              </a:rPr>
              <a:t>&lt;/html&gt;</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4353" y="2646637"/>
            <a:ext cx="8911687" cy="1285893"/>
          </a:xfrm>
        </p:spPr>
        <p:txBody>
          <a:bodyPr>
            <a:normAutofit/>
          </a:bodyPr>
          <a:lstStyle/>
          <a:p>
            <a:pPr algn="ctr"/>
            <a:r>
              <a:rPr lang="en-IN" sz="7230" b="1" dirty="0">
                <a:solidFill>
                  <a:srgbClr val="7030A0"/>
                </a:solidFill>
              </a:rPr>
              <a:t>jQuery</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740" y="231496"/>
            <a:ext cx="9509984" cy="671331"/>
          </a:xfrm>
        </p:spPr>
        <p:txBody>
          <a:bodyPr>
            <a:normAutofit/>
          </a:bodyPr>
          <a:lstStyle/>
          <a:p>
            <a:pPr algn="ctr"/>
            <a:r>
              <a:rPr lang="en-IN" b="1" u="sng" dirty="0">
                <a:solidFill>
                  <a:srgbClr val="FF0000"/>
                </a:solidFill>
              </a:rPr>
              <a:t>INTRODUCTION</a:t>
            </a:r>
          </a:p>
        </p:txBody>
      </p:sp>
      <p:sp>
        <p:nvSpPr>
          <p:cNvPr id="3" name="Content Placeholder 2"/>
          <p:cNvSpPr>
            <a:spLocks noGrp="1"/>
          </p:cNvSpPr>
          <p:nvPr>
            <p:ph idx="1"/>
          </p:nvPr>
        </p:nvSpPr>
        <p:spPr>
          <a:xfrm>
            <a:off x="1648740" y="1122744"/>
            <a:ext cx="9855872" cy="5521124"/>
          </a:xfrm>
        </p:spPr>
        <p:txBody>
          <a:bodyPr>
            <a:normAutofit/>
          </a:bodyPr>
          <a:lstStyle/>
          <a:p>
            <a:pPr>
              <a:lnSpc>
                <a:spcPct val="200000"/>
              </a:lnSpc>
            </a:pPr>
            <a:r>
              <a:rPr lang="en-IN" sz="2000" dirty="0">
                <a:latin typeface="Times New Roman" panose="02020603050405020304" pitchFamily="18" charset="0"/>
                <a:cs typeface="Times New Roman" panose="02020603050405020304" pitchFamily="18" charset="0"/>
              </a:rPr>
              <a:t>The purpose of jQuery is to make it much easier to use JavaScript on your website.</a:t>
            </a:r>
          </a:p>
          <a:p>
            <a:pPr>
              <a:lnSpc>
                <a:spcPct val="200000"/>
              </a:lnSpc>
            </a:pPr>
            <a:r>
              <a:rPr lang="en-IN" sz="2000" dirty="0">
                <a:latin typeface="Times New Roman" panose="02020603050405020304" pitchFamily="18" charset="0"/>
                <a:cs typeface="Times New Roman" panose="02020603050405020304" pitchFamily="18" charset="0"/>
              </a:rPr>
              <a:t>jQuery is a lightweight, "write less, do more", JavaScript library.</a:t>
            </a:r>
          </a:p>
          <a:p>
            <a:pPr>
              <a:lnSpc>
                <a:spcPct val="200000"/>
              </a:lnSpc>
            </a:pPr>
            <a:r>
              <a:rPr lang="en-IN" sz="2000" dirty="0">
                <a:latin typeface="Times New Roman" panose="02020603050405020304" pitchFamily="18" charset="0"/>
                <a:cs typeface="Times New Roman" panose="02020603050405020304" pitchFamily="18" charset="0"/>
              </a:rPr>
              <a:t>jQuery takes a lot of common tasks that requires many lines of JavaScript code to accomplish, and wraps it into methods that you can call with a single line of code.</a:t>
            </a:r>
          </a:p>
          <a:p>
            <a:endParaRPr lang="en-IN"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6" y="230573"/>
            <a:ext cx="8911687" cy="811151"/>
          </a:xfrm>
        </p:spPr>
        <p:txBody>
          <a:bodyPr>
            <a:normAutofit/>
          </a:bodyPr>
          <a:lstStyle/>
          <a:p>
            <a:pPr algn="ctr"/>
            <a:r>
              <a:rPr lang="en-IN" sz="4400" b="1" u="sng" dirty="0">
                <a:solidFill>
                  <a:srgbClr val="00B0F0"/>
                </a:solidFill>
              </a:rPr>
              <a:t>jQuery Syntax</a:t>
            </a:r>
          </a:p>
        </p:txBody>
      </p:sp>
      <p:sp>
        <p:nvSpPr>
          <p:cNvPr id="3" name="Content Placeholder 2"/>
          <p:cNvSpPr>
            <a:spLocks noGrp="1"/>
          </p:cNvSpPr>
          <p:nvPr>
            <p:ph idx="1"/>
          </p:nvPr>
        </p:nvSpPr>
        <p:spPr>
          <a:xfrm>
            <a:off x="1556502" y="1041724"/>
            <a:ext cx="9948111" cy="5706319"/>
          </a:xfrm>
        </p:spPr>
        <p:txBody>
          <a:bodyPr>
            <a:normAutofit/>
          </a:bodyPr>
          <a:lstStyle/>
          <a:p>
            <a:r>
              <a:rPr lang="en-IN" sz="2000" dirty="0">
                <a:latin typeface="Times New Roman" panose="02020603050405020304" pitchFamily="18" charset="0"/>
                <a:cs typeface="Times New Roman" panose="02020603050405020304" pitchFamily="18" charset="0"/>
              </a:rPr>
              <a:t>The jQuery syntax is tailor made for selecting HTML elements and perform some action  on the element(s).</a:t>
            </a:r>
          </a:p>
          <a:p>
            <a:r>
              <a:rPr lang="en-IN" sz="2000" dirty="0">
                <a:latin typeface="Times New Roman" panose="02020603050405020304" pitchFamily="18" charset="0"/>
                <a:cs typeface="Times New Roman" panose="02020603050405020304" pitchFamily="18" charset="0"/>
              </a:rPr>
              <a:t>Basic syntax is</a:t>
            </a:r>
            <a:r>
              <a:rPr lang="en-IN" sz="2000" b="1" dirty="0">
                <a:solidFill>
                  <a:srgbClr val="FF0000"/>
                </a:solidFill>
                <a:latin typeface="Times New Roman" panose="02020603050405020304" pitchFamily="18" charset="0"/>
                <a:cs typeface="Times New Roman" panose="02020603050405020304" pitchFamily="18" charset="0"/>
              </a:rPr>
              <a:t>: $(selector).action()</a:t>
            </a:r>
          </a:p>
          <a:p>
            <a:pPr marL="0" indent="0">
              <a:buNone/>
            </a:pPr>
            <a:r>
              <a:rPr lang="en-IN" sz="2000" dirty="0">
                <a:latin typeface="Times New Roman" panose="02020603050405020304" pitchFamily="18" charset="0"/>
                <a:cs typeface="Times New Roman" panose="02020603050405020304" pitchFamily="18" charset="0"/>
              </a:rPr>
              <a:t>I. A $ sign to define/access jQuery</a:t>
            </a:r>
          </a:p>
          <a:p>
            <a:pPr marL="0" indent="0">
              <a:buNone/>
            </a:pPr>
            <a:r>
              <a:rPr lang="en-IN" sz="2000" dirty="0">
                <a:latin typeface="Times New Roman" panose="02020603050405020304" pitchFamily="18" charset="0"/>
                <a:cs typeface="Times New Roman" panose="02020603050405020304" pitchFamily="18" charset="0"/>
              </a:rPr>
              <a:t>II. A (selector) to "query (or find)" HTML elements</a:t>
            </a:r>
          </a:p>
          <a:p>
            <a:pPr marL="0" indent="0">
              <a:buNone/>
            </a:pPr>
            <a:r>
              <a:rPr lang="en-IN" sz="2000" dirty="0">
                <a:latin typeface="Times New Roman" panose="02020603050405020304" pitchFamily="18" charset="0"/>
                <a:cs typeface="Times New Roman" panose="02020603050405020304" pitchFamily="18" charset="0"/>
              </a:rPr>
              <a:t>III. A jQuery action() to be performed on the element(s)</a:t>
            </a:r>
          </a:p>
          <a:p>
            <a:r>
              <a:rPr lang="en-IN" sz="2000" b="1" dirty="0">
                <a:latin typeface="Times New Roman" panose="02020603050405020304" pitchFamily="18" charset="0"/>
                <a:cs typeface="Times New Roman" panose="02020603050405020304" pitchFamily="18" charset="0"/>
              </a:rPr>
              <a:t>Examples:</a:t>
            </a:r>
          </a:p>
          <a:p>
            <a:pPr marL="0" indent="0">
              <a:buNone/>
            </a:pPr>
            <a:r>
              <a:rPr lang="en-IN" sz="2000" dirty="0">
                <a:latin typeface="Times New Roman" panose="02020603050405020304" pitchFamily="18" charset="0"/>
                <a:cs typeface="Times New Roman" panose="02020603050405020304" pitchFamily="18" charset="0"/>
              </a:rPr>
              <a:t> </a:t>
            </a:r>
            <a:r>
              <a:rPr lang="en-IN" sz="2000" dirty="0">
                <a:solidFill>
                  <a:srgbClr val="FF0000"/>
                </a:solidFill>
                <a:latin typeface="Times New Roman" panose="02020603050405020304" pitchFamily="18" charset="0"/>
                <a:cs typeface="Times New Roman" panose="02020603050405020304" pitchFamily="18" charset="0"/>
              </a:rPr>
              <a:t>$(this).hide() - hides the current element.</a:t>
            </a:r>
          </a:p>
          <a:p>
            <a:pPr marL="0" indent="0">
              <a:buNone/>
            </a:pPr>
            <a:r>
              <a:rPr lang="en-IN" sz="2000" dirty="0">
                <a:solidFill>
                  <a:srgbClr val="FF0000"/>
                </a:solidFill>
                <a:latin typeface="Times New Roman" panose="02020603050405020304" pitchFamily="18" charset="0"/>
                <a:cs typeface="Times New Roman" panose="02020603050405020304" pitchFamily="18" charset="0"/>
              </a:rPr>
              <a:t> $("p").hide() - hides all &lt;p&gt; elements.</a:t>
            </a:r>
          </a:p>
          <a:p>
            <a:pPr marL="0" indent="0">
              <a:buNone/>
            </a:pPr>
            <a:r>
              <a:rPr lang="en-IN" sz="2000" dirty="0">
                <a:solidFill>
                  <a:srgbClr val="FF0000"/>
                </a:solidFill>
                <a:latin typeface="Times New Roman" panose="02020603050405020304" pitchFamily="18" charset="0"/>
                <a:cs typeface="Times New Roman" panose="02020603050405020304" pitchFamily="18" charset="0"/>
              </a:rPr>
              <a:t> $(".test").hide() - hides all elements with class="test".</a:t>
            </a:r>
          </a:p>
          <a:p>
            <a:pPr marL="0" indent="0">
              <a:buNone/>
            </a:pPr>
            <a:r>
              <a:rPr lang="en-IN" sz="2000" dirty="0">
                <a:solidFill>
                  <a:srgbClr val="FF0000"/>
                </a:solidFill>
                <a:latin typeface="Times New Roman" panose="02020603050405020304" pitchFamily="18" charset="0"/>
                <a:cs typeface="Times New Roman" panose="02020603050405020304" pitchFamily="18" charset="0"/>
              </a:rPr>
              <a:t> $("#test").hide() - hides the element with id="test".</a:t>
            </a:r>
          </a:p>
          <a:p>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4056" y="463674"/>
            <a:ext cx="10031697" cy="5682149"/>
          </a:xfrm>
        </p:spPr>
        <p:txBody>
          <a:bodyPr>
            <a:normAutofit/>
          </a:bodyPr>
          <a:lstStyle/>
          <a:p>
            <a:pPr marL="0" indent="0">
              <a:buNone/>
            </a:pPr>
            <a:r>
              <a:rPr lang="en-US" dirty="0" smtClean="0"/>
              <a:t>1+1</a:t>
            </a:r>
          </a:p>
          <a:p>
            <a:pPr marL="0" indent="0">
              <a:buNone/>
            </a:pPr>
            <a:r>
              <a:rPr lang="en-US" dirty="0" smtClean="0"/>
              <a:t>5*5							</a:t>
            </a:r>
          </a:p>
          <a:p>
            <a:pPr marL="0" indent="0">
              <a:buNone/>
            </a:pPr>
            <a:r>
              <a:rPr lang="en-US" dirty="0" smtClean="0"/>
              <a:t>2*10</a:t>
            </a:r>
          </a:p>
          <a:p>
            <a:pPr marL="0" indent="0">
              <a:buNone/>
            </a:pPr>
            <a:r>
              <a:rPr lang="en-US" dirty="0" smtClean="0"/>
              <a:t>5/2</a:t>
            </a:r>
          </a:p>
          <a:p>
            <a:pPr marL="0" indent="0">
              <a:buNone/>
            </a:pPr>
            <a:r>
              <a:rPr lang="en-US" dirty="0" smtClean="0"/>
              <a:t>5-5</a:t>
            </a:r>
          </a:p>
          <a:p>
            <a:pPr marL="0" indent="0">
              <a:buNone/>
            </a:pPr>
            <a:r>
              <a:rPr lang="en-US" dirty="0" smtClean="0"/>
              <a:t>1.0+1.5</a:t>
            </a:r>
          </a:p>
          <a:p>
            <a:pPr marL="0" indent="0">
              <a:buNone/>
            </a:pPr>
            <a:r>
              <a:rPr lang="en-US" dirty="0" smtClean="0"/>
              <a:t>5*2.5</a:t>
            </a:r>
          </a:p>
          <a:p>
            <a:pPr marL="0" indent="0">
              <a:buNone/>
            </a:pPr>
            <a:r>
              <a:rPr lang="en-US" dirty="0" smtClean="0"/>
              <a:t>25/.25</a:t>
            </a:r>
          </a:p>
          <a:p>
            <a:pPr marL="0" indent="0">
              <a:buNone/>
            </a:pPr>
            <a:r>
              <a:rPr lang="en-US" dirty="0" smtClean="0"/>
              <a:t>1/2</a:t>
            </a:r>
          </a:p>
          <a:p>
            <a:pPr marL="0" indent="0">
              <a:buNone/>
            </a:pPr>
            <a:r>
              <a:rPr lang="en-US" dirty="0" smtClean="0"/>
              <a:t>1//2</a:t>
            </a:r>
          </a:p>
          <a:p>
            <a:pPr marL="0" indent="0">
              <a:buNone/>
            </a:pPr>
            <a:r>
              <a:rPr lang="en-US" dirty="0" smtClean="0"/>
              <a:t>5/2</a:t>
            </a:r>
          </a:p>
          <a:p>
            <a:pPr marL="0" indent="0">
              <a:buNone/>
            </a:pPr>
            <a:r>
              <a:rPr lang="en-US" dirty="0" smtClean="0"/>
              <a:t>5//2</a:t>
            </a:r>
          </a:p>
          <a:p>
            <a:pPr marL="0" indent="0">
              <a:buNone/>
            </a:pPr>
            <a:r>
              <a:rPr lang="en-US" dirty="0" smtClean="0"/>
              <a:t>100/7</a:t>
            </a:r>
          </a:p>
          <a:p>
            <a:pPr marL="0" indent="0">
              <a:buNone/>
            </a:pPr>
            <a:r>
              <a:rPr lang="en-US" dirty="0" smtClean="0"/>
              <a:t>100//7</a:t>
            </a:r>
          </a:p>
          <a:p>
            <a:pPr marL="0" indent="0">
              <a:buNone/>
            </a:pPr>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041" y="624110"/>
            <a:ext cx="9544572" cy="973196"/>
          </a:xfrm>
        </p:spPr>
        <p:txBody>
          <a:bodyPr>
            <a:normAutofit/>
          </a:bodyPr>
          <a:lstStyle/>
          <a:p>
            <a:pPr algn="ctr"/>
            <a:r>
              <a:rPr lang="en-IN" sz="4000" b="1" u="sng" dirty="0">
                <a:solidFill>
                  <a:srgbClr val="002060"/>
                </a:solidFill>
              </a:rPr>
              <a:t>The Document Ready Event</a:t>
            </a:r>
          </a:p>
        </p:txBody>
      </p:sp>
      <p:sp>
        <p:nvSpPr>
          <p:cNvPr id="3" name="Content Placeholder 2"/>
          <p:cNvSpPr>
            <a:spLocks noGrp="1"/>
          </p:cNvSpPr>
          <p:nvPr>
            <p:ph idx="1"/>
          </p:nvPr>
        </p:nvSpPr>
        <p:spPr>
          <a:xfrm>
            <a:off x="2040749" y="1319514"/>
            <a:ext cx="9463865" cy="5451676"/>
          </a:xfrm>
        </p:spPr>
        <p:txBody>
          <a:bodyPr>
            <a:normAutofit/>
          </a:bodyPr>
          <a:lstStyle/>
          <a:p>
            <a:r>
              <a:rPr lang="en-IN" sz="2000" dirty="0">
                <a:latin typeface="Times New Roman" panose="02020603050405020304" pitchFamily="18" charset="0"/>
                <a:cs typeface="Times New Roman" panose="02020603050405020304" pitchFamily="18" charset="0"/>
              </a:rPr>
              <a:t>You might have noticed that all jQuery methods in our examples, are inside a</a:t>
            </a:r>
          </a:p>
          <a:p>
            <a:r>
              <a:rPr lang="en-IN" sz="2000" dirty="0">
                <a:latin typeface="Times New Roman" panose="02020603050405020304" pitchFamily="18" charset="0"/>
                <a:cs typeface="Times New Roman" panose="02020603050405020304" pitchFamily="18" charset="0"/>
              </a:rPr>
              <a:t>document</a:t>
            </a:r>
          </a:p>
          <a:p>
            <a:r>
              <a:rPr lang="en-IN" sz="2000" dirty="0">
                <a:latin typeface="Times New Roman" panose="02020603050405020304" pitchFamily="18" charset="0"/>
                <a:cs typeface="Times New Roman" panose="02020603050405020304" pitchFamily="18" charset="0"/>
              </a:rPr>
              <a:t>ready event:</a:t>
            </a:r>
          </a:p>
          <a:p>
            <a:pPr marL="0" indent="0">
              <a:buNone/>
            </a:pPr>
            <a:r>
              <a:rPr lang="en-IN" sz="2000" dirty="0">
                <a:solidFill>
                  <a:srgbClr val="C00000"/>
                </a:solidFill>
                <a:latin typeface="Times New Roman" panose="02020603050405020304" pitchFamily="18" charset="0"/>
                <a:cs typeface="Times New Roman" panose="02020603050405020304" pitchFamily="18" charset="0"/>
              </a:rPr>
              <a:t> $(document).ready(function(){ </a:t>
            </a:r>
          </a:p>
          <a:p>
            <a:pPr marL="0" indent="0">
              <a:buNone/>
            </a:pPr>
            <a:r>
              <a:rPr lang="en-IN" sz="2000" dirty="0">
                <a:solidFill>
                  <a:srgbClr val="C00000"/>
                </a:solidFill>
                <a:latin typeface="Times New Roman" panose="02020603050405020304" pitchFamily="18" charset="0"/>
                <a:cs typeface="Times New Roman" panose="02020603050405020304" pitchFamily="18" charset="0"/>
              </a:rPr>
              <a:t>// jQuery methods go here...</a:t>
            </a:r>
          </a:p>
          <a:p>
            <a:pPr marL="0" indent="0">
              <a:buNone/>
            </a:pPr>
            <a:r>
              <a:rPr lang="en-IN" sz="2000" dirty="0">
                <a:solidFill>
                  <a:srgbClr val="C00000"/>
                </a:solidFill>
                <a:latin typeface="Times New Roman" panose="02020603050405020304" pitchFamily="18" charset="0"/>
                <a:cs typeface="Times New Roman" panose="02020603050405020304" pitchFamily="18" charset="0"/>
              </a:rPr>
              <a:t>});</a:t>
            </a:r>
          </a:p>
          <a:p>
            <a:pPr marL="0" indent="0">
              <a:buNone/>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9447" y="166910"/>
            <a:ext cx="9671399" cy="799576"/>
          </a:xfrm>
        </p:spPr>
        <p:txBody>
          <a:bodyPr>
            <a:normAutofit/>
          </a:bodyPr>
          <a:lstStyle/>
          <a:p>
            <a:pPr algn="ctr"/>
            <a:r>
              <a:rPr lang="en-IN" sz="4400" b="1" dirty="0">
                <a:solidFill>
                  <a:srgbClr val="C249CF"/>
                </a:solidFill>
              </a:rPr>
              <a:t>jQuery Element Selector</a:t>
            </a:r>
          </a:p>
        </p:txBody>
      </p:sp>
      <p:sp>
        <p:nvSpPr>
          <p:cNvPr id="3" name="Content Placeholder 2"/>
          <p:cNvSpPr>
            <a:spLocks noGrp="1"/>
          </p:cNvSpPr>
          <p:nvPr>
            <p:ph idx="1"/>
          </p:nvPr>
        </p:nvSpPr>
        <p:spPr>
          <a:xfrm>
            <a:off x="1625681" y="966488"/>
            <a:ext cx="9878932" cy="5769981"/>
          </a:xfrm>
        </p:spPr>
        <p:txBody>
          <a:bodyPr>
            <a:noAutofit/>
          </a:bodyPr>
          <a:lstStyle/>
          <a:p>
            <a:r>
              <a:rPr lang="en-IN" sz="2000" dirty="0">
                <a:latin typeface="Times New Roman" panose="02020603050405020304" pitchFamily="18" charset="0"/>
                <a:cs typeface="Times New Roman" panose="02020603050405020304" pitchFamily="18" charset="0"/>
              </a:rPr>
              <a:t>The jQuery element selector selects elements based on their tag names.</a:t>
            </a:r>
          </a:p>
          <a:p>
            <a:r>
              <a:rPr lang="en-IN" sz="2000" dirty="0">
                <a:latin typeface="Times New Roman" panose="02020603050405020304" pitchFamily="18" charset="0"/>
                <a:cs typeface="Times New Roman" panose="02020603050405020304" pitchFamily="18" charset="0"/>
              </a:rPr>
              <a:t>You can select all &lt;p&gt; elements on a page like this:</a:t>
            </a:r>
          </a:p>
          <a:p>
            <a:pPr marL="0" indent="0">
              <a:buNone/>
            </a:pPr>
            <a:r>
              <a:rPr lang="en-IN" sz="2000" dirty="0">
                <a:latin typeface="Times New Roman" panose="02020603050405020304" pitchFamily="18" charset="0"/>
                <a:cs typeface="Times New Roman" panose="02020603050405020304" pitchFamily="18" charset="0"/>
              </a:rPr>
              <a:t> $("p")</a:t>
            </a:r>
          </a:p>
          <a:p>
            <a:r>
              <a:rPr lang="en-IN" sz="2000" dirty="0">
                <a:latin typeface="Times New Roman" panose="02020603050405020304" pitchFamily="18" charset="0"/>
                <a:cs typeface="Times New Roman" panose="02020603050405020304" pitchFamily="18" charset="0"/>
              </a:rPr>
              <a:t>Example</a:t>
            </a:r>
          </a:p>
          <a:p>
            <a:pPr marL="0" indent="0">
              <a:buNone/>
            </a:pPr>
            <a:r>
              <a:rPr lang="en-IN" sz="2000" dirty="0">
                <a:latin typeface="Times New Roman" panose="02020603050405020304" pitchFamily="18" charset="0"/>
                <a:cs typeface="Times New Roman" panose="02020603050405020304" pitchFamily="18" charset="0"/>
              </a:rPr>
              <a:t> When a user clicks on a button, all &lt;p&gt; elements will be </a:t>
            </a:r>
            <a:r>
              <a:rPr lang="en-IN" sz="2000" dirty="0">
                <a:solidFill>
                  <a:srgbClr val="FF0000"/>
                </a:solidFill>
                <a:latin typeface="Times New Roman" panose="02020603050405020304" pitchFamily="18" charset="0"/>
                <a:cs typeface="Times New Roman" panose="02020603050405020304" pitchFamily="18" charset="0"/>
              </a:rPr>
              <a:t>hidden:</a:t>
            </a:r>
          </a:p>
          <a:p>
            <a:r>
              <a:rPr lang="en-IN" sz="2000" dirty="0">
                <a:latin typeface="Times New Roman" panose="02020603050405020304" pitchFamily="18" charset="0"/>
                <a:cs typeface="Times New Roman" panose="02020603050405020304" pitchFamily="18" charset="0"/>
              </a:rPr>
              <a:t> Example</a:t>
            </a:r>
          </a:p>
          <a:p>
            <a:pPr marL="0" indent="0">
              <a:buNone/>
            </a:pPr>
            <a:r>
              <a:rPr lang="en-IN" sz="2000" dirty="0">
                <a:solidFill>
                  <a:srgbClr val="00B050"/>
                </a:solidFill>
                <a:latin typeface="Times New Roman" panose="02020603050405020304" pitchFamily="18" charset="0"/>
                <a:cs typeface="Times New Roman" panose="02020603050405020304" pitchFamily="18" charset="0"/>
              </a:rPr>
              <a:t>$(document).ready(function(){</a:t>
            </a:r>
          </a:p>
          <a:p>
            <a:pPr marL="0" indent="0">
              <a:buNone/>
            </a:pPr>
            <a:r>
              <a:rPr lang="en-IN" sz="2000" dirty="0">
                <a:solidFill>
                  <a:srgbClr val="00B050"/>
                </a:solidFill>
                <a:latin typeface="Times New Roman" panose="02020603050405020304" pitchFamily="18" charset="0"/>
                <a:cs typeface="Times New Roman" panose="02020603050405020304" pitchFamily="18" charset="0"/>
              </a:rPr>
              <a:t>$("button").click(function(){</a:t>
            </a:r>
          </a:p>
          <a:p>
            <a:pPr marL="0" indent="0">
              <a:buNone/>
            </a:pPr>
            <a:r>
              <a:rPr lang="en-IN" sz="2000" dirty="0">
                <a:solidFill>
                  <a:srgbClr val="00B050"/>
                </a:solidFill>
                <a:latin typeface="Times New Roman" panose="02020603050405020304" pitchFamily="18" charset="0"/>
                <a:cs typeface="Times New Roman" panose="02020603050405020304" pitchFamily="18" charset="0"/>
              </a:rPr>
              <a:t>$("p").hide();</a:t>
            </a:r>
          </a:p>
          <a:p>
            <a:pPr marL="0" indent="0">
              <a:buNone/>
            </a:pPr>
            <a:r>
              <a:rPr lang="en-IN" sz="2000" dirty="0">
                <a:solidFill>
                  <a:srgbClr val="00B050"/>
                </a:solidFill>
                <a:latin typeface="Times New Roman" panose="02020603050405020304" pitchFamily="18" charset="0"/>
                <a:cs typeface="Times New Roman" panose="02020603050405020304" pitchFamily="18" charset="0"/>
              </a:rPr>
              <a:t>});</a:t>
            </a:r>
          </a:p>
          <a:p>
            <a:pPr marL="0" indent="0">
              <a:buNone/>
            </a:pPr>
            <a:r>
              <a:rPr lang="en-IN" sz="2000" dirty="0">
                <a:solidFill>
                  <a:srgbClr val="00B05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503" y="195848"/>
            <a:ext cx="9775165" cy="892173"/>
          </a:xfrm>
        </p:spPr>
        <p:txBody>
          <a:bodyPr>
            <a:noAutofit/>
          </a:bodyPr>
          <a:lstStyle/>
          <a:p>
            <a:pPr algn="ctr"/>
            <a:r>
              <a:rPr lang="en-IN" sz="4400" u="sng" dirty="0">
                <a:solidFill>
                  <a:srgbClr val="FF0000"/>
                </a:solidFill>
              </a:rPr>
              <a:t>The #ID Selector</a:t>
            </a:r>
          </a:p>
        </p:txBody>
      </p:sp>
      <p:sp>
        <p:nvSpPr>
          <p:cNvPr id="3" name="Content Placeholder 2"/>
          <p:cNvSpPr>
            <a:spLocks noGrp="1"/>
          </p:cNvSpPr>
          <p:nvPr>
            <p:ph idx="1"/>
          </p:nvPr>
        </p:nvSpPr>
        <p:spPr>
          <a:xfrm>
            <a:off x="1556503" y="949126"/>
            <a:ext cx="9948111" cy="5908875"/>
          </a:xfrm>
        </p:spPr>
        <p:txBody>
          <a:bodyPr>
            <a:noAutofit/>
          </a:bodyPr>
          <a:lstStyle/>
          <a:p>
            <a:r>
              <a:rPr lang="en-IN" sz="2000" dirty="0">
                <a:latin typeface="Times New Roman" panose="02020603050405020304" pitchFamily="18" charset="0"/>
                <a:cs typeface="Times New Roman" panose="02020603050405020304" pitchFamily="18" charset="0"/>
              </a:rPr>
              <a:t>The jQuery #id selector uses the id attribute of an HTML tag to find the specific element.</a:t>
            </a:r>
          </a:p>
          <a:p>
            <a:r>
              <a:rPr lang="en-IN" sz="2000" dirty="0">
                <a:latin typeface="Times New Roman" panose="02020603050405020304" pitchFamily="18" charset="0"/>
                <a:cs typeface="Times New Roman" panose="02020603050405020304" pitchFamily="18" charset="0"/>
              </a:rPr>
              <a:t>An id should be unique within a page, so you should use </a:t>
            </a:r>
            <a:r>
              <a:rPr lang="en-IN" sz="2000" dirty="0">
                <a:solidFill>
                  <a:schemeClr val="tx1"/>
                </a:solidFill>
                <a:latin typeface="Times New Roman" panose="02020603050405020304" pitchFamily="18" charset="0"/>
                <a:cs typeface="Times New Roman" panose="02020603050405020304" pitchFamily="18" charset="0"/>
              </a:rPr>
              <a:t>the</a:t>
            </a:r>
            <a:r>
              <a:rPr lang="en-IN" sz="2000" dirty="0">
                <a:solidFill>
                  <a:srgbClr val="FF0000"/>
                </a:solidFill>
                <a:latin typeface="Times New Roman" panose="02020603050405020304" pitchFamily="18" charset="0"/>
                <a:cs typeface="Times New Roman" panose="02020603050405020304" pitchFamily="18" charset="0"/>
              </a:rPr>
              <a:t> #id selector </a:t>
            </a:r>
            <a:r>
              <a:rPr lang="en-IN" sz="2000" dirty="0">
                <a:latin typeface="Times New Roman" panose="02020603050405020304" pitchFamily="18" charset="0"/>
                <a:cs typeface="Times New Roman" panose="02020603050405020304" pitchFamily="18" charset="0"/>
              </a:rPr>
              <a:t>when you want to find a single, unique element.</a:t>
            </a:r>
          </a:p>
          <a:p>
            <a:r>
              <a:rPr lang="en-IN" sz="2000" dirty="0">
                <a:latin typeface="Times New Roman" panose="02020603050405020304" pitchFamily="18" charset="0"/>
                <a:cs typeface="Times New Roman" panose="02020603050405020304" pitchFamily="18" charset="0"/>
              </a:rPr>
              <a:t>To find an element with a specific id, write a hash character, followed by the id of the element:</a:t>
            </a:r>
          </a:p>
          <a:p>
            <a:pPr marL="0" indent="0">
              <a:buNone/>
            </a:pPr>
            <a:r>
              <a:rPr lang="en-IN" sz="2000" dirty="0">
                <a:latin typeface="Times New Roman" panose="02020603050405020304" pitchFamily="18" charset="0"/>
                <a:cs typeface="Times New Roman" panose="02020603050405020304" pitchFamily="18" charset="0"/>
              </a:rPr>
              <a:t>    $("#test")</a:t>
            </a:r>
          </a:p>
          <a:p>
            <a:r>
              <a:rPr lang="en-IN" sz="2000" dirty="0">
                <a:latin typeface="Times New Roman" panose="02020603050405020304" pitchFamily="18" charset="0"/>
                <a:cs typeface="Times New Roman" panose="02020603050405020304" pitchFamily="18" charset="0"/>
              </a:rPr>
              <a:t>Example</a:t>
            </a:r>
          </a:p>
          <a:p>
            <a:pPr marL="0" indent="0">
              <a:buNone/>
            </a:pPr>
            <a:r>
              <a:rPr lang="en-IN" sz="2000" dirty="0">
                <a:latin typeface="Times New Roman" panose="02020603050405020304" pitchFamily="18" charset="0"/>
                <a:cs typeface="Times New Roman" panose="02020603050405020304" pitchFamily="18" charset="0"/>
              </a:rPr>
              <a:t>When a user clicks on a button, the element with id="test" will be hidden:</a:t>
            </a:r>
          </a:p>
          <a:p>
            <a:pPr marL="0" indent="0">
              <a:buNone/>
            </a:pPr>
            <a:r>
              <a:rPr lang="en-IN" sz="2000" dirty="0">
                <a:latin typeface="Times New Roman" panose="02020603050405020304" pitchFamily="18" charset="0"/>
                <a:cs typeface="Times New Roman" panose="02020603050405020304" pitchFamily="18" charset="0"/>
              </a:rPr>
              <a:t>$(document).ready(function(){</a:t>
            </a:r>
          </a:p>
          <a:p>
            <a:pPr marL="0" indent="0">
              <a:buNone/>
            </a:pPr>
            <a:r>
              <a:rPr lang="en-IN" sz="2000" dirty="0">
                <a:latin typeface="Times New Roman" panose="02020603050405020304" pitchFamily="18" charset="0"/>
                <a:cs typeface="Times New Roman" panose="02020603050405020304" pitchFamily="18" charset="0"/>
              </a:rPr>
              <a:t>$("button").click(function(){</a:t>
            </a:r>
          </a:p>
          <a:p>
            <a:pPr marL="0" indent="0">
              <a:buNone/>
            </a:pPr>
            <a:r>
              <a:rPr lang="en-IN" sz="2000" dirty="0">
                <a:latin typeface="Times New Roman" panose="02020603050405020304" pitchFamily="18" charset="0"/>
                <a:cs typeface="Times New Roman" panose="02020603050405020304" pitchFamily="18" charset="0"/>
              </a:rPr>
              <a:t>$("#test").hide();</a:t>
            </a:r>
          </a:p>
          <a:p>
            <a:pPr marL="0" indent="0">
              <a:buNone/>
            </a:pPr>
            <a:r>
              <a:rPr lang="en-IN" sz="2000" dirty="0">
                <a:latin typeface="Times New Roman" panose="02020603050405020304" pitchFamily="18" charset="0"/>
                <a:cs typeface="Times New Roman" panose="02020603050405020304" pitchFamily="18" charset="0"/>
              </a:rPr>
              <a:t>});</a:t>
            </a:r>
          </a:p>
          <a:p>
            <a:pPr marL="0" indent="0">
              <a:buNone/>
            </a:pPr>
            <a:r>
              <a:rPr lang="en-IN" sz="20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332" y="242146"/>
            <a:ext cx="9625280" cy="799576"/>
          </a:xfrm>
        </p:spPr>
        <p:txBody>
          <a:bodyPr>
            <a:normAutofit/>
          </a:bodyPr>
          <a:lstStyle/>
          <a:p>
            <a:pPr algn="ctr"/>
            <a:r>
              <a:rPr lang="en-IN" u="sng" dirty="0">
                <a:solidFill>
                  <a:srgbClr val="FF0000"/>
                </a:solidFill>
              </a:rPr>
              <a:t>The .Class Selector</a:t>
            </a:r>
            <a:endParaRPr lang="en-IN" dirty="0"/>
          </a:p>
        </p:txBody>
      </p:sp>
      <p:sp>
        <p:nvSpPr>
          <p:cNvPr id="3" name="Content Placeholder 2"/>
          <p:cNvSpPr>
            <a:spLocks noGrp="1"/>
          </p:cNvSpPr>
          <p:nvPr>
            <p:ph idx="1"/>
          </p:nvPr>
        </p:nvSpPr>
        <p:spPr>
          <a:xfrm>
            <a:off x="1591092" y="1365812"/>
            <a:ext cx="9913521" cy="5347504"/>
          </a:xfrm>
        </p:spPr>
        <p:txBody>
          <a:bodyPr>
            <a:normAutofit/>
          </a:bodyPr>
          <a:lstStyle/>
          <a:p>
            <a:r>
              <a:rPr lang="en-IN" sz="2000" dirty="0">
                <a:latin typeface="Times New Roman" panose="02020603050405020304" pitchFamily="18" charset="0"/>
                <a:cs typeface="Times New Roman" panose="02020603050405020304" pitchFamily="18" charset="0"/>
              </a:rPr>
              <a:t>The jQuery class selector finds elements with a specific class.</a:t>
            </a:r>
          </a:p>
          <a:p>
            <a:r>
              <a:rPr lang="en-IN" sz="2000" dirty="0">
                <a:latin typeface="Times New Roman" panose="02020603050405020304" pitchFamily="18" charset="0"/>
                <a:cs typeface="Times New Roman" panose="02020603050405020304" pitchFamily="18" charset="0"/>
              </a:rPr>
              <a:t>To find elements with a specific class, write a period character, followed by the name of the class:</a:t>
            </a:r>
          </a:p>
          <a:p>
            <a:pPr marL="0" indent="0">
              <a:buNone/>
            </a:pPr>
            <a:r>
              <a:rPr lang="en-IN" sz="2000" dirty="0">
                <a:latin typeface="Times New Roman" panose="02020603050405020304" pitchFamily="18" charset="0"/>
                <a:cs typeface="Times New Roman" panose="02020603050405020304" pitchFamily="18" charset="0"/>
              </a:rPr>
              <a:t> $(".test")</a:t>
            </a:r>
          </a:p>
          <a:p>
            <a:r>
              <a:rPr lang="en-IN" sz="2000" dirty="0">
                <a:latin typeface="Times New Roman" panose="02020603050405020304" pitchFamily="18" charset="0"/>
                <a:cs typeface="Times New Roman" panose="02020603050405020304" pitchFamily="18" charset="0"/>
              </a:rPr>
              <a:t>Example</a:t>
            </a:r>
          </a:p>
          <a:p>
            <a:pPr marL="0" indent="0">
              <a:buNone/>
            </a:pPr>
            <a:r>
              <a:rPr lang="en-IN" sz="2000" dirty="0">
                <a:latin typeface="Times New Roman" panose="02020603050405020304" pitchFamily="18" charset="0"/>
                <a:cs typeface="Times New Roman" panose="02020603050405020304" pitchFamily="18" charset="0"/>
              </a:rPr>
              <a:t> When a user clicks on a button, the elements with class="test" will be hidden:</a:t>
            </a:r>
          </a:p>
          <a:p>
            <a:pPr marL="0" indent="0">
              <a:buNone/>
            </a:pPr>
            <a:r>
              <a:rPr lang="en-IN" sz="2000" dirty="0">
                <a:latin typeface="Times New Roman" panose="02020603050405020304" pitchFamily="18" charset="0"/>
                <a:cs typeface="Times New Roman" panose="02020603050405020304" pitchFamily="18" charset="0"/>
              </a:rPr>
              <a:t>$(document).ready(function(){</a:t>
            </a:r>
          </a:p>
          <a:p>
            <a:pPr marL="0" indent="0">
              <a:buNone/>
            </a:pPr>
            <a:r>
              <a:rPr lang="en-IN" sz="2000" dirty="0">
                <a:latin typeface="Times New Roman" panose="02020603050405020304" pitchFamily="18" charset="0"/>
                <a:cs typeface="Times New Roman" panose="02020603050405020304" pitchFamily="18" charset="0"/>
              </a:rPr>
              <a:t>$("button").click(function(){</a:t>
            </a:r>
          </a:p>
          <a:p>
            <a:pPr marL="0" indent="0">
              <a:buNone/>
            </a:pPr>
            <a:r>
              <a:rPr lang="en-IN" sz="2000" dirty="0">
                <a:latin typeface="Times New Roman" panose="02020603050405020304" pitchFamily="18" charset="0"/>
                <a:cs typeface="Times New Roman" panose="02020603050405020304" pitchFamily="18" charset="0"/>
              </a:rPr>
              <a:t>$(".test").hide();</a:t>
            </a:r>
          </a:p>
          <a:p>
            <a:pPr marL="0" indent="0">
              <a:buNone/>
            </a:pPr>
            <a:r>
              <a:rPr lang="en-IN" sz="2000" dirty="0">
                <a:latin typeface="Times New Roman" panose="02020603050405020304" pitchFamily="18" charset="0"/>
                <a:cs typeface="Times New Roman" panose="02020603050405020304" pitchFamily="18" charset="0"/>
              </a:rPr>
              <a:t>});</a:t>
            </a:r>
          </a:p>
          <a:p>
            <a:pPr marL="0" indent="0">
              <a:buNone/>
            </a:pPr>
            <a:r>
              <a:rPr lang="en-IN" sz="20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4697" y="92887"/>
            <a:ext cx="9787024" cy="508004"/>
          </a:xfrm>
        </p:spPr>
        <p:txBody>
          <a:bodyPr>
            <a:normAutofit fontScale="90000"/>
          </a:bodyPr>
          <a:lstStyle/>
          <a:p>
            <a:r>
              <a:rPr lang="en-IN" dirty="0"/>
              <a:t>Example:</a:t>
            </a:r>
          </a:p>
        </p:txBody>
      </p:sp>
      <p:sp>
        <p:nvSpPr>
          <p:cNvPr id="3" name="Content Placeholder 2"/>
          <p:cNvSpPr>
            <a:spLocks noGrp="1"/>
          </p:cNvSpPr>
          <p:nvPr>
            <p:ph idx="1"/>
          </p:nvPr>
        </p:nvSpPr>
        <p:spPr>
          <a:xfrm>
            <a:off x="1604817" y="600891"/>
            <a:ext cx="9899795" cy="6113418"/>
          </a:xfrm>
        </p:spPr>
        <p:txBody>
          <a:bodyPr numCol="2">
            <a:normAutofit/>
          </a:bodyPr>
          <a:lstStyle/>
          <a:p>
            <a:pPr marL="0" indent="0">
              <a:lnSpc>
                <a:spcPct val="120000"/>
              </a:lnSpc>
              <a:buNone/>
            </a:pPr>
            <a:r>
              <a:rPr lang="en-IN" sz="2000" dirty="0">
                <a:latin typeface="Times New Roman" panose="02020603050405020304" pitchFamily="18" charset="0"/>
                <a:cs typeface="Times New Roman" panose="02020603050405020304" pitchFamily="18" charset="0"/>
              </a:rPr>
              <a:t>&lt;html&gt;</a:t>
            </a:r>
          </a:p>
          <a:p>
            <a:pPr marL="0" indent="0">
              <a:lnSpc>
                <a:spcPct val="120000"/>
              </a:lnSpc>
              <a:buNone/>
            </a:pPr>
            <a:r>
              <a:rPr lang="en-IN" sz="2000" dirty="0">
                <a:latin typeface="Times New Roman" panose="02020603050405020304" pitchFamily="18" charset="0"/>
                <a:cs typeface="Times New Roman" panose="02020603050405020304" pitchFamily="18" charset="0"/>
              </a:rPr>
              <a:t>&lt;head&gt;</a:t>
            </a:r>
          </a:p>
          <a:p>
            <a:pPr marL="0" indent="0">
              <a:lnSpc>
                <a:spcPct val="120000"/>
              </a:lnSpc>
              <a:buNone/>
            </a:pPr>
            <a:r>
              <a:rPr lang="en-IN" sz="2000" dirty="0">
                <a:latin typeface="Times New Roman" panose="02020603050405020304" pitchFamily="18" charset="0"/>
                <a:cs typeface="Times New Roman" panose="02020603050405020304" pitchFamily="18" charset="0"/>
              </a:rPr>
              <a:t>&lt;script </a:t>
            </a:r>
            <a:r>
              <a:rPr lang="en-IN" sz="2000" dirty="0" err="1">
                <a:latin typeface="Times New Roman" panose="02020603050405020304" pitchFamily="18" charset="0"/>
                <a:cs typeface="Times New Roman" panose="02020603050405020304" pitchFamily="18" charset="0"/>
              </a:rPr>
              <a:t>src</a:t>
            </a:r>
            <a:r>
              <a:rPr lang="en-IN" sz="2000" dirty="0">
                <a:latin typeface="Times New Roman" panose="02020603050405020304" pitchFamily="18" charset="0"/>
                <a:cs typeface="Times New Roman" panose="02020603050405020304" pitchFamily="18" charset="0"/>
              </a:rPr>
              <a:t>="https://ajax.googleapis.com/</a:t>
            </a:r>
            <a:r>
              <a:rPr lang="en-IN" sz="2000" dirty="0" err="1">
                <a:latin typeface="Times New Roman" panose="02020603050405020304" pitchFamily="18" charset="0"/>
                <a:cs typeface="Times New Roman" panose="02020603050405020304" pitchFamily="18" charset="0"/>
              </a:rPr>
              <a:t>ajax</a:t>
            </a:r>
            <a:r>
              <a:rPr lang="en-IN" sz="2000" dirty="0">
                <a:latin typeface="Times New Roman" panose="02020603050405020304" pitchFamily="18" charset="0"/>
                <a:cs typeface="Times New Roman" panose="02020603050405020304" pitchFamily="18" charset="0"/>
              </a:rPr>
              <a:t>/libs/</a:t>
            </a:r>
            <a:r>
              <a:rPr lang="en-IN" sz="2000" dirty="0" err="1">
                <a:latin typeface="Times New Roman" panose="02020603050405020304" pitchFamily="18" charset="0"/>
                <a:cs typeface="Times New Roman" panose="02020603050405020304" pitchFamily="18" charset="0"/>
              </a:rPr>
              <a:t>jquery</a:t>
            </a:r>
            <a:r>
              <a:rPr lang="en-IN" sz="2000" dirty="0">
                <a:latin typeface="Times New Roman" panose="02020603050405020304" pitchFamily="18" charset="0"/>
                <a:cs typeface="Times New Roman" panose="02020603050405020304" pitchFamily="18" charset="0"/>
              </a:rPr>
              <a:t>/3.4.1/jquery.min.js"&gt;&lt;/script&gt;</a:t>
            </a:r>
          </a:p>
          <a:p>
            <a:pPr marL="0" indent="0">
              <a:lnSpc>
                <a:spcPct val="120000"/>
              </a:lnSpc>
              <a:buNone/>
            </a:pPr>
            <a:r>
              <a:rPr lang="en-IN" sz="2000" dirty="0">
                <a:latin typeface="Times New Roman" panose="02020603050405020304" pitchFamily="18" charset="0"/>
                <a:cs typeface="Times New Roman" panose="02020603050405020304" pitchFamily="18" charset="0"/>
              </a:rPr>
              <a:t>&lt;script&gt;</a:t>
            </a:r>
          </a:p>
          <a:p>
            <a:pPr marL="0" indent="0">
              <a:lnSpc>
                <a:spcPct val="120000"/>
              </a:lnSpc>
              <a:buNone/>
            </a:pPr>
            <a:r>
              <a:rPr lang="en-IN" sz="2000" dirty="0">
                <a:latin typeface="Times New Roman" panose="02020603050405020304" pitchFamily="18" charset="0"/>
                <a:cs typeface="Times New Roman" panose="02020603050405020304" pitchFamily="18" charset="0"/>
              </a:rPr>
              <a:t>$(document).ready(function(){</a:t>
            </a:r>
          </a:p>
          <a:p>
            <a:pPr marL="0" indent="0">
              <a:lnSpc>
                <a:spcPct val="120000"/>
              </a:lnSpc>
              <a:buNone/>
            </a:pPr>
            <a:r>
              <a:rPr lang="en-IN" sz="2000" dirty="0">
                <a:latin typeface="Times New Roman" panose="02020603050405020304" pitchFamily="18" charset="0"/>
                <a:cs typeface="Times New Roman" panose="02020603050405020304" pitchFamily="18" charset="0"/>
              </a:rPr>
              <a:t>  $("#hide").click(function(){</a:t>
            </a:r>
          </a:p>
          <a:p>
            <a:pPr marL="0" indent="0">
              <a:lnSpc>
                <a:spcPct val="120000"/>
              </a:lnSpc>
              <a:buNone/>
            </a:pPr>
            <a:r>
              <a:rPr lang="en-IN" sz="2000" dirty="0">
                <a:latin typeface="Times New Roman" panose="02020603050405020304" pitchFamily="18" charset="0"/>
                <a:cs typeface="Times New Roman" panose="02020603050405020304" pitchFamily="18" charset="0"/>
              </a:rPr>
              <a:t>    $("p").hide();</a:t>
            </a:r>
          </a:p>
          <a:p>
            <a:pPr marL="0" indent="0">
              <a:lnSpc>
                <a:spcPct val="120000"/>
              </a:lnSpc>
              <a:buNone/>
            </a:pPr>
            <a:r>
              <a:rPr lang="en-IN" sz="2000" dirty="0">
                <a:latin typeface="Times New Roman" panose="02020603050405020304" pitchFamily="18" charset="0"/>
                <a:cs typeface="Times New Roman" panose="02020603050405020304" pitchFamily="18" charset="0"/>
              </a:rPr>
              <a:t>  });</a:t>
            </a:r>
          </a:p>
          <a:p>
            <a:pPr marL="0" indent="0">
              <a:lnSpc>
                <a:spcPct val="120000"/>
              </a:lnSpc>
              <a:buNone/>
            </a:pPr>
            <a:r>
              <a:rPr lang="en-IN" sz="2000" dirty="0">
                <a:latin typeface="Times New Roman" panose="02020603050405020304" pitchFamily="18" charset="0"/>
                <a:cs typeface="Times New Roman" panose="02020603050405020304" pitchFamily="18" charset="0"/>
              </a:rPr>
              <a:t>  $("#show").click(function(){</a:t>
            </a:r>
          </a:p>
          <a:p>
            <a:pPr marL="0" indent="0">
              <a:lnSpc>
                <a:spcPct val="120000"/>
              </a:lnSpc>
              <a:buNone/>
            </a:pPr>
            <a:r>
              <a:rPr lang="en-IN" sz="2000" dirty="0">
                <a:latin typeface="Times New Roman" panose="02020603050405020304" pitchFamily="18" charset="0"/>
                <a:cs typeface="Times New Roman" panose="02020603050405020304" pitchFamily="18" charset="0"/>
              </a:rPr>
              <a:t>    $("p").show(); });  });</a:t>
            </a:r>
          </a:p>
          <a:p>
            <a:pPr marL="0" indent="0">
              <a:lnSpc>
                <a:spcPct val="120000"/>
              </a:lnSpc>
              <a:buNone/>
            </a:pPr>
            <a:r>
              <a:rPr lang="en-IN" sz="2000" dirty="0">
                <a:latin typeface="Times New Roman" panose="02020603050405020304" pitchFamily="18" charset="0"/>
                <a:cs typeface="Times New Roman" panose="02020603050405020304" pitchFamily="18" charset="0"/>
              </a:rPr>
              <a:t>&lt;/script&gt;</a:t>
            </a:r>
          </a:p>
          <a:p>
            <a:pPr marL="0" indent="0">
              <a:lnSpc>
                <a:spcPct val="120000"/>
              </a:lnSpc>
              <a:buNone/>
            </a:pPr>
            <a:r>
              <a:rPr lang="en-IN" sz="2000" dirty="0">
                <a:latin typeface="Times New Roman" panose="02020603050405020304" pitchFamily="18" charset="0"/>
                <a:cs typeface="Times New Roman" panose="02020603050405020304" pitchFamily="18" charset="0"/>
              </a:rPr>
              <a:t>&lt;/head&gt;  </a:t>
            </a:r>
          </a:p>
          <a:p>
            <a:pPr marL="0" indent="0">
              <a:lnSpc>
                <a:spcPct val="120000"/>
              </a:lnSpc>
              <a:buNone/>
            </a:pPr>
            <a:r>
              <a:rPr lang="en-IN" sz="2000" dirty="0">
                <a:latin typeface="Times New Roman" panose="02020603050405020304" pitchFamily="18" charset="0"/>
                <a:cs typeface="Times New Roman" panose="02020603050405020304" pitchFamily="18" charset="0"/>
              </a:rPr>
              <a:t>&lt;body&gt;  </a:t>
            </a:r>
          </a:p>
          <a:p>
            <a:pPr marL="0" indent="0">
              <a:lnSpc>
                <a:spcPct val="120000"/>
              </a:lnSpc>
              <a:buNone/>
            </a:pPr>
            <a:r>
              <a:rPr lang="en-IN" sz="2000" dirty="0">
                <a:latin typeface="Times New Roman" panose="02020603050405020304" pitchFamily="18" charset="0"/>
                <a:cs typeface="Times New Roman" panose="02020603050405020304" pitchFamily="18" charset="0"/>
              </a:rPr>
              <a:t>&lt;p&gt;  </a:t>
            </a:r>
          </a:p>
          <a:p>
            <a:pPr marL="0" indent="0">
              <a:lnSpc>
                <a:spcPct val="120000"/>
              </a:lnSpc>
              <a:buNone/>
            </a:pPr>
            <a:r>
              <a:rPr lang="en-IN" sz="2000" dirty="0">
                <a:latin typeface="Times New Roman" panose="02020603050405020304" pitchFamily="18" charset="0"/>
                <a:cs typeface="Times New Roman" panose="02020603050405020304" pitchFamily="18" charset="0"/>
              </a:rPr>
              <a:t>&lt;b&gt;Good morning, Have a nice day&lt;/b&gt;  </a:t>
            </a:r>
          </a:p>
          <a:p>
            <a:pPr marL="0" indent="0">
              <a:lnSpc>
                <a:spcPct val="120000"/>
              </a:lnSpc>
              <a:buNone/>
            </a:pPr>
            <a:r>
              <a:rPr lang="en-IN" sz="2000" dirty="0">
                <a:latin typeface="Times New Roman" panose="02020603050405020304" pitchFamily="18" charset="0"/>
                <a:cs typeface="Times New Roman" panose="02020603050405020304" pitchFamily="18" charset="0"/>
              </a:rPr>
              <a:t>&lt;/p&gt;  </a:t>
            </a:r>
          </a:p>
          <a:p>
            <a:pPr marL="0" indent="0">
              <a:lnSpc>
                <a:spcPct val="120000"/>
              </a:lnSpc>
              <a:buNone/>
            </a:pPr>
            <a:r>
              <a:rPr lang="en-IN" sz="2000" dirty="0">
                <a:latin typeface="Times New Roman" panose="02020603050405020304" pitchFamily="18" charset="0"/>
                <a:cs typeface="Times New Roman" panose="02020603050405020304" pitchFamily="18" charset="0"/>
              </a:rPr>
              <a:t>&lt;button id="hide"&gt;Hide&lt;/button&gt;  </a:t>
            </a:r>
          </a:p>
          <a:p>
            <a:pPr marL="0" indent="0">
              <a:lnSpc>
                <a:spcPct val="120000"/>
              </a:lnSpc>
              <a:buNone/>
            </a:pPr>
            <a:r>
              <a:rPr lang="en-IN" sz="2000" dirty="0">
                <a:latin typeface="Times New Roman" panose="02020603050405020304" pitchFamily="18" charset="0"/>
                <a:cs typeface="Times New Roman" panose="02020603050405020304" pitchFamily="18" charset="0"/>
              </a:rPr>
              <a:t>&lt;button id="show"&gt;Show&lt;/button&gt;  </a:t>
            </a:r>
          </a:p>
          <a:p>
            <a:pPr marL="0" indent="0">
              <a:lnSpc>
                <a:spcPct val="120000"/>
              </a:lnSpc>
              <a:buNone/>
            </a:pPr>
            <a:r>
              <a:rPr lang="en-IN" sz="2000" dirty="0">
                <a:latin typeface="Times New Roman" panose="02020603050405020304" pitchFamily="18" charset="0"/>
                <a:cs typeface="Times New Roman" panose="02020603050405020304" pitchFamily="18" charset="0"/>
              </a:rPr>
              <a:t>&lt;/body&gt;  </a:t>
            </a:r>
          </a:p>
          <a:p>
            <a:pPr marL="0" indent="0">
              <a:lnSpc>
                <a:spcPct val="120000"/>
              </a:lnSpc>
              <a:buNone/>
            </a:pPr>
            <a:r>
              <a:rPr lang="en-IN" sz="2000" dirty="0">
                <a:latin typeface="Times New Roman" panose="02020603050405020304" pitchFamily="18" charset="0"/>
                <a:cs typeface="Times New Roman" panose="02020603050405020304" pitchFamily="18" charset="0"/>
              </a:rPr>
              <a:t>&lt;/html&gt;</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855" y="339635"/>
            <a:ext cx="8911687" cy="825137"/>
          </a:xfrm>
        </p:spPr>
        <p:txBody>
          <a:bodyPr/>
          <a:lstStyle/>
          <a:p>
            <a:r>
              <a:rPr lang="en-US" b="1" dirty="0">
                <a:solidFill>
                  <a:srgbClr val="7030A0"/>
                </a:solidFill>
              </a:rPr>
              <a:t>jQuery Toggle()</a:t>
            </a:r>
            <a:endParaRPr lang="en-IN" dirty="0">
              <a:solidFill>
                <a:srgbClr val="7030A0"/>
              </a:solidFill>
            </a:endParaRPr>
          </a:p>
        </p:txBody>
      </p:sp>
      <p:sp>
        <p:nvSpPr>
          <p:cNvPr id="3" name="Content Placeholder 2"/>
          <p:cNvSpPr>
            <a:spLocks noGrp="1"/>
          </p:cNvSpPr>
          <p:nvPr>
            <p:ph idx="1"/>
          </p:nvPr>
        </p:nvSpPr>
        <p:spPr>
          <a:xfrm>
            <a:off x="1413975" y="1262743"/>
            <a:ext cx="10090639" cy="5399314"/>
          </a:xfrm>
        </p:spPr>
        <p:txBody>
          <a:bodyPr>
            <a:normAutofit/>
          </a:bodyPr>
          <a:lstStyle/>
          <a:p>
            <a:r>
              <a:rPr lang="en-IN" sz="2000" dirty="0">
                <a:latin typeface="Times New Roman" panose="02020603050405020304" pitchFamily="18" charset="0"/>
                <a:cs typeface="Times New Roman" panose="02020603050405020304" pitchFamily="18" charset="0"/>
              </a:rPr>
              <a:t>The jQuery toggle() is a special type of method which is used to toggle between the hide() and show() method. </a:t>
            </a:r>
          </a:p>
          <a:p>
            <a:r>
              <a:rPr lang="en-IN" sz="2000" dirty="0">
                <a:latin typeface="Times New Roman" panose="02020603050405020304" pitchFamily="18" charset="0"/>
                <a:cs typeface="Times New Roman" panose="02020603050405020304" pitchFamily="18" charset="0"/>
              </a:rPr>
              <a:t>It shows the hidden elements and hides the shown element.</a:t>
            </a:r>
          </a:p>
          <a:p>
            <a:r>
              <a:rPr lang="en-IN" sz="2000" b="1" dirty="0">
                <a:latin typeface="Times New Roman" panose="02020603050405020304" pitchFamily="18" charset="0"/>
                <a:cs typeface="Times New Roman" panose="02020603050405020304" pitchFamily="18" charset="0"/>
              </a:rPr>
              <a:t>Syntax:</a:t>
            </a:r>
          </a:p>
          <a:p>
            <a:pPr marL="0" indent="0">
              <a:buNone/>
            </a:pPr>
            <a:r>
              <a:rPr lang="en-IN" sz="2000" dirty="0">
                <a:solidFill>
                  <a:srgbClr val="00B050"/>
                </a:solidFill>
                <a:latin typeface="Times New Roman" panose="02020603050405020304" pitchFamily="18" charset="0"/>
                <a:cs typeface="Times New Roman" panose="02020603050405020304" pitchFamily="18" charset="0"/>
              </a:rPr>
              <a:t>$(selector).toggle();  </a:t>
            </a:r>
          </a:p>
          <a:p>
            <a:pPr marL="0" indent="0">
              <a:buNone/>
            </a:pPr>
            <a:r>
              <a:rPr lang="en-IN" sz="2000" dirty="0">
                <a:solidFill>
                  <a:srgbClr val="00B050"/>
                </a:solidFill>
                <a:latin typeface="Times New Roman" panose="02020603050405020304" pitchFamily="18" charset="0"/>
                <a:cs typeface="Times New Roman" panose="02020603050405020304" pitchFamily="18" charset="0"/>
              </a:rPr>
              <a:t>$(selector).toggle(speed, </a:t>
            </a:r>
            <a:r>
              <a:rPr lang="en-IN" sz="2000" dirty="0" err="1">
                <a:solidFill>
                  <a:srgbClr val="00B050"/>
                </a:solidFill>
                <a:latin typeface="Times New Roman" panose="02020603050405020304" pitchFamily="18" charset="0"/>
                <a:cs typeface="Times New Roman" panose="02020603050405020304" pitchFamily="18" charset="0"/>
              </a:rPr>
              <a:t>callback</a:t>
            </a:r>
            <a:r>
              <a:rPr lang="en-IN" sz="2000" dirty="0">
                <a:solidFill>
                  <a:srgbClr val="00B050"/>
                </a:solidFill>
                <a:latin typeface="Times New Roman" panose="02020603050405020304" pitchFamily="18" charset="0"/>
                <a:cs typeface="Times New Roman" panose="02020603050405020304" pitchFamily="18" charset="0"/>
              </a:rPr>
              <a:t>);  </a:t>
            </a:r>
          </a:p>
          <a:p>
            <a:pPr marL="0" indent="0">
              <a:buNone/>
            </a:pPr>
            <a:r>
              <a:rPr lang="en-IN" sz="2000" dirty="0">
                <a:solidFill>
                  <a:srgbClr val="00B050"/>
                </a:solidFill>
                <a:latin typeface="Times New Roman" panose="02020603050405020304" pitchFamily="18" charset="0"/>
                <a:cs typeface="Times New Roman" panose="02020603050405020304" pitchFamily="18" charset="0"/>
              </a:rPr>
              <a:t>$(selector).toggle(speed, easing, </a:t>
            </a:r>
            <a:r>
              <a:rPr lang="en-IN" sz="2000" dirty="0" err="1">
                <a:solidFill>
                  <a:srgbClr val="00B050"/>
                </a:solidFill>
                <a:latin typeface="Times New Roman" panose="02020603050405020304" pitchFamily="18" charset="0"/>
                <a:cs typeface="Times New Roman" panose="02020603050405020304" pitchFamily="18" charset="0"/>
              </a:rPr>
              <a:t>callback</a:t>
            </a:r>
            <a:r>
              <a:rPr lang="en-IN" sz="2000" dirty="0">
                <a:solidFill>
                  <a:srgbClr val="00B050"/>
                </a:solidFill>
                <a:latin typeface="Times New Roman" panose="02020603050405020304" pitchFamily="18" charset="0"/>
                <a:cs typeface="Times New Roman" panose="02020603050405020304" pitchFamily="18" charset="0"/>
              </a:rPr>
              <a:t>);  </a:t>
            </a:r>
          </a:p>
          <a:p>
            <a:pPr marL="0" indent="0">
              <a:buNone/>
            </a:pPr>
            <a:r>
              <a:rPr lang="en-IN" sz="2000" dirty="0">
                <a:solidFill>
                  <a:srgbClr val="00B050"/>
                </a:solidFill>
                <a:latin typeface="Times New Roman" panose="02020603050405020304" pitchFamily="18" charset="0"/>
                <a:cs typeface="Times New Roman" panose="02020603050405020304" pitchFamily="18" charset="0"/>
              </a:rPr>
              <a:t>$(selector).toggle(display);</a:t>
            </a:r>
            <a:r>
              <a:rPr lang="en-IN" sz="2000" dirty="0">
                <a:latin typeface="Times New Roman" panose="02020603050405020304" pitchFamily="18" charset="0"/>
                <a:cs typeface="Times New Roman" panose="02020603050405020304" pitchFamily="18" charset="0"/>
              </a:rPr>
              <a:t>  </a:t>
            </a:r>
          </a:p>
          <a:p>
            <a:pPr marL="0" indent="0">
              <a:buNone/>
            </a:pPr>
            <a:r>
              <a:rPr lang="en-IN" sz="2000" b="1" dirty="0">
                <a:latin typeface="Times New Roman" panose="02020603050405020304" pitchFamily="18" charset="0"/>
                <a:cs typeface="Times New Roman" panose="02020603050405020304" pitchFamily="18" charset="0"/>
              </a:rPr>
              <a:t>display</a:t>
            </a:r>
            <a:r>
              <a:rPr lang="en-IN" sz="2000" dirty="0">
                <a:latin typeface="Times New Roman" panose="02020603050405020304" pitchFamily="18" charset="0"/>
                <a:cs typeface="Times New Roman" panose="02020603050405020304" pitchFamily="18" charset="0"/>
              </a:rPr>
              <a:t>: If true, it displays element. If false, it hides the element.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214" y="101595"/>
            <a:ext cx="8954255" cy="734428"/>
          </a:xfrm>
        </p:spPr>
        <p:txBody>
          <a:bodyPr>
            <a:normAutofit/>
          </a:bodyPr>
          <a:lstStyle/>
          <a:p>
            <a:r>
              <a:rPr lang="en-IN" dirty="0"/>
              <a:t>Example</a:t>
            </a:r>
          </a:p>
        </p:txBody>
      </p:sp>
      <p:sp>
        <p:nvSpPr>
          <p:cNvPr id="3" name="Content Placeholder 2"/>
          <p:cNvSpPr>
            <a:spLocks noGrp="1"/>
          </p:cNvSpPr>
          <p:nvPr>
            <p:ph idx="1"/>
          </p:nvPr>
        </p:nvSpPr>
        <p:spPr>
          <a:xfrm>
            <a:off x="1769276" y="836023"/>
            <a:ext cx="9292565" cy="5756366"/>
          </a:xfrm>
        </p:spPr>
        <p:txBody>
          <a:bodyPr numCol="2">
            <a:normAutofit/>
          </a:bodyPr>
          <a:lstStyle/>
          <a:p>
            <a:pPr marL="0" indent="0">
              <a:lnSpc>
                <a:spcPct val="120000"/>
              </a:lnSpc>
              <a:buNone/>
            </a:pPr>
            <a:r>
              <a:rPr lang="en-IN" sz="2200" dirty="0">
                <a:latin typeface="Times New Roman" panose="02020603050405020304" pitchFamily="18" charset="0"/>
                <a:cs typeface="Times New Roman" panose="02020603050405020304" pitchFamily="18" charset="0"/>
              </a:rPr>
              <a:t>&lt;html&gt;</a:t>
            </a:r>
          </a:p>
          <a:p>
            <a:pPr marL="0" indent="0">
              <a:lnSpc>
                <a:spcPct val="120000"/>
              </a:lnSpc>
              <a:buNone/>
            </a:pPr>
            <a:r>
              <a:rPr lang="en-IN" sz="2200" dirty="0">
                <a:latin typeface="Times New Roman" panose="02020603050405020304" pitchFamily="18" charset="0"/>
                <a:cs typeface="Times New Roman" panose="02020603050405020304" pitchFamily="18" charset="0"/>
              </a:rPr>
              <a:t>&lt;head&gt;</a:t>
            </a:r>
          </a:p>
          <a:p>
            <a:pPr marL="0" indent="0">
              <a:lnSpc>
                <a:spcPct val="120000"/>
              </a:lnSpc>
              <a:buNone/>
            </a:pPr>
            <a:r>
              <a:rPr lang="en-IN" sz="2200" dirty="0">
                <a:latin typeface="Times New Roman" panose="02020603050405020304" pitchFamily="18" charset="0"/>
                <a:cs typeface="Times New Roman" panose="02020603050405020304" pitchFamily="18" charset="0"/>
              </a:rPr>
              <a:t>&lt;script </a:t>
            </a:r>
            <a:r>
              <a:rPr lang="en-IN" sz="2200" dirty="0" err="1">
                <a:latin typeface="Times New Roman" panose="02020603050405020304" pitchFamily="18" charset="0"/>
                <a:cs typeface="Times New Roman" panose="02020603050405020304" pitchFamily="18" charset="0"/>
              </a:rPr>
              <a:t>src</a:t>
            </a:r>
            <a:r>
              <a:rPr lang="en-IN" sz="2200" dirty="0">
                <a:latin typeface="Times New Roman" panose="02020603050405020304" pitchFamily="18" charset="0"/>
                <a:cs typeface="Times New Roman" panose="02020603050405020304" pitchFamily="18" charset="0"/>
              </a:rPr>
              <a:t>="https://ajax.googleapis.com/</a:t>
            </a:r>
            <a:r>
              <a:rPr lang="en-IN" sz="2200" dirty="0" err="1">
                <a:latin typeface="Times New Roman" panose="02020603050405020304" pitchFamily="18" charset="0"/>
                <a:cs typeface="Times New Roman" panose="02020603050405020304" pitchFamily="18" charset="0"/>
              </a:rPr>
              <a:t>ajax</a:t>
            </a:r>
            <a:r>
              <a:rPr lang="en-IN" sz="2200" dirty="0">
                <a:latin typeface="Times New Roman" panose="02020603050405020304" pitchFamily="18" charset="0"/>
                <a:cs typeface="Times New Roman" panose="02020603050405020304" pitchFamily="18" charset="0"/>
              </a:rPr>
              <a:t>/libs/</a:t>
            </a:r>
            <a:r>
              <a:rPr lang="en-IN" sz="2200" dirty="0" err="1">
                <a:latin typeface="Times New Roman" panose="02020603050405020304" pitchFamily="18" charset="0"/>
                <a:cs typeface="Times New Roman" panose="02020603050405020304" pitchFamily="18" charset="0"/>
              </a:rPr>
              <a:t>jquery</a:t>
            </a:r>
            <a:r>
              <a:rPr lang="en-IN" sz="2200" dirty="0">
                <a:latin typeface="Times New Roman" panose="02020603050405020304" pitchFamily="18" charset="0"/>
                <a:cs typeface="Times New Roman" panose="02020603050405020304" pitchFamily="18" charset="0"/>
              </a:rPr>
              <a:t>/3.4.1/jquery.min.js"&gt;&lt;/script&gt;</a:t>
            </a:r>
          </a:p>
          <a:p>
            <a:pPr marL="0" indent="0">
              <a:lnSpc>
                <a:spcPct val="120000"/>
              </a:lnSpc>
              <a:buNone/>
            </a:pPr>
            <a:r>
              <a:rPr lang="en-IN" sz="2200" dirty="0">
                <a:latin typeface="Times New Roman" panose="02020603050405020304" pitchFamily="18" charset="0"/>
                <a:cs typeface="Times New Roman" panose="02020603050405020304" pitchFamily="18" charset="0"/>
              </a:rPr>
              <a:t>&lt;script&gt;</a:t>
            </a:r>
          </a:p>
          <a:p>
            <a:pPr marL="0" indent="0">
              <a:lnSpc>
                <a:spcPct val="120000"/>
              </a:lnSpc>
              <a:buNone/>
            </a:pPr>
            <a:r>
              <a:rPr lang="en-IN" sz="2200" dirty="0">
                <a:latin typeface="Times New Roman" panose="02020603050405020304" pitchFamily="18" charset="0"/>
                <a:cs typeface="Times New Roman" panose="02020603050405020304" pitchFamily="18" charset="0"/>
              </a:rPr>
              <a:t>$(document).ready(function(){</a:t>
            </a:r>
          </a:p>
          <a:p>
            <a:pPr marL="0" indent="0">
              <a:lnSpc>
                <a:spcPct val="120000"/>
              </a:lnSpc>
              <a:buNone/>
            </a:pPr>
            <a:r>
              <a:rPr lang="en-IN" sz="2200" dirty="0">
                <a:latin typeface="Times New Roman" panose="02020603050405020304" pitchFamily="18" charset="0"/>
                <a:cs typeface="Times New Roman" panose="02020603050405020304" pitchFamily="18" charset="0"/>
              </a:rPr>
              <a:t>  $("#hello").click(function(){</a:t>
            </a:r>
          </a:p>
          <a:p>
            <a:pPr marL="0" indent="0">
              <a:lnSpc>
                <a:spcPct val="120000"/>
              </a:lnSpc>
              <a:buNone/>
            </a:pPr>
            <a:r>
              <a:rPr lang="en-IN" sz="2200" dirty="0">
                <a:latin typeface="Times New Roman" panose="02020603050405020304" pitchFamily="18" charset="0"/>
                <a:cs typeface="Times New Roman" panose="02020603050405020304" pitchFamily="18" charset="0"/>
              </a:rPr>
              <a:t>    $("p").toggle();</a:t>
            </a:r>
          </a:p>
          <a:p>
            <a:pPr marL="0" indent="0">
              <a:lnSpc>
                <a:spcPct val="120000"/>
              </a:lnSpc>
              <a:buNone/>
            </a:pPr>
            <a:r>
              <a:rPr lang="en-IN" sz="2200" dirty="0">
                <a:latin typeface="Times New Roman" panose="02020603050405020304" pitchFamily="18" charset="0"/>
                <a:cs typeface="Times New Roman" panose="02020603050405020304" pitchFamily="18" charset="0"/>
              </a:rPr>
              <a:t>  });</a:t>
            </a:r>
          </a:p>
          <a:p>
            <a:pPr marL="0" indent="0">
              <a:lnSpc>
                <a:spcPct val="120000"/>
              </a:lnSpc>
              <a:buNone/>
            </a:pPr>
            <a:r>
              <a:rPr lang="en-IN" sz="2200" dirty="0">
                <a:latin typeface="Times New Roman" panose="02020603050405020304" pitchFamily="18" charset="0"/>
                <a:cs typeface="Times New Roman" panose="02020603050405020304" pitchFamily="18" charset="0"/>
              </a:rPr>
              <a:t>});</a:t>
            </a:r>
          </a:p>
          <a:p>
            <a:pPr marL="0" indent="0">
              <a:lnSpc>
                <a:spcPct val="120000"/>
              </a:lnSpc>
              <a:buNone/>
            </a:pPr>
            <a:endParaRPr lang="en-IN" sz="2200" dirty="0">
              <a:latin typeface="Times New Roman" panose="02020603050405020304" pitchFamily="18" charset="0"/>
              <a:cs typeface="Times New Roman" panose="02020603050405020304" pitchFamily="18" charset="0"/>
            </a:endParaRPr>
          </a:p>
          <a:p>
            <a:pPr marL="0" indent="0">
              <a:lnSpc>
                <a:spcPct val="120000"/>
              </a:lnSpc>
              <a:buNone/>
            </a:pPr>
            <a:r>
              <a:rPr lang="en-IN" sz="2200" dirty="0">
                <a:latin typeface="Times New Roman" panose="02020603050405020304" pitchFamily="18" charset="0"/>
                <a:cs typeface="Times New Roman" panose="02020603050405020304" pitchFamily="18" charset="0"/>
              </a:rPr>
              <a:t>&lt;/script&gt;</a:t>
            </a:r>
          </a:p>
          <a:p>
            <a:pPr marL="0" indent="0">
              <a:lnSpc>
                <a:spcPct val="120000"/>
              </a:lnSpc>
              <a:buNone/>
            </a:pPr>
            <a:r>
              <a:rPr lang="en-IN" sz="2200" dirty="0">
                <a:latin typeface="Times New Roman" panose="02020603050405020304" pitchFamily="18" charset="0"/>
                <a:cs typeface="Times New Roman" panose="02020603050405020304" pitchFamily="18" charset="0"/>
              </a:rPr>
              <a:t>&lt;/head&gt;  </a:t>
            </a:r>
          </a:p>
          <a:p>
            <a:pPr marL="0" indent="0">
              <a:lnSpc>
                <a:spcPct val="120000"/>
              </a:lnSpc>
              <a:buNone/>
            </a:pPr>
            <a:r>
              <a:rPr lang="en-IN" sz="2200" dirty="0">
                <a:latin typeface="Times New Roman" panose="02020603050405020304" pitchFamily="18" charset="0"/>
                <a:cs typeface="Times New Roman" panose="02020603050405020304" pitchFamily="18" charset="0"/>
              </a:rPr>
              <a:t>&lt;body&gt;  </a:t>
            </a:r>
          </a:p>
          <a:p>
            <a:pPr marL="0" indent="0">
              <a:lnSpc>
                <a:spcPct val="120000"/>
              </a:lnSpc>
              <a:buNone/>
            </a:pPr>
            <a:r>
              <a:rPr lang="en-IN" sz="2200" dirty="0">
                <a:latin typeface="Times New Roman" panose="02020603050405020304" pitchFamily="18" charset="0"/>
                <a:cs typeface="Times New Roman" panose="02020603050405020304" pitchFamily="18" charset="0"/>
              </a:rPr>
              <a:t>&lt;p&gt;  Good morning</a:t>
            </a:r>
          </a:p>
          <a:p>
            <a:pPr marL="0" indent="0">
              <a:lnSpc>
                <a:spcPct val="120000"/>
              </a:lnSpc>
              <a:buNone/>
            </a:pPr>
            <a:r>
              <a:rPr lang="en-IN" sz="2200" dirty="0">
                <a:latin typeface="Times New Roman" panose="02020603050405020304" pitchFamily="18" charset="0"/>
                <a:cs typeface="Times New Roman" panose="02020603050405020304" pitchFamily="18" charset="0"/>
              </a:rPr>
              <a:t>&lt;/p&gt;  </a:t>
            </a:r>
          </a:p>
          <a:p>
            <a:pPr marL="0" indent="0">
              <a:lnSpc>
                <a:spcPct val="120000"/>
              </a:lnSpc>
              <a:buNone/>
            </a:pPr>
            <a:r>
              <a:rPr lang="en-IN" sz="2200" dirty="0">
                <a:latin typeface="Times New Roman" panose="02020603050405020304" pitchFamily="18" charset="0"/>
                <a:cs typeface="Times New Roman" panose="02020603050405020304" pitchFamily="18" charset="0"/>
              </a:rPr>
              <a:t>&lt;button id="hello"&gt;Hide&lt;/button&gt;  </a:t>
            </a:r>
          </a:p>
          <a:p>
            <a:pPr marL="0" indent="0">
              <a:lnSpc>
                <a:spcPct val="120000"/>
              </a:lnSpc>
              <a:buNone/>
            </a:pPr>
            <a:r>
              <a:rPr lang="en-IN" sz="2200" dirty="0">
                <a:latin typeface="Times New Roman" panose="02020603050405020304" pitchFamily="18" charset="0"/>
                <a:cs typeface="Times New Roman" panose="02020603050405020304" pitchFamily="18" charset="0"/>
              </a:rPr>
              <a:t>&lt;/body&gt;  </a:t>
            </a:r>
          </a:p>
          <a:p>
            <a:pPr marL="0" indent="0">
              <a:lnSpc>
                <a:spcPct val="120000"/>
              </a:lnSpc>
              <a:buNone/>
            </a:pPr>
            <a:r>
              <a:rPr lang="en-IN" sz="2200" dirty="0">
                <a:latin typeface="Times New Roman" panose="02020603050405020304" pitchFamily="18" charset="0"/>
                <a:cs typeface="Times New Roman" panose="02020603050405020304" pitchFamily="18" charset="0"/>
              </a:rPr>
              <a:t>&lt;/html&gt;</a:t>
            </a:r>
          </a:p>
          <a:p>
            <a:pPr marL="0" indent="0">
              <a:lnSpc>
                <a:spcPct val="120000"/>
              </a:lnSpc>
              <a:buNone/>
            </a:pPr>
            <a:endParaRPr lang="en-IN" sz="2200" dirty="0">
              <a:latin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4416" y="101595"/>
            <a:ext cx="1539512" cy="106998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3252" y="209774"/>
            <a:ext cx="9431361" cy="603799"/>
          </a:xfrm>
        </p:spPr>
        <p:txBody>
          <a:bodyPr>
            <a:normAutofit fontScale="90000"/>
          </a:bodyPr>
          <a:lstStyle/>
          <a:p>
            <a:r>
              <a:rPr lang="en-US" b="1" dirty="0">
                <a:solidFill>
                  <a:srgbClr val="7030A0"/>
                </a:solidFill>
              </a:rPr>
              <a:t>jQuery- </a:t>
            </a:r>
            <a:r>
              <a:rPr lang="en-US" b="1" dirty="0" err="1">
                <a:solidFill>
                  <a:srgbClr val="7030A0"/>
                </a:solidFill>
              </a:rPr>
              <a:t>fadeIn</a:t>
            </a:r>
            <a:r>
              <a:rPr lang="en-US" b="1" dirty="0">
                <a:solidFill>
                  <a:srgbClr val="7030A0"/>
                </a:solidFill>
              </a:rPr>
              <a:t>() effect</a:t>
            </a:r>
            <a:endParaRPr lang="en-IN" dirty="0"/>
          </a:p>
        </p:txBody>
      </p:sp>
      <p:sp>
        <p:nvSpPr>
          <p:cNvPr id="3" name="Content Placeholder 2"/>
          <p:cNvSpPr>
            <a:spLocks noGrp="1"/>
          </p:cNvSpPr>
          <p:nvPr>
            <p:ph idx="1"/>
          </p:nvPr>
        </p:nvSpPr>
        <p:spPr>
          <a:xfrm>
            <a:off x="1518070" y="971552"/>
            <a:ext cx="9986543" cy="5777593"/>
          </a:xfrm>
        </p:spPr>
        <p:txBody>
          <a:bodyPr numCol="2">
            <a:normAutofit lnSpcReduction="10000"/>
          </a:bodyPr>
          <a:lstStyle/>
          <a:p>
            <a:pPr marL="0" indent="0">
              <a:lnSpc>
                <a:spcPct val="120000"/>
              </a:lnSpc>
              <a:buNone/>
            </a:pPr>
            <a:r>
              <a:rPr lang="en-IN" sz="2200" dirty="0">
                <a:latin typeface="Times New Roman" panose="02020603050405020304" pitchFamily="18" charset="0"/>
                <a:cs typeface="Times New Roman" panose="02020603050405020304" pitchFamily="18" charset="0"/>
              </a:rPr>
              <a:t>&lt;html&gt;</a:t>
            </a:r>
          </a:p>
          <a:p>
            <a:pPr marL="0" indent="0">
              <a:lnSpc>
                <a:spcPct val="120000"/>
              </a:lnSpc>
              <a:buNone/>
            </a:pPr>
            <a:r>
              <a:rPr lang="en-IN" sz="2200" dirty="0">
                <a:latin typeface="Times New Roman" panose="02020603050405020304" pitchFamily="18" charset="0"/>
                <a:cs typeface="Times New Roman" panose="02020603050405020304" pitchFamily="18" charset="0"/>
              </a:rPr>
              <a:t>&lt;head&gt;</a:t>
            </a:r>
          </a:p>
          <a:p>
            <a:pPr marL="0" indent="0">
              <a:lnSpc>
                <a:spcPct val="120000"/>
              </a:lnSpc>
              <a:buNone/>
            </a:pPr>
            <a:r>
              <a:rPr lang="en-IN" sz="2200" dirty="0">
                <a:latin typeface="Times New Roman" panose="02020603050405020304" pitchFamily="18" charset="0"/>
                <a:cs typeface="Times New Roman" panose="02020603050405020304" pitchFamily="18" charset="0"/>
              </a:rPr>
              <a:t>&lt;script </a:t>
            </a:r>
            <a:r>
              <a:rPr lang="en-IN" sz="2200" dirty="0" err="1">
                <a:latin typeface="Times New Roman" panose="02020603050405020304" pitchFamily="18" charset="0"/>
                <a:cs typeface="Times New Roman" panose="02020603050405020304" pitchFamily="18" charset="0"/>
              </a:rPr>
              <a:t>src</a:t>
            </a:r>
            <a:r>
              <a:rPr lang="en-IN" sz="2200" dirty="0">
                <a:latin typeface="Times New Roman" panose="02020603050405020304" pitchFamily="18" charset="0"/>
                <a:cs typeface="Times New Roman" panose="02020603050405020304" pitchFamily="18" charset="0"/>
              </a:rPr>
              <a:t>="https://ajax.googleapis.com/</a:t>
            </a:r>
            <a:r>
              <a:rPr lang="en-IN" sz="2200" dirty="0" err="1">
                <a:latin typeface="Times New Roman" panose="02020603050405020304" pitchFamily="18" charset="0"/>
                <a:cs typeface="Times New Roman" panose="02020603050405020304" pitchFamily="18" charset="0"/>
              </a:rPr>
              <a:t>ajax</a:t>
            </a:r>
            <a:r>
              <a:rPr lang="en-IN" sz="2200" dirty="0">
                <a:latin typeface="Times New Roman" panose="02020603050405020304" pitchFamily="18" charset="0"/>
                <a:cs typeface="Times New Roman" panose="02020603050405020304" pitchFamily="18" charset="0"/>
              </a:rPr>
              <a:t>/libs/</a:t>
            </a:r>
            <a:r>
              <a:rPr lang="en-IN" sz="2200" dirty="0" err="1">
                <a:latin typeface="Times New Roman" panose="02020603050405020304" pitchFamily="18" charset="0"/>
                <a:cs typeface="Times New Roman" panose="02020603050405020304" pitchFamily="18" charset="0"/>
              </a:rPr>
              <a:t>jquery</a:t>
            </a:r>
            <a:r>
              <a:rPr lang="en-IN" sz="2200" dirty="0">
                <a:latin typeface="Times New Roman" panose="02020603050405020304" pitchFamily="18" charset="0"/>
                <a:cs typeface="Times New Roman" panose="02020603050405020304" pitchFamily="18" charset="0"/>
              </a:rPr>
              <a:t>/3.4.1/jquery.min.js"&gt;&lt;/script&gt;</a:t>
            </a:r>
          </a:p>
          <a:p>
            <a:pPr marL="0" indent="0">
              <a:lnSpc>
                <a:spcPct val="120000"/>
              </a:lnSpc>
              <a:buNone/>
            </a:pPr>
            <a:r>
              <a:rPr lang="en-IN" sz="2200" dirty="0">
                <a:latin typeface="Times New Roman" panose="02020603050405020304" pitchFamily="18" charset="0"/>
                <a:cs typeface="Times New Roman" panose="02020603050405020304" pitchFamily="18" charset="0"/>
              </a:rPr>
              <a:t>&lt;script&gt;</a:t>
            </a:r>
          </a:p>
          <a:p>
            <a:pPr marL="0" indent="0">
              <a:lnSpc>
                <a:spcPct val="120000"/>
              </a:lnSpc>
              <a:buNone/>
            </a:pPr>
            <a:r>
              <a:rPr lang="en-IN" sz="2200" dirty="0">
                <a:latin typeface="Times New Roman" panose="02020603050405020304" pitchFamily="18" charset="0"/>
                <a:cs typeface="Times New Roman" panose="02020603050405020304" pitchFamily="18" charset="0"/>
              </a:rPr>
              <a:t>$(document).ready(function(){</a:t>
            </a:r>
          </a:p>
          <a:p>
            <a:pPr marL="0" indent="0">
              <a:lnSpc>
                <a:spcPct val="120000"/>
              </a:lnSpc>
              <a:buNone/>
            </a:pPr>
            <a:r>
              <a:rPr lang="en-IN" sz="2200" dirty="0">
                <a:latin typeface="Times New Roman" panose="02020603050405020304" pitchFamily="18" charset="0"/>
                <a:cs typeface="Times New Roman" panose="02020603050405020304" pitchFamily="18" charset="0"/>
              </a:rPr>
              <a:t>$("button").click(function(){</a:t>
            </a:r>
          </a:p>
          <a:p>
            <a:pPr marL="0" indent="0">
              <a:lnSpc>
                <a:spcPct val="120000"/>
              </a:lnSpc>
              <a:buNone/>
            </a:pPr>
            <a:r>
              <a:rPr lang="en-IN" sz="2200" dirty="0">
                <a:latin typeface="Times New Roman" panose="02020603050405020304" pitchFamily="18" charset="0"/>
                <a:cs typeface="Times New Roman" panose="02020603050405020304" pitchFamily="18" charset="0"/>
              </a:rPr>
              <a:t>$("#div1").</a:t>
            </a:r>
            <a:r>
              <a:rPr lang="en-IN" sz="2200" dirty="0" err="1">
                <a:latin typeface="Times New Roman" panose="02020603050405020304" pitchFamily="18" charset="0"/>
                <a:cs typeface="Times New Roman" panose="02020603050405020304" pitchFamily="18" charset="0"/>
              </a:rPr>
              <a:t>fadeIn</a:t>
            </a:r>
            <a:r>
              <a:rPr lang="en-IN" sz="2200" dirty="0">
                <a:latin typeface="Times New Roman" panose="02020603050405020304" pitchFamily="18" charset="0"/>
                <a:cs typeface="Times New Roman" panose="02020603050405020304" pitchFamily="18" charset="0"/>
              </a:rPr>
              <a:t>(5000); </a:t>
            </a:r>
            <a:endParaRPr lang="en-IN" sz="2200" dirty="0">
              <a:solidFill>
                <a:srgbClr val="FF0000"/>
              </a:solidFill>
              <a:latin typeface="Times New Roman" panose="02020603050405020304" pitchFamily="18" charset="0"/>
              <a:cs typeface="Times New Roman" panose="02020603050405020304" pitchFamily="18" charset="0"/>
            </a:endParaRPr>
          </a:p>
          <a:p>
            <a:pPr marL="0" indent="0">
              <a:lnSpc>
                <a:spcPct val="120000"/>
              </a:lnSpc>
              <a:buNone/>
            </a:pPr>
            <a:r>
              <a:rPr lang="en-IN" sz="2200" dirty="0">
                <a:latin typeface="Times New Roman" panose="02020603050405020304" pitchFamily="18" charset="0"/>
                <a:cs typeface="Times New Roman" panose="02020603050405020304" pitchFamily="18" charset="0"/>
              </a:rPr>
              <a:t>}); // </a:t>
            </a:r>
            <a:r>
              <a:rPr lang="en-IN" sz="2200" b="1" dirty="0" err="1">
                <a:solidFill>
                  <a:srgbClr val="7030A0"/>
                </a:solidFill>
                <a:latin typeface="Times New Roman" panose="02020603050405020304" pitchFamily="18" charset="0"/>
                <a:cs typeface="Times New Roman" panose="02020603050405020304" pitchFamily="18" charset="0"/>
              </a:rPr>
              <a:t>color</a:t>
            </a:r>
            <a:r>
              <a:rPr lang="en-IN" sz="2200" b="1" dirty="0">
                <a:solidFill>
                  <a:srgbClr val="7030A0"/>
                </a:solidFill>
                <a:latin typeface="Times New Roman" panose="02020603050405020304" pitchFamily="18" charset="0"/>
                <a:cs typeface="Times New Roman" panose="02020603050405020304" pitchFamily="18" charset="0"/>
              </a:rPr>
              <a:t> will fade slowly</a:t>
            </a:r>
          </a:p>
          <a:p>
            <a:pPr marL="0" indent="0">
              <a:lnSpc>
                <a:spcPct val="120000"/>
              </a:lnSpc>
              <a:buNone/>
            </a:pPr>
            <a:endParaRPr lang="en-IN" sz="2200" dirty="0">
              <a:latin typeface="Times New Roman" panose="02020603050405020304" pitchFamily="18" charset="0"/>
              <a:cs typeface="Times New Roman" panose="02020603050405020304" pitchFamily="18" charset="0"/>
            </a:endParaRPr>
          </a:p>
          <a:p>
            <a:pPr marL="0" indent="0">
              <a:lnSpc>
                <a:spcPct val="120000"/>
              </a:lnSpc>
              <a:buNone/>
            </a:pPr>
            <a:r>
              <a:rPr lang="en-IN" sz="2200" dirty="0">
                <a:latin typeface="Times New Roman" panose="02020603050405020304" pitchFamily="18" charset="0"/>
                <a:cs typeface="Times New Roman" panose="02020603050405020304" pitchFamily="18" charset="0"/>
              </a:rPr>
              <a:t>});</a:t>
            </a:r>
          </a:p>
          <a:p>
            <a:pPr marL="0" indent="0">
              <a:lnSpc>
                <a:spcPct val="120000"/>
              </a:lnSpc>
              <a:buNone/>
            </a:pPr>
            <a:r>
              <a:rPr lang="en-IN" sz="2200" dirty="0">
                <a:latin typeface="Times New Roman" panose="02020603050405020304" pitchFamily="18" charset="0"/>
                <a:cs typeface="Times New Roman" panose="02020603050405020304" pitchFamily="18" charset="0"/>
              </a:rPr>
              <a:t>&lt;/script&gt;</a:t>
            </a:r>
          </a:p>
          <a:p>
            <a:pPr marL="0" indent="0">
              <a:lnSpc>
                <a:spcPct val="120000"/>
              </a:lnSpc>
              <a:buNone/>
            </a:pPr>
            <a:r>
              <a:rPr lang="en-IN" sz="2200" dirty="0">
                <a:latin typeface="Times New Roman" panose="02020603050405020304" pitchFamily="18" charset="0"/>
                <a:cs typeface="Times New Roman" panose="02020603050405020304" pitchFamily="18" charset="0"/>
              </a:rPr>
              <a:t>&lt;/head&gt;  </a:t>
            </a:r>
          </a:p>
          <a:p>
            <a:pPr marL="0" indent="0">
              <a:lnSpc>
                <a:spcPct val="120000"/>
              </a:lnSpc>
              <a:buNone/>
            </a:pPr>
            <a:r>
              <a:rPr lang="en-IN" sz="2200" dirty="0">
                <a:latin typeface="Times New Roman" panose="02020603050405020304" pitchFamily="18" charset="0"/>
                <a:cs typeface="Times New Roman" panose="02020603050405020304" pitchFamily="18" charset="0"/>
              </a:rPr>
              <a:t>&lt;body&gt;  </a:t>
            </a:r>
          </a:p>
          <a:p>
            <a:pPr marL="0" indent="0">
              <a:lnSpc>
                <a:spcPct val="120000"/>
              </a:lnSpc>
              <a:buNone/>
            </a:pPr>
            <a:r>
              <a:rPr lang="en-IN" sz="2200" dirty="0">
                <a:latin typeface="Times New Roman" panose="02020603050405020304" pitchFamily="18" charset="0"/>
                <a:cs typeface="Times New Roman" panose="02020603050405020304" pitchFamily="18" charset="0"/>
              </a:rPr>
              <a:t>&lt;p&gt;  Good morning</a:t>
            </a:r>
          </a:p>
          <a:p>
            <a:pPr marL="0" indent="0">
              <a:lnSpc>
                <a:spcPct val="120000"/>
              </a:lnSpc>
              <a:buNone/>
            </a:pPr>
            <a:r>
              <a:rPr lang="en-IN" sz="2200" dirty="0">
                <a:latin typeface="Times New Roman" panose="02020603050405020304" pitchFamily="18" charset="0"/>
                <a:cs typeface="Times New Roman" panose="02020603050405020304" pitchFamily="18" charset="0"/>
              </a:rPr>
              <a:t>&lt;/p&gt;  </a:t>
            </a:r>
          </a:p>
          <a:p>
            <a:pPr marL="0" indent="0">
              <a:lnSpc>
                <a:spcPct val="120000"/>
              </a:lnSpc>
              <a:buNone/>
            </a:pPr>
            <a:r>
              <a:rPr lang="en-IN" sz="2200" dirty="0">
                <a:latin typeface="Times New Roman" panose="02020603050405020304" pitchFamily="18" charset="0"/>
                <a:cs typeface="Times New Roman" panose="02020603050405020304" pitchFamily="18" charset="0"/>
              </a:rPr>
              <a:t>&lt;button&gt;Click Here&lt;/button&gt; &lt;</a:t>
            </a:r>
            <a:r>
              <a:rPr lang="en-IN" sz="2200" dirty="0" err="1">
                <a:latin typeface="Times New Roman" panose="02020603050405020304" pitchFamily="18" charset="0"/>
                <a:cs typeface="Times New Roman" panose="02020603050405020304" pitchFamily="18" charset="0"/>
              </a:rPr>
              <a:t>br</a:t>
            </a:r>
            <a:r>
              <a:rPr lang="en-IN" sz="2200" dirty="0">
                <a:latin typeface="Times New Roman" panose="02020603050405020304" pitchFamily="18" charset="0"/>
                <a:cs typeface="Times New Roman" panose="02020603050405020304" pitchFamily="18" charset="0"/>
              </a:rPr>
              <a:t>&gt;&lt;</a:t>
            </a:r>
            <a:r>
              <a:rPr lang="en-IN" sz="2200" dirty="0" err="1">
                <a:latin typeface="Times New Roman" panose="02020603050405020304" pitchFamily="18" charset="0"/>
                <a:cs typeface="Times New Roman" panose="02020603050405020304" pitchFamily="18" charset="0"/>
              </a:rPr>
              <a:t>br</a:t>
            </a:r>
            <a:r>
              <a:rPr lang="en-IN" sz="2200" dirty="0">
                <a:latin typeface="Times New Roman" panose="02020603050405020304" pitchFamily="18" charset="0"/>
                <a:cs typeface="Times New Roman" panose="02020603050405020304" pitchFamily="18" charset="0"/>
              </a:rPr>
              <a:t>&gt;</a:t>
            </a:r>
          </a:p>
          <a:p>
            <a:pPr marL="0" indent="0">
              <a:lnSpc>
                <a:spcPct val="120000"/>
              </a:lnSpc>
              <a:buNone/>
            </a:pPr>
            <a:r>
              <a:rPr lang="en-IN" sz="2200" dirty="0">
                <a:latin typeface="Times New Roman" panose="02020603050405020304" pitchFamily="18" charset="0"/>
                <a:cs typeface="Times New Roman" panose="02020603050405020304" pitchFamily="18" charset="0"/>
              </a:rPr>
              <a:t>&lt;div id="div1" style="width:70px;height:40px;display:none;background-color:green;"&gt; &lt;/div&gt;	</a:t>
            </a:r>
          </a:p>
          <a:p>
            <a:pPr marL="0" indent="0">
              <a:lnSpc>
                <a:spcPct val="120000"/>
              </a:lnSpc>
              <a:buNone/>
            </a:pPr>
            <a:r>
              <a:rPr lang="en-IN" sz="2200" dirty="0">
                <a:latin typeface="Times New Roman" panose="02020603050405020304" pitchFamily="18" charset="0"/>
                <a:cs typeface="Times New Roman" panose="02020603050405020304" pitchFamily="18" charset="0"/>
              </a:rPr>
              <a:t>&lt;/body&gt;  </a:t>
            </a:r>
          </a:p>
          <a:p>
            <a:pPr marL="0" indent="0">
              <a:lnSpc>
                <a:spcPct val="120000"/>
              </a:lnSpc>
              <a:buNone/>
            </a:pPr>
            <a:r>
              <a:rPr lang="en-IN" sz="2200" dirty="0">
                <a:latin typeface="Times New Roman" panose="02020603050405020304" pitchFamily="18" charset="0"/>
                <a:cs typeface="Times New Roman" panose="02020603050405020304" pitchFamily="18" charset="0"/>
              </a:rPr>
              <a:t>&lt;/html&gt;</a:t>
            </a:r>
          </a:p>
          <a:p>
            <a:endParaRPr lang="en-IN" sz="2000" dirty="0">
              <a:latin typeface="+mj-lt"/>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059" y="0"/>
            <a:ext cx="9639555" cy="682176"/>
          </a:xfrm>
        </p:spPr>
        <p:txBody>
          <a:bodyPr>
            <a:normAutofit/>
          </a:bodyPr>
          <a:lstStyle/>
          <a:p>
            <a:r>
              <a:rPr lang="en-US" b="1" dirty="0">
                <a:solidFill>
                  <a:srgbClr val="7030A0"/>
                </a:solidFill>
              </a:rPr>
              <a:t>jQuery- </a:t>
            </a:r>
            <a:r>
              <a:rPr lang="en-US" b="1" dirty="0" err="1">
                <a:solidFill>
                  <a:srgbClr val="7030A0"/>
                </a:solidFill>
              </a:rPr>
              <a:t>fadeOut</a:t>
            </a:r>
            <a:r>
              <a:rPr lang="en-US" b="1" dirty="0">
                <a:solidFill>
                  <a:srgbClr val="7030A0"/>
                </a:solidFill>
              </a:rPr>
              <a:t>() effect</a:t>
            </a:r>
            <a:endParaRPr lang="en-IN" dirty="0"/>
          </a:p>
        </p:txBody>
      </p:sp>
      <p:sp>
        <p:nvSpPr>
          <p:cNvPr id="3" name="Content Placeholder 2"/>
          <p:cNvSpPr>
            <a:spLocks noGrp="1"/>
          </p:cNvSpPr>
          <p:nvPr>
            <p:ph idx="1"/>
          </p:nvPr>
        </p:nvSpPr>
        <p:spPr>
          <a:xfrm>
            <a:off x="1579742" y="871538"/>
            <a:ext cx="9924869" cy="5986462"/>
          </a:xfrm>
        </p:spPr>
        <p:txBody>
          <a:bodyPr numCol="2">
            <a:normAutofit/>
          </a:bodyPr>
          <a:lstStyle/>
          <a:p>
            <a:pPr marL="0" indent="0">
              <a:lnSpc>
                <a:spcPct val="120000"/>
              </a:lnSpc>
              <a:buNone/>
            </a:pPr>
            <a:r>
              <a:rPr lang="en-IN" sz="2000" dirty="0">
                <a:latin typeface="+mj-lt"/>
              </a:rPr>
              <a:t>&lt;</a:t>
            </a:r>
            <a:r>
              <a:rPr lang="en-IN" sz="2000" dirty="0">
                <a:latin typeface="Times New Roman" panose="02020603050405020304" pitchFamily="18" charset="0"/>
                <a:cs typeface="Times New Roman" panose="02020603050405020304" pitchFamily="18" charset="0"/>
              </a:rPr>
              <a:t>html&gt;</a:t>
            </a:r>
          </a:p>
          <a:p>
            <a:pPr marL="0" indent="0">
              <a:lnSpc>
                <a:spcPct val="120000"/>
              </a:lnSpc>
              <a:buNone/>
            </a:pPr>
            <a:r>
              <a:rPr lang="en-IN" sz="2000" dirty="0">
                <a:latin typeface="Times New Roman" panose="02020603050405020304" pitchFamily="18" charset="0"/>
                <a:cs typeface="Times New Roman" panose="02020603050405020304" pitchFamily="18" charset="0"/>
              </a:rPr>
              <a:t>&lt;head&gt;</a:t>
            </a:r>
          </a:p>
          <a:p>
            <a:pPr marL="0" indent="0">
              <a:lnSpc>
                <a:spcPct val="120000"/>
              </a:lnSpc>
              <a:buNone/>
            </a:pPr>
            <a:r>
              <a:rPr lang="en-IN" sz="2000" dirty="0">
                <a:latin typeface="Times New Roman" panose="02020603050405020304" pitchFamily="18" charset="0"/>
                <a:cs typeface="Times New Roman" panose="02020603050405020304" pitchFamily="18" charset="0"/>
              </a:rPr>
              <a:t>&lt;script </a:t>
            </a:r>
            <a:r>
              <a:rPr lang="en-IN" sz="2000" dirty="0" err="1">
                <a:latin typeface="Times New Roman" panose="02020603050405020304" pitchFamily="18" charset="0"/>
                <a:cs typeface="Times New Roman" panose="02020603050405020304" pitchFamily="18" charset="0"/>
              </a:rPr>
              <a:t>src</a:t>
            </a:r>
            <a:r>
              <a:rPr lang="en-IN" sz="2000" dirty="0">
                <a:latin typeface="Times New Roman" panose="02020603050405020304" pitchFamily="18" charset="0"/>
                <a:cs typeface="Times New Roman" panose="02020603050405020304" pitchFamily="18" charset="0"/>
              </a:rPr>
              <a:t>="https://ajax.googleapis.com/</a:t>
            </a:r>
            <a:r>
              <a:rPr lang="en-IN" sz="2000" dirty="0" err="1">
                <a:latin typeface="Times New Roman" panose="02020603050405020304" pitchFamily="18" charset="0"/>
                <a:cs typeface="Times New Roman" panose="02020603050405020304" pitchFamily="18" charset="0"/>
              </a:rPr>
              <a:t>ajax</a:t>
            </a:r>
            <a:r>
              <a:rPr lang="en-IN" sz="2000" dirty="0">
                <a:latin typeface="Times New Roman" panose="02020603050405020304" pitchFamily="18" charset="0"/>
                <a:cs typeface="Times New Roman" panose="02020603050405020304" pitchFamily="18" charset="0"/>
              </a:rPr>
              <a:t>/libs/</a:t>
            </a:r>
            <a:r>
              <a:rPr lang="en-IN" sz="2000" dirty="0" err="1">
                <a:latin typeface="Times New Roman" panose="02020603050405020304" pitchFamily="18" charset="0"/>
                <a:cs typeface="Times New Roman" panose="02020603050405020304" pitchFamily="18" charset="0"/>
              </a:rPr>
              <a:t>jquery</a:t>
            </a:r>
            <a:r>
              <a:rPr lang="en-IN" sz="2000" dirty="0">
                <a:latin typeface="Times New Roman" panose="02020603050405020304" pitchFamily="18" charset="0"/>
                <a:cs typeface="Times New Roman" panose="02020603050405020304" pitchFamily="18" charset="0"/>
              </a:rPr>
              <a:t>/3.4.1/jquery.min.js"&gt;&lt;/script&gt;</a:t>
            </a:r>
          </a:p>
          <a:p>
            <a:pPr marL="0" indent="0">
              <a:lnSpc>
                <a:spcPct val="120000"/>
              </a:lnSpc>
              <a:buNone/>
            </a:pPr>
            <a:r>
              <a:rPr lang="en-IN" sz="2000" dirty="0">
                <a:latin typeface="Times New Roman" panose="02020603050405020304" pitchFamily="18" charset="0"/>
                <a:cs typeface="Times New Roman" panose="02020603050405020304" pitchFamily="18" charset="0"/>
              </a:rPr>
              <a:t>&lt;script&gt;</a:t>
            </a:r>
          </a:p>
          <a:p>
            <a:pPr marL="0" indent="0">
              <a:lnSpc>
                <a:spcPct val="120000"/>
              </a:lnSpc>
              <a:buNone/>
            </a:pPr>
            <a:r>
              <a:rPr lang="en-IN" sz="2000" dirty="0">
                <a:latin typeface="Times New Roman" panose="02020603050405020304" pitchFamily="18" charset="0"/>
                <a:cs typeface="Times New Roman" panose="02020603050405020304" pitchFamily="18" charset="0"/>
              </a:rPr>
              <a:t>$(document).ready(function(){</a:t>
            </a:r>
          </a:p>
          <a:p>
            <a:pPr marL="0" indent="0">
              <a:lnSpc>
                <a:spcPct val="120000"/>
              </a:lnSpc>
              <a:buNone/>
            </a:pPr>
            <a:r>
              <a:rPr lang="en-IN" sz="2000" dirty="0">
                <a:latin typeface="Times New Roman" panose="02020603050405020304" pitchFamily="18" charset="0"/>
                <a:cs typeface="Times New Roman" panose="02020603050405020304" pitchFamily="18" charset="0"/>
              </a:rPr>
              <a:t>$("button").click(function(){</a:t>
            </a:r>
          </a:p>
          <a:p>
            <a:pPr marL="0" indent="0">
              <a:lnSpc>
                <a:spcPct val="120000"/>
              </a:lnSpc>
              <a:buNone/>
            </a:pPr>
            <a:r>
              <a:rPr lang="en-IN" sz="2000" dirty="0">
                <a:latin typeface="Times New Roman" panose="02020603050405020304" pitchFamily="18" charset="0"/>
                <a:cs typeface="Times New Roman" panose="02020603050405020304" pitchFamily="18" charset="0"/>
              </a:rPr>
              <a:t>$("#div1").</a:t>
            </a:r>
            <a:r>
              <a:rPr lang="en-IN" sz="2000" dirty="0" err="1">
                <a:latin typeface="Times New Roman" panose="02020603050405020304" pitchFamily="18" charset="0"/>
                <a:cs typeface="Times New Roman" panose="02020603050405020304" pitchFamily="18" charset="0"/>
              </a:rPr>
              <a:t>fadeOut</a:t>
            </a:r>
            <a:r>
              <a:rPr lang="en-IN" sz="2000" dirty="0">
                <a:latin typeface="Times New Roman" panose="02020603050405020304" pitchFamily="18" charset="0"/>
                <a:cs typeface="Times New Roman" panose="02020603050405020304" pitchFamily="18" charset="0"/>
              </a:rPr>
              <a:t>(2000); </a:t>
            </a:r>
          </a:p>
          <a:p>
            <a:pPr marL="0" indent="0">
              <a:lnSpc>
                <a:spcPct val="120000"/>
              </a:lnSpc>
              <a:buNone/>
            </a:pPr>
            <a:r>
              <a:rPr lang="en-IN" sz="2000" dirty="0">
                <a:latin typeface="Times New Roman" panose="02020603050405020304" pitchFamily="18" charset="0"/>
                <a:cs typeface="Times New Roman" panose="02020603050405020304" pitchFamily="18" charset="0"/>
              </a:rPr>
              <a:t>});</a:t>
            </a:r>
          </a:p>
          <a:p>
            <a:pPr marL="0" indent="0">
              <a:lnSpc>
                <a:spcPct val="120000"/>
              </a:lnSpc>
              <a:buNone/>
            </a:pPr>
            <a:endParaRPr lang="en-IN" sz="2000" dirty="0">
              <a:latin typeface="Times New Roman" panose="02020603050405020304" pitchFamily="18" charset="0"/>
              <a:cs typeface="Times New Roman" panose="02020603050405020304" pitchFamily="18" charset="0"/>
            </a:endParaRPr>
          </a:p>
          <a:p>
            <a:pPr marL="0" indent="0">
              <a:lnSpc>
                <a:spcPct val="120000"/>
              </a:lnSpc>
              <a:buNone/>
            </a:pPr>
            <a:r>
              <a:rPr lang="en-IN" sz="2000" dirty="0">
                <a:latin typeface="Times New Roman" panose="02020603050405020304" pitchFamily="18" charset="0"/>
                <a:cs typeface="Times New Roman" panose="02020603050405020304" pitchFamily="18" charset="0"/>
              </a:rPr>
              <a:t>});</a:t>
            </a:r>
          </a:p>
          <a:p>
            <a:pPr marL="0" indent="0">
              <a:lnSpc>
                <a:spcPct val="120000"/>
              </a:lnSpc>
              <a:buNone/>
            </a:pPr>
            <a:r>
              <a:rPr lang="en-IN" sz="2000" dirty="0">
                <a:latin typeface="Times New Roman" panose="02020603050405020304" pitchFamily="18" charset="0"/>
                <a:cs typeface="Times New Roman" panose="02020603050405020304" pitchFamily="18" charset="0"/>
              </a:rPr>
              <a:t>&lt;/script&gt;</a:t>
            </a:r>
          </a:p>
          <a:p>
            <a:pPr marL="0" indent="0">
              <a:lnSpc>
                <a:spcPct val="120000"/>
              </a:lnSpc>
              <a:buNone/>
            </a:pPr>
            <a:r>
              <a:rPr lang="en-IN" sz="2000" dirty="0">
                <a:latin typeface="Times New Roman" panose="02020603050405020304" pitchFamily="18" charset="0"/>
                <a:cs typeface="Times New Roman" panose="02020603050405020304" pitchFamily="18" charset="0"/>
              </a:rPr>
              <a:t>&lt;/head&gt;  </a:t>
            </a:r>
          </a:p>
          <a:p>
            <a:pPr marL="0" indent="0">
              <a:lnSpc>
                <a:spcPct val="120000"/>
              </a:lnSpc>
              <a:buNone/>
            </a:pPr>
            <a:r>
              <a:rPr lang="en-IN" sz="2000" dirty="0">
                <a:latin typeface="Times New Roman" panose="02020603050405020304" pitchFamily="18" charset="0"/>
                <a:cs typeface="Times New Roman" panose="02020603050405020304" pitchFamily="18" charset="0"/>
              </a:rPr>
              <a:t>&lt;body&gt;  </a:t>
            </a:r>
          </a:p>
          <a:p>
            <a:pPr marL="0" indent="0">
              <a:lnSpc>
                <a:spcPct val="120000"/>
              </a:lnSpc>
              <a:buNone/>
            </a:pPr>
            <a:r>
              <a:rPr lang="en-IN" sz="2000" dirty="0">
                <a:latin typeface="Times New Roman" panose="02020603050405020304" pitchFamily="18" charset="0"/>
                <a:cs typeface="Times New Roman" panose="02020603050405020304" pitchFamily="18" charset="0"/>
              </a:rPr>
              <a:t>&lt;p&gt;  Good morning</a:t>
            </a:r>
          </a:p>
          <a:p>
            <a:pPr marL="0" indent="0">
              <a:lnSpc>
                <a:spcPct val="120000"/>
              </a:lnSpc>
              <a:buNone/>
            </a:pPr>
            <a:r>
              <a:rPr lang="en-IN" sz="2000" dirty="0">
                <a:latin typeface="Times New Roman" panose="02020603050405020304" pitchFamily="18" charset="0"/>
                <a:cs typeface="Times New Roman" panose="02020603050405020304" pitchFamily="18" charset="0"/>
              </a:rPr>
              <a:t>&lt;/p&gt;  </a:t>
            </a:r>
          </a:p>
          <a:p>
            <a:pPr marL="0" indent="0">
              <a:lnSpc>
                <a:spcPct val="120000"/>
              </a:lnSpc>
              <a:buNone/>
            </a:pPr>
            <a:r>
              <a:rPr lang="en-IN" sz="2000" dirty="0">
                <a:latin typeface="Times New Roman" panose="02020603050405020304" pitchFamily="18" charset="0"/>
                <a:cs typeface="Times New Roman" panose="02020603050405020304" pitchFamily="18" charset="0"/>
              </a:rPr>
              <a:t>&lt;button&gt;Click Here&lt;/button&gt; &lt;</a:t>
            </a:r>
            <a:r>
              <a:rPr lang="en-IN" sz="2000" dirty="0" err="1">
                <a:latin typeface="Times New Roman" panose="02020603050405020304" pitchFamily="18" charset="0"/>
                <a:cs typeface="Times New Roman" panose="02020603050405020304" pitchFamily="18" charset="0"/>
              </a:rPr>
              <a:t>br</a:t>
            </a:r>
            <a:r>
              <a:rPr lang="en-IN" sz="2000" dirty="0">
                <a:latin typeface="Times New Roman" panose="02020603050405020304" pitchFamily="18" charset="0"/>
                <a:cs typeface="Times New Roman" panose="02020603050405020304" pitchFamily="18" charset="0"/>
              </a:rPr>
              <a:t>&gt;&lt;</a:t>
            </a:r>
            <a:r>
              <a:rPr lang="en-IN" sz="2000" dirty="0" err="1">
                <a:latin typeface="Times New Roman" panose="02020603050405020304" pitchFamily="18" charset="0"/>
                <a:cs typeface="Times New Roman" panose="02020603050405020304" pitchFamily="18" charset="0"/>
              </a:rPr>
              <a:t>br</a:t>
            </a:r>
            <a:r>
              <a:rPr lang="en-IN" sz="2000" dirty="0">
                <a:latin typeface="Times New Roman" panose="02020603050405020304" pitchFamily="18" charset="0"/>
                <a:cs typeface="Times New Roman" panose="02020603050405020304" pitchFamily="18" charset="0"/>
              </a:rPr>
              <a:t>&gt;</a:t>
            </a:r>
          </a:p>
          <a:p>
            <a:pPr marL="0" indent="0">
              <a:lnSpc>
                <a:spcPct val="120000"/>
              </a:lnSpc>
              <a:buNone/>
            </a:pPr>
            <a:r>
              <a:rPr lang="en-IN" sz="2000" dirty="0">
                <a:latin typeface="Times New Roman" panose="02020603050405020304" pitchFamily="18" charset="0"/>
                <a:cs typeface="Times New Roman" panose="02020603050405020304" pitchFamily="18" charset="0"/>
              </a:rPr>
              <a:t>&lt;div id="div1" style="width:700px;height:400px;background-color:green;"&gt; &lt;/div&gt;	</a:t>
            </a:r>
          </a:p>
          <a:p>
            <a:pPr marL="0" indent="0">
              <a:lnSpc>
                <a:spcPct val="120000"/>
              </a:lnSpc>
              <a:buNone/>
            </a:pPr>
            <a:r>
              <a:rPr lang="en-IN" sz="2000" dirty="0">
                <a:latin typeface="Times New Roman" panose="02020603050405020304" pitchFamily="18" charset="0"/>
                <a:cs typeface="Times New Roman" panose="02020603050405020304" pitchFamily="18" charset="0"/>
              </a:rPr>
              <a:t>&lt;/body&gt;  </a:t>
            </a:r>
          </a:p>
          <a:p>
            <a:pPr marL="0" indent="0">
              <a:lnSpc>
                <a:spcPct val="120000"/>
              </a:lnSpc>
              <a:buNone/>
            </a:pPr>
            <a:r>
              <a:rPr lang="en-IN" sz="2000" dirty="0">
                <a:latin typeface="Times New Roman" panose="02020603050405020304" pitchFamily="18" charset="0"/>
                <a:cs typeface="Times New Roman" panose="02020603050405020304" pitchFamily="18" charset="0"/>
              </a:rPr>
              <a:t>&lt;/html&gt;</a:t>
            </a:r>
          </a:p>
          <a:p>
            <a:pPr marL="0" indent="0">
              <a:buNone/>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Connection</a:t>
            </a:r>
          </a:p>
        </p:txBody>
      </p:sp>
      <p:sp>
        <p:nvSpPr>
          <p:cNvPr id="3" name="Content Placeholder 2"/>
          <p:cNvSpPr>
            <a:spLocks noGrp="1"/>
          </p:cNvSpPr>
          <p:nvPr>
            <p:ph idx="1"/>
          </p:nvPr>
        </p:nvSpPr>
        <p:spPr/>
        <p:txBody>
          <a:bodyPr/>
          <a:lstStyle/>
          <a:p>
            <a:pPr marL="0" indent="0">
              <a:buNone/>
            </a:pPr>
            <a:r>
              <a:rPr lang="en-US" dirty="0"/>
              <a:t>1Import sqlite3</a:t>
            </a:r>
          </a:p>
          <a:p>
            <a:pPr marL="0" indent="0">
              <a:buNone/>
            </a:pPr>
            <a:r>
              <a:rPr lang="en-US" dirty="0"/>
              <a:t>2.con=sqlite3.connect(‘</a:t>
            </a:r>
            <a:r>
              <a:rPr lang="en-US" dirty="0" err="1"/>
              <a:t>xyz.db</a:t>
            </a:r>
            <a:r>
              <a:rPr lang="en-US" dirty="0"/>
              <a:t>’)</a:t>
            </a:r>
          </a:p>
          <a:p>
            <a:pPr marL="0" indent="0">
              <a:buNone/>
            </a:pPr>
            <a:r>
              <a:rPr lang="en-US" dirty="0"/>
              <a:t>3.cur=</a:t>
            </a:r>
            <a:r>
              <a:rPr lang="en-US" dirty="0" err="1"/>
              <a:t>con.cursor</a:t>
            </a:r>
            <a:r>
              <a:rPr lang="en-US" dirty="0"/>
              <a:t>. ()</a:t>
            </a:r>
          </a:p>
          <a:p>
            <a:pPr marL="0" indent="0">
              <a:buNone/>
            </a:pPr>
            <a:r>
              <a:rPr lang="en-US" dirty="0"/>
              <a:t>    </a:t>
            </a:r>
            <a:r>
              <a:rPr lang="en-US" dirty="0" err="1"/>
              <a:t>cur.execute</a:t>
            </a:r>
            <a:r>
              <a:rPr lang="en-US" dirty="0"/>
              <a:t>()</a:t>
            </a:r>
          </a:p>
          <a:p>
            <a:pPr marL="0" indent="0">
              <a:buNone/>
            </a:pPr>
            <a:r>
              <a:rPr lang="en-US" dirty="0"/>
              <a:t>    </a:t>
            </a:r>
            <a:r>
              <a:rPr lang="en-US" dirty="0" err="1"/>
              <a:t>cur.executemany</a:t>
            </a:r>
            <a:r>
              <a:rPr lang="en-US" dirty="0"/>
              <a:t>()</a:t>
            </a:r>
          </a:p>
          <a:p>
            <a:pPr marL="0" indent="0">
              <a:buNone/>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4919" y="446089"/>
            <a:ext cx="8596668" cy="5594226"/>
          </a:xfrm>
        </p:spPr>
        <p:txBody>
          <a:bodyPr>
            <a:normAutofit/>
          </a:bodyPr>
          <a:lstStyle/>
          <a:p>
            <a:pPr marL="0" indent="0">
              <a:buNone/>
            </a:pPr>
            <a:r>
              <a:rPr lang="en-US" dirty="0" smtClean="0"/>
              <a:t>10%3</a:t>
            </a:r>
          </a:p>
          <a:p>
            <a:pPr marL="0" indent="0">
              <a:buNone/>
            </a:pPr>
            <a:r>
              <a:rPr lang="en-US" dirty="0" smtClean="0"/>
              <a:t>100%7</a:t>
            </a:r>
          </a:p>
          <a:p>
            <a:pPr marL="0" indent="0">
              <a:buNone/>
            </a:pPr>
            <a:r>
              <a:rPr lang="en-US" dirty="0" smtClean="0"/>
              <a:t>2+5*2</a:t>
            </a:r>
          </a:p>
          <a:p>
            <a:pPr marL="0" indent="0">
              <a:buNone/>
            </a:pPr>
            <a:r>
              <a:rPr lang="en-US" dirty="0" smtClean="0"/>
              <a:t>(2+5)*2</a:t>
            </a:r>
          </a:p>
          <a:p>
            <a:pPr marL="0" indent="0">
              <a:buNone/>
            </a:pPr>
            <a:r>
              <a:rPr lang="en-US" dirty="0" smtClean="0"/>
              <a:t>((5+30)*20)/5</a:t>
            </a:r>
          </a:p>
          <a:p>
            <a:pPr marL="0" indent="0">
              <a:buNone/>
            </a:pPr>
            <a:r>
              <a:rPr lang="en-US" dirty="0" smtClean="0"/>
              <a:t>((5+30)*20)//5</a:t>
            </a:r>
          </a:p>
          <a:p>
            <a:pPr marL="0" indent="0">
              <a:buNone/>
            </a:pPr>
            <a:r>
              <a:rPr lang="en-US" dirty="0" smtClean="0"/>
              <a:t>-2+5</a:t>
            </a:r>
          </a:p>
          <a:p>
            <a:pPr marL="0" indent="0">
              <a:buNone/>
            </a:pPr>
            <a:r>
              <a:rPr lang="en-US" dirty="0" smtClean="0"/>
              <a:t>-5+-5</a:t>
            </a:r>
          </a:p>
          <a:p>
            <a:pPr marL="0" indent="0">
              <a:buNone/>
            </a:pPr>
            <a:r>
              <a:rPr lang="en-US" dirty="0" smtClean="0"/>
              <a:t>2*3</a:t>
            </a:r>
          </a:p>
          <a:p>
            <a:pPr marL="0" indent="0">
              <a:buNone/>
            </a:pPr>
            <a:r>
              <a:rPr lang="en-US" dirty="0" smtClean="0"/>
              <a:t>2**3</a:t>
            </a:r>
          </a:p>
          <a:p>
            <a:pPr marL="0" indent="0">
              <a:buNone/>
            </a:pPr>
            <a:r>
              <a:rPr lang="en-US" dirty="0" smtClean="0"/>
              <a:t>5**5</a:t>
            </a:r>
          </a:p>
          <a:p>
            <a:pPr marL="0" indent="0">
              <a:buNone/>
            </a:pPr>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1733" y="304799"/>
            <a:ext cx="9912879" cy="6231467"/>
          </a:xfrm>
        </p:spPr>
        <p:txBody>
          <a:bodyPr>
            <a:normAutofit fontScale="92500" lnSpcReduction="10000"/>
          </a:bodyPr>
          <a:lstStyle/>
          <a:p>
            <a:r>
              <a:rPr lang="en-US" dirty="0"/>
              <a:t>Import sqlite3</a:t>
            </a:r>
          </a:p>
          <a:p>
            <a:pPr marL="0" indent="0">
              <a:buNone/>
            </a:pPr>
            <a:r>
              <a:rPr lang="en-US" dirty="0"/>
              <a:t>	from sqlite3 import Error</a:t>
            </a:r>
          </a:p>
          <a:p>
            <a:pPr marL="0" indent="0">
              <a:buNone/>
            </a:pPr>
            <a:r>
              <a:rPr lang="en-US" dirty="0"/>
              <a:t>	</a:t>
            </a:r>
            <a:r>
              <a:rPr lang="en-US" dirty="0" err="1"/>
              <a:t>def</a:t>
            </a:r>
            <a:r>
              <a:rPr lang="en-US" dirty="0"/>
              <a:t> conn():</a:t>
            </a:r>
          </a:p>
          <a:p>
            <a:pPr marL="0" indent="0">
              <a:buNone/>
            </a:pPr>
            <a:r>
              <a:rPr lang="en-US" dirty="0"/>
              <a:t>		try:</a:t>
            </a:r>
          </a:p>
          <a:p>
            <a:pPr marL="0" indent="0">
              <a:buNone/>
            </a:pPr>
            <a:r>
              <a:rPr lang="en-US" dirty="0"/>
              <a:t>			c=sqlite3.connect(‘test2.db’)</a:t>
            </a:r>
          </a:p>
          <a:p>
            <a:pPr marL="0" indent="0">
              <a:buNone/>
            </a:pPr>
            <a:r>
              <a:rPr lang="en-US" dirty="0"/>
              <a:t>			print(“connection </a:t>
            </a:r>
            <a:r>
              <a:rPr lang="en-US" dirty="0" err="1"/>
              <a:t>established,DB</a:t>
            </a:r>
            <a:r>
              <a:rPr lang="en-US" dirty="0"/>
              <a:t> is created”)</a:t>
            </a:r>
          </a:p>
          <a:p>
            <a:pPr marL="0" indent="0">
              <a:buNone/>
            </a:pPr>
            <a:r>
              <a:rPr lang="en-US" dirty="0"/>
              <a:t>			return c</a:t>
            </a:r>
          </a:p>
          <a:p>
            <a:pPr marL="0" indent="0">
              <a:buNone/>
            </a:pPr>
            <a:r>
              <a:rPr lang="en-US" dirty="0"/>
              <a:t>		except Error:</a:t>
            </a:r>
          </a:p>
          <a:p>
            <a:pPr marL="0" indent="0">
              <a:buNone/>
            </a:pPr>
            <a:r>
              <a:rPr lang="en-US" dirty="0"/>
              <a:t>			print(Error)</a:t>
            </a:r>
          </a:p>
          <a:p>
            <a:pPr marL="0" indent="0">
              <a:buNone/>
            </a:pPr>
            <a:r>
              <a:rPr lang="en-US" dirty="0"/>
              <a:t>		finally:</a:t>
            </a:r>
          </a:p>
          <a:p>
            <a:pPr marL="0" indent="0">
              <a:buNone/>
            </a:pPr>
            <a:r>
              <a:rPr lang="en-US" dirty="0"/>
              <a:t>			</a:t>
            </a:r>
            <a:r>
              <a:rPr lang="en-US" dirty="0" err="1"/>
              <a:t>c.close</a:t>
            </a:r>
            <a:r>
              <a:rPr lang="en-US" dirty="0"/>
              <a:t>()</a:t>
            </a:r>
          </a:p>
          <a:p>
            <a:pPr marL="0" indent="0">
              <a:buNone/>
            </a:pPr>
            <a:r>
              <a:rPr lang="en-US" dirty="0"/>
              <a:t>	</a:t>
            </a:r>
            <a:r>
              <a:rPr lang="en-US" dirty="0" err="1"/>
              <a:t>def</a:t>
            </a:r>
            <a:r>
              <a:rPr lang="en-US" dirty="0"/>
              <a:t> </a:t>
            </a:r>
            <a:r>
              <a:rPr lang="en-US" dirty="0" err="1"/>
              <a:t>crt</a:t>
            </a:r>
            <a:r>
              <a:rPr lang="en-US" dirty="0"/>
              <a:t>(c):</a:t>
            </a:r>
          </a:p>
          <a:p>
            <a:pPr marL="0" indent="0">
              <a:buNone/>
            </a:pPr>
            <a:r>
              <a:rPr lang="en-US" dirty="0"/>
              <a:t>		cur=</a:t>
            </a:r>
            <a:r>
              <a:rPr lang="en-US" dirty="0" err="1"/>
              <a:t>c.cursor</a:t>
            </a:r>
            <a:r>
              <a:rPr lang="en-US" dirty="0"/>
              <a:t>()</a:t>
            </a:r>
          </a:p>
          <a:p>
            <a:pPr marL="0" indent="0">
              <a:buNone/>
            </a:pPr>
            <a:r>
              <a:rPr lang="en-US" dirty="0"/>
              <a:t>		</a:t>
            </a:r>
            <a:r>
              <a:rPr lang="en-US" dirty="0" err="1"/>
              <a:t>cur.execute</a:t>
            </a:r>
            <a:r>
              <a:rPr lang="en-US" dirty="0"/>
              <a:t>(“CREATE TABLE table1(id integer PRIMARY </a:t>
            </a:r>
            <a:r>
              <a:rPr lang="en-US" dirty="0" err="1"/>
              <a:t>KEY,name</a:t>
            </a:r>
            <a:r>
              <a:rPr lang="en-US" dirty="0"/>
              <a:t> </a:t>
            </a:r>
            <a:r>
              <a:rPr lang="en-US" dirty="0" err="1"/>
              <a:t>text,salary</a:t>
            </a:r>
            <a:r>
              <a:rPr lang="en-US" dirty="0"/>
              <a:t> float)”)</a:t>
            </a:r>
          </a:p>
          <a:p>
            <a:pPr marL="0" indent="0">
              <a:buNone/>
            </a:pPr>
            <a:r>
              <a:rPr lang="en-US" dirty="0"/>
              <a:t>		</a:t>
            </a:r>
            <a:r>
              <a:rPr lang="en-US" dirty="0" err="1"/>
              <a:t>c.commit</a:t>
            </a:r>
            <a:r>
              <a:rPr lang="en-US" dirty="0"/>
              <a:t>()</a:t>
            </a:r>
          </a:p>
          <a:p>
            <a:pPr marL="0" indent="0">
              <a:buNone/>
            </a:pPr>
            <a:r>
              <a:rPr lang="en-US" dirty="0"/>
              <a:t>c1=conn()</a:t>
            </a:r>
          </a:p>
          <a:p>
            <a:pPr marL="0" indent="0">
              <a:buNone/>
            </a:pPr>
            <a:r>
              <a:rPr lang="en-US" dirty="0" err="1"/>
              <a:t>crt</a:t>
            </a:r>
            <a:r>
              <a:rPr lang="en-US" dirty="0"/>
              <a:t>(c1)</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a:t>
            </a:r>
          </a:p>
        </p:txBody>
      </p:sp>
      <p:sp>
        <p:nvSpPr>
          <p:cNvPr id="3" name="Content Placeholder 2"/>
          <p:cNvSpPr>
            <a:spLocks noGrp="1"/>
          </p:cNvSpPr>
          <p:nvPr>
            <p:ph idx="1"/>
          </p:nvPr>
        </p:nvSpPr>
        <p:spPr>
          <a:xfrm>
            <a:off x="2216679" y="2099733"/>
            <a:ext cx="8915400" cy="3777622"/>
          </a:xfrm>
        </p:spPr>
        <p:txBody>
          <a:bodyPr>
            <a:normAutofit/>
          </a:bodyPr>
          <a:lstStyle/>
          <a:p>
            <a:pPr marL="0" indent="0">
              <a:buNone/>
            </a:pPr>
            <a:r>
              <a:rPr lang="en-US" dirty="0"/>
              <a:t>import sqlite3</a:t>
            </a:r>
          </a:p>
          <a:p>
            <a:pPr marL="0" indent="0">
              <a:buNone/>
            </a:pPr>
            <a:r>
              <a:rPr lang="en-US" dirty="0"/>
              <a:t>c=sqlite3.connect(test2.db’)</a:t>
            </a:r>
          </a:p>
          <a:p>
            <a:pPr marL="0" indent="0">
              <a:buNone/>
            </a:pPr>
            <a:r>
              <a:rPr lang="en-US" dirty="0" err="1"/>
              <a:t>def</a:t>
            </a:r>
            <a:r>
              <a:rPr lang="en-US" dirty="0"/>
              <a:t> </a:t>
            </a:r>
            <a:r>
              <a:rPr lang="en-US" dirty="0" err="1"/>
              <a:t>dti</a:t>
            </a:r>
            <a:r>
              <a:rPr lang="en-US" dirty="0"/>
              <a:t>(</a:t>
            </a:r>
            <a:r>
              <a:rPr lang="en-US" dirty="0" err="1"/>
              <a:t>c,data</a:t>
            </a:r>
            <a:r>
              <a:rPr lang="en-US" dirty="0"/>
              <a:t>):</a:t>
            </a:r>
          </a:p>
          <a:p>
            <a:pPr marL="0" indent="0">
              <a:buNone/>
            </a:pPr>
            <a:r>
              <a:rPr lang="en-US" dirty="0"/>
              <a:t>	cur=</a:t>
            </a:r>
            <a:r>
              <a:rPr lang="en-US" dirty="0" err="1"/>
              <a:t>c.cursor</a:t>
            </a:r>
            <a:r>
              <a:rPr lang="en-US" dirty="0"/>
              <a:t>()</a:t>
            </a:r>
          </a:p>
          <a:p>
            <a:pPr marL="0" indent="0">
              <a:buNone/>
            </a:pPr>
            <a:r>
              <a:rPr lang="en-US" dirty="0"/>
              <a:t>	</a:t>
            </a:r>
            <a:r>
              <a:rPr lang="en-US" dirty="0" err="1"/>
              <a:t>cur.execute</a:t>
            </a:r>
            <a:r>
              <a:rPr lang="en-US" dirty="0"/>
              <a:t>(‘INSERT INTO table1(</a:t>
            </a:r>
            <a:r>
              <a:rPr lang="en-US" dirty="0" err="1"/>
              <a:t>id,name,salary</a:t>
            </a:r>
            <a:r>
              <a:rPr lang="en-US" dirty="0"/>
              <a:t>)VALUES(?,?,?)’,data)</a:t>
            </a:r>
          </a:p>
          <a:p>
            <a:pPr marL="0" indent="0">
              <a:buNone/>
            </a:pPr>
            <a:r>
              <a:rPr lang="en-US" dirty="0"/>
              <a:t>	</a:t>
            </a:r>
            <a:r>
              <a:rPr lang="en-US" dirty="0" err="1"/>
              <a:t>c.commit</a:t>
            </a:r>
            <a:r>
              <a:rPr lang="en-US" dirty="0"/>
              <a:t>()</a:t>
            </a:r>
          </a:p>
          <a:p>
            <a:pPr marL="0" indent="0">
              <a:buNone/>
            </a:pPr>
            <a:r>
              <a:rPr lang="en-US" dirty="0"/>
              <a:t>data=(1,’xavier’,30000)</a:t>
            </a:r>
          </a:p>
          <a:p>
            <a:pPr marL="0" indent="0">
              <a:buNone/>
            </a:pPr>
            <a:r>
              <a:rPr lang="en-US" dirty="0" err="1"/>
              <a:t>dti</a:t>
            </a:r>
            <a:r>
              <a:rPr lang="en-US" dirty="0"/>
              <a:t>(</a:t>
            </a:r>
            <a:r>
              <a:rPr lang="en-US" dirty="0" err="1"/>
              <a:t>c,data</a:t>
            </a:r>
            <a:r>
              <a:rPr lang="en-US" dirty="0"/>
              <a:t>)</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a:t>
            </a:r>
          </a:p>
        </p:txBody>
      </p:sp>
      <p:sp>
        <p:nvSpPr>
          <p:cNvPr id="3" name="Content Placeholder 2"/>
          <p:cNvSpPr>
            <a:spLocks noGrp="1"/>
          </p:cNvSpPr>
          <p:nvPr>
            <p:ph idx="1"/>
          </p:nvPr>
        </p:nvSpPr>
        <p:spPr/>
        <p:txBody>
          <a:bodyPr/>
          <a:lstStyle/>
          <a:p>
            <a:pPr marL="0" indent="0">
              <a:buNone/>
            </a:pPr>
            <a:r>
              <a:rPr lang="en-US" dirty="0" err="1"/>
              <a:t>def</a:t>
            </a:r>
            <a:r>
              <a:rPr lang="en-US" dirty="0"/>
              <a:t>  </a:t>
            </a:r>
            <a:r>
              <a:rPr lang="en-US" dirty="0" err="1"/>
              <a:t>dtu</a:t>
            </a:r>
            <a:r>
              <a:rPr lang="en-US" dirty="0"/>
              <a:t>(c):</a:t>
            </a:r>
          </a:p>
          <a:p>
            <a:pPr marL="0" indent="0">
              <a:buNone/>
            </a:pPr>
            <a:r>
              <a:rPr lang="en-US" dirty="0"/>
              <a:t>	cur=</a:t>
            </a:r>
            <a:r>
              <a:rPr lang="en-US" dirty="0" err="1"/>
              <a:t>c.cursor</a:t>
            </a:r>
            <a:r>
              <a:rPr lang="en-US" dirty="0"/>
              <a:t>()</a:t>
            </a:r>
          </a:p>
          <a:p>
            <a:pPr marL="0" indent="0">
              <a:buNone/>
            </a:pPr>
            <a:r>
              <a:rPr lang="en-US" dirty="0"/>
              <a:t>	</a:t>
            </a:r>
            <a:r>
              <a:rPr lang="en-US" dirty="0" err="1"/>
              <a:t>cur.execute</a:t>
            </a:r>
            <a:r>
              <a:rPr lang="en-US" dirty="0"/>
              <a:t>(‘UPDATE table1 SET name=“</a:t>
            </a:r>
            <a:r>
              <a:rPr lang="en-US" dirty="0" err="1"/>
              <a:t>Megha</a:t>
            </a:r>
            <a:r>
              <a:rPr lang="en-US" dirty="0"/>
              <a:t>”  where id=1’)</a:t>
            </a:r>
          </a:p>
          <a:p>
            <a:pPr marL="0" indent="0">
              <a:buNone/>
            </a:pPr>
            <a:r>
              <a:rPr lang="en-US" dirty="0"/>
              <a:t>	</a:t>
            </a:r>
            <a:r>
              <a:rPr lang="en-US" dirty="0" err="1"/>
              <a:t>c.commit</a:t>
            </a:r>
            <a:r>
              <a:rPr lang="en-US" dirty="0"/>
              <a:t>()</a:t>
            </a:r>
          </a:p>
          <a:p>
            <a:pPr marL="0" indent="0">
              <a:buNone/>
            </a:pPr>
            <a:r>
              <a:rPr lang="en-US" dirty="0" err="1"/>
              <a:t>dtu</a:t>
            </a:r>
            <a:r>
              <a:rPr lang="en-US" dirty="0"/>
              <a:t>(c)</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from database</a:t>
            </a:r>
          </a:p>
        </p:txBody>
      </p:sp>
      <p:sp>
        <p:nvSpPr>
          <p:cNvPr id="3" name="Content Placeholder 2"/>
          <p:cNvSpPr>
            <a:spLocks noGrp="1"/>
          </p:cNvSpPr>
          <p:nvPr>
            <p:ph idx="1"/>
          </p:nvPr>
        </p:nvSpPr>
        <p:spPr/>
        <p:txBody>
          <a:bodyPr>
            <a:normAutofit/>
          </a:bodyPr>
          <a:lstStyle/>
          <a:p>
            <a:pPr marL="0" indent="0">
              <a:buNone/>
            </a:pPr>
            <a:r>
              <a:rPr lang="en-US" dirty="0" err="1"/>
              <a:t>def</a:t>
            </a:r>
            <a:r>
              <a:rPr lang="en-US" dirty="0"/>
              <a:t> </a:t>
            </a:r>
            <a:r>
              <a:rPr lang="en-US" dirty="0" err="1"/>
              <a:t>dfa</a:t>
            </a:r>
            <a:r>
              <a:rPr lang="en-US" dirty="0"/>
              <a:t>(c):</a:t>
            </a:r>
          </a:p>
          <a:p>
            <a:pPr marL="0" indent="0">
              <a:buNone/>
            </a:pPr>
            <a:r>
              <a:rPr lang="en-US" dirty="0"/>
              <a:t>	cur=</a:t>
            </a:r>
            <a:r>
              <a:rPr lang="en-US" dirty="0" err="1"/>
              <a:t>c.cursor</a:t>
            </a:r>
            <a:r>
              <a:rPr lang="en-US" dirty="0"/>
              <a:t>()</a:t>
            </a:r>
          </a:p>
          <a:p>
            <a:pPr marL="0" indent="0">
              <a:buNone/>
            </a:pPr>
            <a:r>
              <a:rPr lang="en-US" dirty="0"/>
              <a:t>	</a:t>
            </a:r>
            <a:r>
              <a:rPr lang="en-US" dirty="0" err="1"/>
              <a:t>cur.execute</a:t>
            </a:r>
            <a:r>
              <a:rPr lang="en-US" dirty="0"/>
              <a:t>(‘SELECT * FROM table1’)</a:t>
            </a:r>
          </a:p>
          <a:p>
            <a:pPr marL="0" indent="0">
              <a:buNone/>
            </a:pPr>
            <a:r>
              <a:rPr lang="en-US" dirty="0"/>
              <a:t>	r=</a:t>
            </a:r>
            <a:r>
              <a:rPr lang="en-US" dirty="0" err="1"/>
              <a:t>cur.fetchall</a:t>
            </a:r>
            <a:r>
              <a:rPr lang="en-US" dirty="0"/>
              <a:t>()</a:t>
            </a:r>
          </a:p>
          <a:p>
            <a:pPr marL="0" indent="0">
              <a:buNone/>
            </a:pPr>
            <a:r>
              <a:rPr lang="en-US" dirty="0"/>
              <a:t>	for i in r:</a:t>
            </a:r>
          </a:p>
          <a:p>
            <a:pPr marL="0" indent="0">
              <a:buNone/>
            </a:pPr>
            <a:r>
              <a:rPr lang="en-US" dirty="0"/>
              <a:t>		print(i)</a:t>
            </a:r>
          </a:p>
          <a:p>
            <a:pPr marL="0" indent="0">
              <a:buNone/>
            </a:pPr>
            <a:r>
              <a:rPr lang="en-US" dirty="0" err="1"/>
              <a:t>dfa</a:t>
            </a:r>
            <a:r>
              <a:rPr lang="en-US" dirty="0"/>
              <a:t>(c)</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many items to database</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r>
              <a:rPr lang="en-US" dirty="0" err="1"/>
              <a:t>def</a:t>
            </a:r>
            <a:r>
              <a:rPr lang="en-US" dirty="0"/>
              <a:t> </a:t>
            </a:r>
            <a:r>
              <a:rPr lang="en-US" dirty="0" err="1"/>
              <a:t>dti</a:t>
            </a:r>
            <a:r>
              <a:rPr lang="en-US" dirty="0"/>
              <a:t>(</a:t>
            </a:r>
            <a:r>
              <a:rPr lang="en-US" dirty="0" err="1"/>
              <a:t>c,data</a:t>
            </a:r>
            <a:r>
              <a:rPr lang="en-US" dirty="0"/>
              <a:t>):</a:t>
            </a:r>
          </a:p>
          <a:p>
            <a:pPr marL="0" indent="0">
              <a:buNone/>
            </a:pPr>
            <a:r>
              <a:rPr lang="en-US" dirty="0"/>
              <a:t>	cur=</a:t>
            </a:r>
            <a:r>
              <a:rPr lang="en-US" dirty="0" err="1"/>
              <a:t>c.cursor</a:t>
            </a:r>
            <a:r>
              <a:rPr lang="en-US" dirty="0"/>
              <a:t>()</a:t>
            </a:r>
          </a:p>
          <a:p>
            <a:pPr marL="0" indent="0">
              <a:buNone/>
            </a:pPr>
            <a:r>
              <a:rPr lang="en-US" dirty="0"/>
              <a:t>	</a:t>
            </a:r>
            <a:r>
              <a:rPr lang="en-US" dirty="0" err="1"/>
              <a:t>cur.executemany</a:t>
            </a:r>
            <a:r>
              <a:rPr lang="en-US" dirty="0"/>
              <a:t>(‘INSERT INTO       			table1(</a:t>
            </a:r>
            <a:r>
              <a:rPr lang="en-US" dirty="0" err="1"/>
              <a:t>id,name,salary</a:t>
            </a:r>
            <a:r>
              <a:rPr lang="en-US" dirty="0"/>
              <a:t>)VALUES(?,?,?)’,data)</a:t>
            </a:r>
          </a:p>
          <a:p>
            <a:pPr marL="0" indent="0">
              <a:buNone/>
            </a:pPr>
            <a:r>
              <a:rPr lang="en-US" dirty="0"/>
              <a:t>	</a:t>
            </a:r>
            <a:r>
              <a:rPr lang="en-US" dirty="0" err="1"/>
              <a:t>c.commit</a:t>
            </a:r>
            <a:r>
              <a:rPr lang="en-US" dirty="0"/>
              <a:t>()</a:t>
            </a:r>
          </a:p>
          <a:p>
            <a:pPr marL="0" indent="0">
              <a:buNone/>
            </a:pPr>
            <a:r>
              <a:rPr lang="en-US" dirty="0"/>
              <a:t>data=[(3,’Annies’,50000),(4,’Mable’,40000),(5,’Mabin’,30000)]</a:t>
            </a:r>
          </a:p>
          <a:p>
            <a:pPr marL="0" indent="0">
              <a:buNone/>
            </a:pPr>
            <a:r>
              <a:rPr lang="en-US" dirty="0" err="1"/>
              <a:t>dti</a:t>
            </a:r>
            <a:r>
              <a:rPr lang="en-US" dirty="0"/>
              <a:t>(</a:t>
            </a:r>
            <a:r>
              <a:rPr lang="en-US" dirty="0" err="1"/>
              <a:t>c,data</a:t>
            </a:r>
            <a:r>
              <a:rPr lang="en-US" dirty="0"/>
              <a:t>)</a:t>
            </a:r>
          </a:p>
          <a:p>
            <a:pPr marL="0" indent="0">
              <a:buNone/>
            </a:pPr>
            <a:endParaRPr lang="en-US"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a:t>
            </a:r>
          </a:p>
        </p:txBody>
      </p:sp>
      <p:sp>
        <p:nvSpPr>
          <p:cNvPr id="3" name="Content Placeholder 2"/>
          <p:cNvSpPr>
            <a:spLocks noGrp="1"/>
          </p:cNvSpPr>
          <p:nvPr>
            <p:ph idx="1"/>
          </p:nvPr>
        </p:nvSpPr>
        <p:spPr/>
        <p:txBody>
          <a:bodyPr/>
          <a:lstStyle/>
          <a:p>
            <a:pPr marL="0" indent="0">
              <a:buNone/>
            </a:pPr>
            <a:r>
              <a:rPr lang="en-US" dirty="0" err="1"/>
              <a:t>def</a:t>
            </a:r>
            <a:r>
              <a:rPr lang="en-US" dirty="0"/>
              <a:t> </a:t>
            </a:r>
            <a:r>
              <a:rPr lang="en-US" dirty="0" err="1"/>
              <a:t>dt</a:t>
            </a:r>
            <a:r>
              <a:rPr lang="en-US" dirty="0"/>
              <a:t>(c):</a:t>
            </a:r>
          </a:p>
          <a:p>
            <a:pPr marL="0" indent="0">
              <a:buNone/>
            </a:pPr>
            <a:r>
              <a:rPr lang="en-US" dirty="0"/>
              <a:t>	cur=</a:t>
            </a:r>
            <a:r>
              <a:rPr lang="en-US" dirty="0" err="1"/>
              <a:t>c.cursor</a:t>
            </a:r>
            <a:r>
              <a:rPr lang="en-US" dirty="0"/>
              <a:t>()</a:t>
            </a:r>
          </a:p>
          <a:p>
            <a:pPr marL="0" indent="0">
              <a:buNone/>
            </a:pPr>
            <a:r>
              <a:rPr lang="en-US" dirty="0"/>
              <a:t>	</a:t>
            </a:r>
            <a:r>
              <a:rPr lang="en-US" dirty="0" err="1"/>
              <a:t>cur.execute</a:t>
            </a:r>
            <a:r>
              <a:rPr lang="en-US" dirty="0"/>
              <a:t>(‘DROP TABLE if exists table1’)</a:t>
            </a:r>
          </a:p>
          <a:p>
            <a:pPr marL="0" indent="0">
              <a:buNone/>
            </a:pPr>
            <a:r>
              <a:rPr lang="en-US" dirty="0"/>
              <a:t>	       </a:t>
            </a:r>
            <a:r>
              <a:rPr lang="en-US" dirty="0" err="1"/>
              <a:t>c.commit</a:t>
            </a:r>
            <a:r>
              <a:rPr lang="en-US" dirty="0"/>
              <a:t>()</a:t>
            </a:r>
          </a:p>
          <a:p>
            <a:pPr marL="0" indent="0">
              <a:buNone/>
            </a:pPr>
            <a:r>
              <a:rPr lang="en-US" dirty="0" err="1"/>
              <a:t>dt</a:t>
            </a:r>
            <a:r>
              <a:rPr lang="en-US" dirty="0"/>
              <a:t>(c)</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467" y="254000"/>
            <a:ext cx="8829146" cy="863600"/>
          </a:xfrm>
        </p:spPr>
        <p:txBody>
          <a:bodyPr/>
          <a:lstStyle/>
          <a:p>
            <a:r>
              <a:rPr lang="en-US" dirty="0"/>
              <a:t>Database using </a:t>
            </a:r>
            <a:r>
              <a:rPr lang="en-US" dirty="0" err="1"/>
              <a:t>tkinter</a:t>
            </a:r>
            <a:endParaRPr lang="en-US" dirty="0"/>
          </a:p>
        </p:txBody>
      </p:sp>
      <p:sp>
        <p:nvSpPr>
          <p:cNvPr id="3" name="Content Placeholder 2"/>
          <p:cNvSpPr>
            <a:spLocks noGrp="1"/>
          </p:cNvSpPr>
          <p:nvPr>
            <p:ph idx="1"/>
          </p:nvPr>
        </p:nvSpPr>
        <p:spPr>
          <a:xfrm>
            <a:off x="1507066" y="1286934"/>
            <a:ext cx="10065279" cy="4810555"/>
          </a:xfrm>
        </p:spPr>
        <p:txBody>
          <a:bodyPr>
            <a:normAutofit/>
          </a:bodyPr>
          <a:lstStyle/>
          <a:p>
            <a:pPr marL="0" indent="0">
              <a:buNone/>
            </a:pPr>
            <a:r>
              <a:rPr lang="en-US" dirty="0"/>
              <a:t>import </a:t>
            </a:r>
            <a:r>
              <a:rPr lang="en-US" dirty="0" err="1"/>
              <a:t>tkinter</a:t>
            </a:r>
            <a:endParaRPr lang="en-US" dirty="0"/>
          </a:p>
          <a:p>
            <a:pPr marL="0" indent="0">
              <a:buNone/>
            </a:pPr>
            <a:r>
              <a:rPr lang="en-US" dirty="0"/>
              <a:t>from </a:t>
            </a:r>
            <a:r>
              <a:rPr lang="en-US" dirty="0" err="1"/>
              <a:t>tkinter</a:t>
            </a:r>
            <a:r>
              <a:rPr lang="en-US" dirty="0"/>
              <a:t> import *</a:t>
            </a:r>
          </a:p>
          <a:p>
            <a:pPr marL="0" indent="0">
              <a:buNone/>
            </a:pPr>
            <a:r>
              <a:rPr lang="en-US" dirty="0"/>
              <a:t>import sqlite3</a:t>
            </a:r>
          </a:p>
          <a:p>
            <a:pPr marL="0" indent="0">
              <a:buNone/>
            </a:pPr>
            <a:r>
              <a:rPr lang="en-US" dirty="0"/>
              <a:t>t=</a:t>
            </a:r>
            <a:r>
              <a:rPr lang="en-US" dirty="0" err="1"/>
              <a:t>tkinter.Tk</a:t>
            </a:r>
            <a:r>
              <a:rPr lang="en-US" dirty="0"/>
              <a:t>()</a:t>
            </a:r>
          </a:p>
          <a:p>
            <a:pPr marL="0" indent="0">
              <a:buNone/>
            </a:pPr>
            <a:r>
              <a:rPr lang="en-US" dirty="0" err="1"/>
              <a:t>t.geometry</a:t>
            </a:r>
            <a:r>
              <a:rPr lang="en-US" dirty="0"/>
              <a:t>(“500x300”)</a:t>
            </a:r>
          </a:p>
          <a:p>
            <a:pPr marL="0" indent="0">
              <a:buNone/>
            </a:pPr>
            <a:r>
              <a:rPr lang="en-US" dirty="0"/>
              <a:t>l=Label(</a:t>
            </a:r>
            <a:r>
              <a:rPr lang="en-US" dirty="0" err="1"/>
              <a:t>t,text</a:t>
            </a:r>
            <a:r>
              <a:rPr lang="en-US" dirty="0"/>
              <a:t>=“Registration Form”)</a:t>
            </a:r>
          </a:p>
          <a:p>
            <a:pPr marL="0" indent="0">
              <a:buNone/>
            </a:pPr>
            <a:r>
              <a:rPr lang="en-US" dirty="0" err="1"/>
              <a:t>l.pack</a:t>
            </a:r>
            <a:r>
              <a:rPr lang="en-US" dirty="0"/>
              <a:t>()</a:t>
            </a:r>
          </a:p>
          <a:p>
            <a:pPr marL="0" indent="0">
              <a:buNone/>
            </a:pPr>
            <a:r>
              <a:rPr lang="en-US" dirty="0"/>
              <a:t>l1=Label(</a:t>
            </a:r>
            <a:r>
              <a:rPr lang="en-US" dirty="0" err="1"/>
              <a:t>t,text</a:t>
            </a:r>
            <a:r>
              <a:rPr lang="en-US" dirty="0"/>
              <a:t>=“ID”)</a:t>
            </a:r>
          </a:p>
          <a:p>
            <a:pPr marL="0" indent="0">
              <a:buNone/>
            </a:pPr>
            <a:r>
              <a:rPr lang="en-US" dirty="0"/>
              <a:t>l1.place(x=100,y=50)</a:t>
            </a:r>
          </a:p>
          <a:p>
            <a:pPr marL="0" indent="0">
              <a:buNone/>
            </a:pPr>
            <a:r>
              <a:rPr lang="en-US" dirty="0"/>
              <a:t>e1=Entry(</a:t>
            </a:r>
            <a:r>
              <a:rPr lang="en-US" dirty="0" err="1"/>
              <a:t>t,bd</a:t>
            </a:r>
            <a:r>
              <a:rPr lang="en-US" dirty="0"/>
              <a:t>=5)</a:t>
            </a:r>
          </a:p>
          <a:p>
            <a:pPr marL="0" indent="0">
              <a:buNone/>
            </a:pPr>
            <a:r>
              <a:rPr lang="en-US" dirty="0"/>
              <a:t>e1.place(x=200,y=50)</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8667" y="0"/>
            <a:ext cx="8812211" cy="6857999"/>
          </a:xfrm>
        </p:spPr>
        <p:txBody>
          <a:bodyPr>
            <a:noAutofit/>
          </a:bodyPr>
          <a:lstStyle/>
          <a:p>
            <a:pPr marL="0" indent="0">
              <a:buNone/>
            </a:pPr>
            <a:r>
              <a:rPr lang="en-US" dirty="0"/>
              <a:t>l2=Label(</a:t>
            </a:r>
            <a:r>
              <a:rPr lang="en-US" dirty="0" err="1"/>
              <a:t>t,text</a:t>
            </a:r>
            <a:r>
              <a:rPr lang="en-US" dirty="0"/>
              <a:t>=“Name:”)</a:t>
            </a:r>
          </a:p>
          <a:p>
            <a:pPr marL="0" indent="0">
              <a:buNone/>
            </a:pPr>
            <a:r>
              <a:rPr lang="en-US" dirty="0"/>
              <a:t>l2.place(x=100,y=50)</a:t>
            </a:r>
          </a:p>
          <a:p>
            <a:pPr marL="0" indent="0">
              <a:buNone/>
            </a:pPr>
            <a:r>
              <a:rPr lang="en-US" dirty="0"/>
              <a:t>e2=Entry(</a:t>
            </a:r>
            <a:r>
              <a:rPr lang="en-US" dirty="0" err="1"/>
              <a:t>t,bd</a:t>
            </a:r>
            <a:r>
              <a:rPr lang="en-US" dirty="0"/>
              <a:t>=5)</a:t>
            </a:r>
          </a:p>
          <a:p>
            <a:pPr marL="0" indent="0">
              <a:buNone/>
            </a:pPr>
            <a:r>
              <a:rPr lang="en-US" dirty="0"/>
              <a:t>e2.place(x=200,y=50)</a:t>
            </a:r>
          </a:p>
          <a:p>
            <a:pPr marL="0" indent="0">
              <a:buNone/>
            </a:pPr>
            <a:endParaRPr lang="en-US" dirty="0"/>
          </a:p>
          <a:p>
            <a:pPr marL="0" indent="0">
              <a:buNone/>
            </a:pPr>
            <a:r>
              <a:rPr lang="en-US" dirty="0"/>
              <a:t>l3=Label(</a:t>
            </a:r>
            <a:r>
              <a:rPr lang="en-US" dirty="0" err="1"/>
              <a:t>t,text</a:t>
            </a:r>
            <a:r>
              <a:rPr lang="en-US" dirty="0"/>
              <a:t>=“Name:”)</a:t>
            </a:r>
          </a:p>
          <a:p>
            <a:pPr marL="0" indent="0">
              <a:buNone/>
            </a:pPr>
            <a:r>
              <a:rPr lang="en-US" dirty="0"/>
              <a:t>l3.place(x=100,y=50)</a:t>
            </a:r>
          </a:p>
          <a:p>
            <a:pPr marL="0" indent="0">
              <a:buNone/>
            </a:pPr>
            <a:r>
              <a:rPr lang="en-US" dirty="0"/>
              <a:t>e3=Entry(</a:t>
            </a:r>
            <a:r>
              <a:rPr lang="en-US" dirty="0" err="1"/>
              <a:t>t,bd</a:t>
            </a:r>
            <a:r>
              <a:rPr lang="en-US" dirty="0"/>
              <a:t>=5)</a:t>
            </a:r>
          </a:p>
          <a:p>
            <a:pPr marL="0" indent="0">
              <a:buNone/>
            </a:pPr>
            <a:r>
              <a:rPr lang="en-US" dirty="0"/>
              <a:t>e3.place(x=200,y=50)</a:t>
            </a:r>
          </a:p>
          <a:p>
            <a:pPr marL="0" indent="0">
              <a:buNone/>
            </a:pPr>
            <a:endParaRPr lang="en-US" dirty="0"/>
          </a:p>
          <a:p>
            <a:pPr marL="0" indent="0">
              <a:buNone/>
            </a:pPr>
            <a:r>
              <a:rPr lang="en-US" dirty="0" err="1"/>
              <a:t>def</a:t>
            </a:r>
            <a:r>
              <a:rPr lang="en-US" dirty="0"/>
              <a:t> show():</a:t>
            </a:r>
          </a:p>
          <a:p>
            <a:pPr marL="0" indent="0">
              <a:buNone/>
            </a:pPr>
            <a:r>
              <a:rPr lang="en-US" dirty="0"/>
              <a:t>	a=</a:t>
            </a:r>
            <a:r>
              <a:rPr lang="en-US" dirty="0" err="1"/>
              <a:t>int</a:t>
            </a:r>
            <a:r>
              <a:rPr lang="en-US" dirty="0"/>
              <a:t>(e1.get())</a:t>
            </a:r>
          </a:p>
          <a:p>
            <a:pPr marL="0" indent="0">
              <a:buNone/>
            </a:pPr>
            <a:r>
              <a:rPr lang="en-US" dirty="0"/>
              <a:t>	b=</a:t>
            </a:r>
            <a:r>
              <a:rPr lang="en-US" dirty="0" err="1"/>
              <a:t>int</a:t>
            </a:r>
            <a:r>
              <a:rPr lang="en-US" dirty="0"/>
              <a:t>(e2.get())</a:t>
            </a:r>
          </a:p>
          <a:p>
            <a:pPr marL="0" indent="0">
              <a:buNone/>
            </a:pPr>
            <a:r>
              <a:rPr lang="en-US" dirty="0"/>
              <a:t>	c=</a:t>
            </a:r>
            <a:r>
              <a:rPr lang="en-US" dirty="0" err="1"/>
              <a:t>int</a:t>
            </a:r>
            <a:r>
              <a:rPr lang="en-US" dirty="0"/>
              <a:t>(e3.get())</a:t>
            </a:r>
          </a:p>
          <a:p>
            <a:pPr marL="0" indent="0">
              <a:buNone/>
            </a:pPr>
            <a:r>
              <a:rPr lang="en-US" dirty="0"/>
              <a:t>	print(a)</a:t>
            </a:r>
          </a:p>
          <a:p>
            <a:pPr marL="0" indent="0">
              <a:buNone/>
            </a:pPr>
            <a:r>
              <a:rPr lang="en-US" dirty="0"/>
              <a:t>	print(b)</a:t>
            </a:r>
          </a:p>
          <a:p>
            <a:pPr marL="0" indent="0">
              <a:buNone/>
            </a:pPr>
            <a:r>
              <a:rPr lang="en-US" dirty="0"/>
              <a:t>	print(c)</a:t>
            </a:r>
          </a:p>
          <a:p>
            <a:pPr marL="0" indent="0">
              <a:buNone/>
            </a:pPr>
            <a:endParaRPr lang="en-US" dirty="0"/>
          </a:p>
          <a:p>
            <a:pPr marL="0" indent="0">
              <a:buNone/>
            </a:pPr>
            <a:endParaRPr lang="en-US"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5733" y="135467"/>
            <a:ext cx="9658879" cy="6570133"/>
          </a:xfrm>
        </p:spPr>
        <p:txBody>
          <a:bodyPr/>
          <a:lstStyle/>
          <a:p>
            <a:pPr marL="0" indent="0">
              <a:buNone/>
            </a:pPr>
            <a:r>
              <a:rPr lang="en-US" dirty="0"/>
              <a:t>	con=sqlite3.connect(‘test2.db’)</a:t>
            </a:r>
          </a:p>
          <a:p>
            <a:pPr marL="0" indent="0">
              <a:buNone/>
            </a:pPr>
            <a:r>
              <a:rPr lang="en-US" dirty="0"/>
              <a:t>	cur=</a:t>
            </a:r>
            <a:r>
              <a:rPr lang="en-US" dirty="0" err="1"/>
              <a:t>con.cursor</a:t>
            </a:r>
            <a:r>
              <a:rPr lang="en-US" dirty="0"/>
              <a:t>()</a:t>
            </a:r>
          </a:p>
          <a:p>
            <a:pPr marL="0" indent="0">
              <a:buNone/>
            </a:pPr>
            <a:r>
              <a:rPr lang="en-US" dirty="0"/>
              <a:t>	data=(</a:t>
            </a:r>
            <a:r>
              <a:rPr lang="en-US" dirty="0" err="1"/>
              <a:t>a,b,c</a:t>
            </a:r>
            <a:r>
              <a:rPr lang="en-US" dirty="0"/>
              <a:t>)</a:t>
            </a:r>
          </a:p>
          <a:p>
            <a:pPr marL="0" indent="0">
              <a:buNone/>
            </a:pPr>
            <a:r>
              <a:rPr lang="en-US" dirty="0"/>
              <a:t>	</a:t>
            </a:r>
            <a:r>
              <a:rPr lang="en-US" dirty="0" err="1"/>
              <a:t>cur.execute</a:t>
            </a:r>
            <a:r>
              <a:rPr lang="en-US" dirty="0"/>
              <a:t>(‘INSERT INTO table1(</a:t>
            </a:r>
            <a:r>
              <a:rPr lang="en-US" dirty="0" err="1"/>
              <a:t>id,name,salary</a:t>
            </a:r>
            <a:r>
              <a:rPr lang="en-US" dirty="0"/>
              <a:t>)VALUES(?,?,?)’,data)</a:t>
            </a:r>
          </a:p>
          <a:p>
            <a:pPr marL="0" indent="0">
              <a:buNone/>
            </a:pPr>
            <a:r>
              <a:rPr lang="en-US" dirty="0"/>
              <a:t>	</a:t>
            </a:r>
            <a:r>
              <a:rPr lang="en-US" dirty="0" err="1"/>
              <a:t>con.commit</a:t>
            </a:r>
            <a:r>
              <a:rPr lang="en-US" dirty="0"/>
              <a:t>()</a:t>
            </a:r>
          </a:p>
          <a:p>
            <a:pPr marL="0" indent="0">
              <a:buNone/>
            </a:pPr>
            <a:r>
              <a:rPr lang="en-US" dirty="0"/>
              <a:t>	e1.delete(0,END)</a:t>
            </a:r>
          </a:p>
          <a:p>
            <a:pPr marL="0" indent="0">
              <a:buNone/>
            </a:pPr>
            <a:r>
              <a:rPr lang="en-US" dirty="0"/>
              <a:t>	e2.delete(0,END)</a:t>
            </a:r>
          </a:p>
          <a:p>
            <a:pPr marL="0" indent="0">
              <a:buNone/>
            </a:pPr>
            <a:r>
              <a:rPr lang="en-US" dirty="0"/>
              <a:t>	e3.delete(0,END)</a:t>
            </a:r>
          </a:p>
          <a:p>
            <a:pPr marL="0" indent="0">
              <a:buNone/>
            </a:pPr>
            <a:r>
              <a:rPr lang="en-US" dirty="0"/>
              <a:t>b=Button(</a:t>
            </a:r>
            <a:r>
              <a:rPr lang="en-US" dirty="0" err="1"/>
              <a:t>t,text</a:t>
            </a:r>
            <a:r>
              <a:rPr lang="en-US" dirty="0"/>
              <a:t>=“</a:t>
            </a:r>
            <a:r>
              <a:rPr lang="en-US" dirty="0" err="1"/>
              <a:t>save”,command</a:t>
            </a:r>
            <a:r>
              <a:rPr lang="en-US" dirty="0"/>
              <a:t>=show)</a:t>
            </a:r>
          </a:p>
          <a:p>
            <a:pPr marL="0" indent="0">
              <a:buNone/>
            </a:pPr>
            <a:r>
              <a:rPr lang="en-US" dirty="0" err="1"/>
              <a:t>b.place</a:t>
            </a:r>
            <a:r>
              <a:rPr lang="en-US" dirty="0"/>
              <a:t>(x=250,y=200)</a:t>
            </a:r>
          </a:p>
          <a:p>
            <a:pPr marL="0" indent="0">
              <a:buNone/>
            </a:pPr>
            <a:r>
              <a:rPr lang="en-US" dirty="0" err="1"/>
              <a:t>t.main</a:t>
            </a:r>
            <a:endParaRPr lang="en-US"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3733" y="135468"/>
            <a:ext cx="9150880" cy="660400"/>
          </a:xfrm>
        </p:spPr>
        <p:txBody>
          <a:bodyPr>
            <a:normAutofit/>
          </a:bodyPr>
          <a:lstStyle/>
          <a:p>
            <a:r>
              <a:rPr lang="en-US" dirty="0"/>
              <a:t>Database using PyQt5</a:t>
            </a:r>
          </a:p>
        </p:txBody>
      </p:sp>
      <p:sp>
        <p:nvSpPr>
          <p:cNvPr id="3" name="Content Placeholder 2"/>
          <p:cNvSpPr>
            <a:spLocks noGrp="1"/>
          </p:cNvSpPr>
          <p:nvPr>
            <p:ph idx="1"/>
          </p:nvPr>
        </p:nvSpPr>
        <p:spPr>
          <a:xfrm>
            <a:off x="1794933" y="829733"/>
            <a:ext cx="9709679" cy="5723467"/>
          </a:xfrm>
        </p:spPr>
        <p:txBody>
          <a:bodyPr>
            <a:normAutofit lnSpcReduction="10000"/>
          </a:bodyPr>
          <a:lstStyle/>
          <a:p>
            <a:pPr marL="0" indent="0">
              <a:buNone/>
            </a:pPr>
            <a:r>
              <a:rPr lang="en-US" dirty="0"/>
              <a:t>import sys</a:t>
            </a:r>
          </a:p>
          <a:p>
            <a:pPr marL="0" indent="0">
              <a:buNone/>
            </a:pPr>
            <a:r>
              <a:rPr lang="en-US" dirty="0"/>
              <a:t>import sqlite3</a:t>
            </a:r>
          </a:p>
          <a:p>
            <a:pPr marL="0" indent="0">
              <a:buNone/>
            </a:pPr>
            <a:r>
              <a:rPr lang="en-US" dirty="0"/>
              <a:t>from PyQt5.QtWidgets import   	QmainWindow,Qapplication,Qwidget,QPushButton,Qaction,QLineEdit,QM	</a:t>
            </a:r>
            <a:r>
              <a:rPr lang="en-US" dirty="0" err="1"/>
              <a:t>essageBox,Qlabel</a:t>
            </a:r>
            <a:endParaRPr lang="en-US" dirty="0"/>
          </a:p>
          <a:p>
            <a:pPr marL="0" indent="0">
              <a:buNone/>
            </a:pPr>
            <a:r>
              <a:rPr lang="en-US" dirty="0"/>
              <a:t>from PyQt5.QtCore import </a:t>
            </a:r>
            <a:r>
              <a:rPr lang="en-US" dirty="0" err="1"/>
              <a:t>pyqtSlot</a:t>
            </a:r>
            <a:endParaRPr lang="en-US" dirty="0"/>
          </a:p>
          <a:p>
            <a:pPr marL="0" indent="0">
              <a:buNone/>
            </a:pPr>
            <a:r>
              <a:rPr lang="en-US" dirty="0"/>
              <a:t>class App(</a:t>
            </a:r>
            <a:r>
              <a:rPr lang="en-US" dirty="0" err="1"/>
              <a:t>Qwidget</a:t>
            </a:r>
            <a:r>
              <a:rPr lang="en-US" dirty="0"/>
              <a:t>):</a:t>
            </a:r>
          </a:p>
          <a:p>
            <a:pPr marL="0" indent="0">
              <a:buNone/>
            </a:pPr>
            <a:r>
              <a:rPr lang="en-US" dirty="0"/>
              <a:t>	</a:t>
            </a:r>
            <a:r>
              <a:rPr lang="en-US" dirty="0" err="1"/>
              <a:t>def</a:t>
            </a:r>
            <a:r>
              <a:rPr lang="en-US" dirty="0"/>
              <a:t> __</a:t>
            </a:r>
            <a:r>
              <a:rPr lang="en-US" dirty="0" err="1"/>
              <a:t>init</a:t>
            </a:r>
            <a:r>
              <a:rPr lang="en-US" dirty="0"/>
              <a:t>__(self):</a:t>
            </a:r>
          </a:p>
          <a:p>
            <a:pPr marL="0" indent="0">
              <a:buNone/>
            </a:pPr>
            <a:r>
              <a:rPr lang="en-US" dirty="0"/>
              <a:t>		super().__</a:t>
            </a:r>
            <a:r>
              <a:rPr lang="en-US" dirty="0" err="1"/>
              <a:t>init</a:t>
            </a:r>
            <a:r>
              <a:rPr lang="en-US" dirty="0"/>
              <a:t>__()</a:t>
            </a:r>
          </a:p>
          <a:p>
            <a:pPr marL="0" indent="0">
              <a:buNone/>
            </a:pPr>
            <a:r>
              <a:rPr lang="en-US" dirty="0"/>
              <a:t>		</a:t>
            </a:r>
            <a:r>
              <a:rPr lang="en-US" dirty="0" err="1"/>
              <a:t>self.title</a:t>
            </a:r>
            <a:r>
              <a:rPr lang="en-US" dirty="0"/>
              <a:t>=‘</a:t>
            </a:r>
            <a:r>
              <a:rPr lang="en-US" dirty="0" err="1"/>
              <a:t>Networkz</a:t>
            </a:r>
            <a:r>
              <a:rPr lang="en-US" dirty="0"/>
              <a:t> Systems’</a:t>
            </a:r>
          </a:p>
          <a:p>
            <a:pPr marL="0" indent="0">
              <a:buNone/>
            </a:pPr>
            <a:r>
              <a:rPr lang="en-US" dirty="0"/>
              <a:t>		</a:t>
            </a:r>
            <a:r>
              <a:rPr lang="en-US" dirty="0" err="1"/>
              <a:t>self.left</a:t>
            </a:r>
            <a:r>
              <a:rPr lang="en-US" dirty="0"/>
              <a:t>=10</a:t>
            </a:r>
          </a:p>
          <a:p>
            <a:pPr marL="0" indent="0">
              <a:buNone/>
            </a:pPr>
            <a:r>
              <a:rPr lang="en-US" dirty="0"/>
              <a:t>		</a:t>
            </a:r>
            <a:r>
              <a:rPr lang="en-US" dirty="0" err="1"/>
              <a:t>self.top</a:t>
            </a:r>
            <a:r>
              <a:rPr lang="en-US" dirty="0"/>
              <a:t>=10</a:t>
            </a:r>
          </a:p>
          <a:p>
            <a:pPr marL="0" indent="0">
              <a:buNone/>
            </a:pPr>
            <a:r>
              <a:rPr lang="en-US" dirty="0"/>
              <a:t>		</a:t>
            </a:r>
            <a:r>
              <a:rPr lang="en-US" dirty="0" err="1"/>
              <a:t>self.width</a:t>
            </a:r>
            <a:r>
              <a:rPr lang="en-US" dirty="0"/>
              <a:t>=640</a:t>
            </a:r>
          </a:p>
          <a:p>
            <a:pPr marL="0" indent="0">
              <a:buNone/>
            </a:pPr>
            <a:r>
              <a:rPr lang="en-US" dirty="0"/>
              <a:t>		</a:t>
            </a:r>
            <a:r>
              <a:rPr lang="en-US" dirty="0" err="1"/>
              <a:t>self.height</a:t>
            </a:r>
            <a:r>
              <a:rPr lang="en-US" dirty="0"/>
              <a:t>=480</a:t>
            </a:r>
          </a:p>
          <a:p>
            <a:pPr marL="0" indent="0">
              <a:buNone/>
            </a:pPr>
            <a:r>
              <a:rPr lang="en-US" dirty="0"/>
              <a:t>		</a:t>
            </a:r>
            <a:r>
              <a:rPr lang="en-US" dirty="0" err="1"/>
              <a:t>self.home</a:t>
            </a:r>
            <a:r>
              <a:rPr lang="en-US" dirty="0"/>
              <a:t>()</a:t>
            </a:r>
          </a:p>
          <a:p>
            <a:pPr marL="0" indent="0">
              <a:buNone/>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Bitwise operator</a:t>
            </a:r>
          </a:p>
        </p:txBody>
      </p:sp>
      <p:sp>
        <p:nvSpPr>
          <p:cNvPr id="3" name="Content Placeholder 2"/>
          <p:cNvSpPr>
            <a:spLocks noGrp="1"/>
          </p:cNvSpPr>
          <p:nvPr>
            <p:ph idx="1"/>
          </p:nvPr>
        </p:nvSpPr>
        <p:spPr/>
        <p:txBody>
          <a:bodyPr>
            <a:normAutofit/>
          </a:bodyPr>
          <a:lstStyle/>
          <a:p>
            <a:r>
              <a:rPr lang="en-US" dirty="0"/>
              <a:t>Used to handle binary numbers (0,1)</a:t>
            </a:r>
          </a:p>
          <a:p>
            <a:r>
              <a:rPr lang="en-US" dirty="0"/>
              <a:t>|- bitwise OR</a:t>
            </a:r>
          </a:p>
          <a:p>
            <a:r>
              <a:rPr lang="en-US" dirty="0"/>
              <a:t>&amp; - bitwise AND</a:t>
            </a:r>
          </a:p>
          <a:p>
            <a:r>
              <a:rPr lang="en-US" dirty="0"/>
              <a:t>^ - bitwise XOR – both are true/false – false</a:t>
            </a:r>
          </a:p>
          <a:p>
            <a:pPr marL="0" indent="0">
              <a:buNone/>
            </a:pPr>
            <a:r>
              <a:rPr lang="en-US" dirty="0"/>
              <a:t>							  otherwise – true</a:t>
            </a:r>
          </a:p>
          <a:p>
            <a:r>
              <a:rPr lang="en-US" dirty="0"/>
              <a:t>~ - compliment – true – false </a:t>
            </a:r>
          </a:p>
          <a:p>
            <a:pPr marL="0" indent="0">
              <a:buNone/>
            </a:pPr>
            <a:r>
              <a:rPr lang="en-US" dirty="0"/>
              <a:t>					false – true</a:t>
            </a:r>
          </a:p>
          <a:p>
            <a:r>
              <a:rPr lang="en-US" dirty="0"/>
              <a:t>&lt;&lt; - left shift – shift the number of bits towards left</a:t>
            </a:r>
          </a:p>
          <a:p>
            <a:r>
              <a:rPr lang="en-US" dirty="0"/>
              <a:t>&gt;&gt; - right shift – shift the number of bits towards the right</a:t>
            </a:r>
          </a:p>
          <a:p>
            <a:pPr marL="2286000" lvl="5" indent="0">
              <a:buNone/>
            </a:pPr>
            <a:endParaRPr lang="en-US" dirty="0"/>
          </a:p>
          <a:p>
            <a:pPr marL="2286000" lvl="5" indent="0">
              <a:buNone/>
            </a:pPr>
            <a:endParaRPr lang="en-US" dirty="0"/>
          </a:p>
          <a:p>
            <a:pPr marL="3200400" lvl="7" indent="0">
              <a:buNone/>
            </a:pPr>
            <a:endParaRPr lang="en-US" dirty="0"/>
          </a:p>
          <a:p>
            <a:pPr marL="1828800" lvl="4" indent="0">
              <a:buNone/>
            </a:pPr>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1" y="118533"/>
            <a:ext cx="9828212" cy="6434667"/>
          </a:xfrm>
        </p:spPr>
        <p:txBody>
          <a:bodyPr>
            <a:normAutofit/>
          </a:bodyPr>
          <a:lstStyle/>
          <a:p>
            <a:pPr marL="0" indent="0">
              <a:buNone/>
            </a:pPr>
            <a:r>
              <a:rPr lang="en-US" dirty="0" err="1"/>
              <a:t>Def</a:t>
            </a:r>
            <a:r>
              <a:rPr lang="en-US" dirty="0"/>
              <a:t> home(self):</a:t>
            </a:r>
          </a:p>
          <a:p>
            <a:pPr marL="0" indent="0">
              <a:buNone/>
            </a:pPr>
            <a:r>
              <a:rPr lang="en-US" dirty="0"/>
              <a:t>	</a:t>
            </a:r>
            <a:r>
              <a:rPr lang="en-US" dirty="0" err="1"/>
              <a:t>super.setWindowTittle</a:t>
            </a:r>
            <a:r>
              <a:rPr lang="en-US" dirty="0"/>
              <a:t>(</a:t>
            </a:r>
            <a:r>
              <a:rPr lang="en-US" dirty="0" err="1"/>
              <a:t>self.title</a:t>
            </a:r>
            <a:r>
              <a:rPr lang="en-US" dirty="0"/>
              <a:t>)</a:t>
            </a:r>
          </a:p>
          <a:p>
            <a:pPr marL="0" indent="0">
              <a:buNone/>
            </a:pPr>
            <a:r>
              <a:rPr lang="en-US" dirty="0"/>
              <a:t>	</a:t>
            </a:r>
            <a:r>
              <a:rPr lang="en-US" dirty="0" err="1"/>
              <a:t>self.setGeometry</a:t>
            </a:r>
            <a:r>
              <a:rPr lang="en-US" dirty="0"/>
              <a:t>(</a:t>
            </a:r>
            <a:r>
              <a:rPr lang="en-US" dirty="0" err="1"/>
              <a:t>self.left,self.top,self.width,self.height</a:t>
            </a:r>
            <a:r>
              <a:rPr lang="en-US" dirty="0"/>
              <a:t>)</a:t>
            </a:r>
          </a:p>
          <a:p>
            <a:pPr marL="0" indent="0">
              <a:buNone/>
            </a:pPr>
            <a:r>
              <a:rPr lang="en-US" dirty="0"/>
              <a:t>	label1=</a:t>
            </a:r>
            <a:r>
              <a:rPr lang="en-US" dirty="0" err="1"/>
              <a:t>QLabel</a:t>
            </a:r>
            <a:r>
              <a:rPr lang="en-US" dirty="0"/>
              <a:t>(‘Registration </a:t>
            </a:r>
            <a:r>
              <a:rPr lang="en-US" dirty="0" err="1"/>
              <a:t>Form’,self</a:t>
            </a:r>
            <a:r>
              <a:rPr lang="en-US" dirty="0"/>
              <a:t>)</a:t>
            </a:r>
          </a:p>
          <a:p>
            <a:pPr marL="0" indent="0">
              <a:buNone/>
            </a:pPr>
            <a:r>
              <a:rPr lang="en-US" dirty="0"/>
              <a:t>	label1.move(280,100)</a:t>
            </a:r>
          </a:p>
          <a:p>
            <a:pPr marL="0" indent="0">
              <a:buNone/>
            </a:pPr>
            <a:endParaRPr lang="en-US" dirty="0"/>
          </a:p>
          <a:p>
            <a:pPr marL="0" indent="0">
              <a:buNone/>
            </a:pPr>
            <a:r>
              <a:rPr lang="en-US" dirty="0"/>
              <a:t>	label2=</a:t>
            </a:r>
            <a:r>
              <a:rPr lang="en-US" dirty="0" err="1"/>
              <a:t>QLabel</a:t>
            </a:r>
            <a:r>
              <a:rPr lang="en-US" dirty="0"/>
              <a:t>(‘</a:t>
            </a:r>
            <a:r>
              <a:rPr lang="en-US" dirty="0" err="1"/>
              <a:t>Id’,self</a:t>
            </a:r>
            <a:r>
              <a:rPr lang="en-US" dirty="0"/>
              <a:t>)</a:t>
            </a:r>
          </a:p>
          <a:p>
            <a:pPr marL="0" indent="0">
              <a:buNone/>
            </a:pPr>
            <a:r>
              <a:rPr lang="en-US" dirty="0"/>
              <a:t>	label2.move(100,150)</a:t>
            </a:r>
          </a:p>
          <a:p>
            <a:pPr marL="0" indent="0">
              <a:buNone/>
            </a:pPr>
            <a:endParaRPr lang="en-US" dirty="0"/>
          </a:p>
          <a:p>
            <a:pPr marL="0" indent="0">
              <a:buNone/>
            </a:pPr>
            <a:r>
              <a:rPr lang="en-US" dirty="0"/>
              <a:t>	label3=</a:t>
            </a:r>
            <a:r>
              <a:rPr lang="en-US" dirty="0" err="1"/>
              <a:t>QLabel</a:t>
            </a:r>
            <a:r>
              <a:rPr lang="en-US" dirty="0"/>
              <a:t>(‘</a:t>
            </a:r>
            <a:r>
              <a:rPr lang="en-US" dirty="0" err="1"/>
              <a:t>Name’,self</a:t>
            </a:r>
            <a:r>
              <a:rPr lang="en-US" dirty="0"/>
              <a:t>)</a:t>
            </a:r>
          </a:p>
          <a:p>
            <a:pPr marL="0" indent="0">
              <a:buNone/>
            </a:pPr>
            <a:r>
              <a:rPr lang="en-US" dirty="0"/>
              <a:t>	label3.move(100,200) </a:t>
            </a:r>
          </a:p>
          <a:p>
            <a:pPr marL="0" indent="0">
              <a:buNone/>
            </a:pPr>
            <a:endParaRPr lang="en-US" dirty="0"/>
          </a:p>
          <a:p>
            <a:pPr marL="0" indent="0">
              <a:buNone/>
            </a:pPr>
            <a:r>
              <a:rPr lang="en-US" dirty="0"/>
              <a:t>	label4=QL </a:t>
            </a:r>
            <a:r>
              <a:rPr lang="en-US" dirty="0" err="1"/>
              <a:t>abel</a:t>
            </a:r>
            <a:r>
              <a:rPr lang="en-US" dirty="0"/>
              <a:t>(‘</a:t>
            </a:r>
            <a:r>
              <a:rPr lang="en-US" dirty="0" err="1"/>
              <a:t>Salary’,self</a:t>
            </a:r>
            <a:r>
              <a:rPr lang="en-US" dirty="0"/>
              <a:t>)</a:t>
            </a:r>
          </a:p>
          <a:p>
            <a:pPr marL="0" indent="0">
              <a:buNone/>
            </a:pPr>
            <a:r>
              <a:rPr lang="en-US" dirty="0"/>
              <a:t>	label4.move(100,250)</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1733" y="474134"/>
            <a:ext cx="8930746" cy="5875866"/>
          </a:xfrm>
        </p:spPr>
        <p:txBody>
          <a:bodyPr>
            <a:normAutofit/>
          </a:bodyPr>
          <a:lstStyle/>
          <a:p>
            <a:pPr marL="0" indent="0">
              <a:buNone/>
            </a:pPr>
            <a:r>
              <a:rPr lang="en-US" dirty="0"/>
              <a:t>	self.textbox1=</a:t>
            </a:r>
            <a:r>
              <a:rPr lang="en-US" dirty="0" err="1"/>
              <a:t>QLineEdit</a:t>
            </a:r>
            <a:r>
              <a:rPr lang="en-US" dirty="0"/>
              <a:t>(self)</a:t>
            </a:r>
          </a:p>
          <a:p>
            <a:pPr marL="0" indent="0">
              <a:buNone/>
            </a:pPr>
            <a:r>
              <a:rPr lang="en-US" dirty="0"/>
              <a:t>	self.textbox1.move(300,200)</a:t>
            </a:r>
          </a:p>
          <a:p>
            <a:pPr marL="0" indent="0">
              <a:buNone/>
            </a:pPr>
            <a:r>
              <a:rPr lang="en-US" dirty="0"/>
              <a:t>	self.textbox1.resize(280,30)</a:t>
            </a:r>
          </a:p>
          <a:p>
            <a:pPr marL="0" indent="0">
              <a:buNone/>
            </a:pPr>
            <a:endParaRPr lang="en-US" dirty="0"/>
          </a:p>
          <a:p>
            <a:pPr marL="0" indent="0">
              <a:buNone/>
            </a:pPr>
            <a:r>
              <a:rPr lang="en-US" dirty="0"/>
              <a:t>	self.textbox2=</a:t>
            </a:r>
            <a:r>
              <a:rPr lang="en-US" dirty="0" err="1"/>
              <a:t>QLineEdit</a:t>
            </a:r>
            <a:r>
              <a:rPr lang="en-US" dirty="0"/>
              <a:t>(self)</a:t>
            </a:r>
          </a:p>
          <a:p>
            <a:pPr marL="0" indent="0">
              <a:buNone/>
            </a:pPr>
            <a:r>
              <a:rPr lang="en-US" dirty="0"/>
              <a:t>	self.textbox2.move(300,250)</a:t>
            </a:r>
          </a:p>
          <a:p>
            <a:pPr marL="0" indent="0">
              <a:buNone/>
            </a:pPr>
            <a:r>
              <a:rPr lang="en-US" dirty="0"/>
              <a:t>	self.textbox2.resize(280,30)</a:t>
            </a:r>
          </a:p>
          <a:p>
            <a:pPr marL="0" indent="0">
              <a:buNone/>
            </a:pPr>
            <a:endParaRPr lang="en-US" dirty="0"/>
          </a:p>
          <a:p>
            <a:pPr marL="0" indent="0">
              <a:buNone/>
            </a:pPr>
            <a:r>
              <a:rPr lang="en-US" dirty="0"/>
              <a:t>	self.textbox3=</a:t>
            </a:r>
            <a:r>
              <a:rPr lang="en-US" dirty="0" err="1"/>
              <a:t>QLineEdit</a:t>
            </a:r>
            <a:r>
              <a:rPr lang="en-US" dirty="0"/>
              <a:t>(self)</a:t>
            </a:r>
          </a:p>
          <a:p>
            <a:pPr marL="0" indent="0">
              <a:buNone/>
            </a:pPr>
            <a:r>
              <a:rPr lang="en-US" dirty="0"/>
              <a:t>	self.textbox3.move(150,350)</a:t>
            </a:r>
          </a:p>
          <a:p>
            <a:pPr marL="0" indent="0">
              <a:buNone/>
            </a:pPr>
            <a:r>
              <a:rPr lang="en-US" dirty="0"/>
              <a:t>	</a:t>
            </a:r>
            <a:r>
              <a:rPr lang="en-US" dirty="0" err="1"/>
              <a:t>button.clicked.connect</a:t>
            </a:r>
            <a:r>
              <a:rPr lang="en-US" dirty="0"/>
              <a:t>(</a:t>
            </a:r>
            <a:r>
              <a:rPr lang="en-US" dirty="0" err="1"/>
              <a:t>self.on_click</a:t>
            </a:r>
            <a:r>
              <a:rPr lang="en-US" dirty="0"/>
              <a:t>)</a:t>
            </a:r>
          </a:p>
          <a:p>
            <a:pPr marL="0" indent="0">
              <a:buNone/>
            </a:pPr>
            <a:r>
              <a:rPr lang="en-US" dirty="0"/>
              <a:t>	</a:t>
            </a:r>
            <a:r>
              <a:rPr lang="en-US" dirty="0" err="1"/>
              <a:t>self.show</a:t>
            </a:r>
            <a:r>
              <a:rPr lang="en-US" dirty="0"/>
              <a:t>()</a:t>
            </a:r>
          </a:p>
          <a:p>
            <a:pPr marL="0" indent="0">
              <a:buNone/>
            </a:pPr>
            <a:endParaRPr lang="en-US" dirty="0"/>
          </a:p>
          <a:p>
            <a:pPr marL="0" indent="0">
              <a:buNone/>
            </a:pPr>
            <a:endParaRPr lang="en-US" dirty="0"/>
          </a:p>
          <a:p>
            <a:pPr marL="0" indent="0">
              <a:buNone/>
            </a:pPr>
            <a:endParaRPr lang="en-US"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4084" y="327547"/>
            <a:ext cx="9880529" cy="6359856"/>
          </a:xfrm>
        </p:spPr>
        <p:txBody>
          <a:bodyPr>
            <a:normAutofit/>
          </a:bodyPr>
          <a:lstStyle/>
          <a:p>
            <a:pPr marL="0" indent="0">
              <a:buNone/>
            </a:pPr>
            <a:r>
              <a:rPr lang="en-US" dirty="0"/>
              <a:t>@</a:t>
            </a:r>
            <a:r>
              <a:rPr lang="en-US" dirty="0" err="1"/>
              <a:t>pyqtSlot</a:t>
            </a:r>
            <a:r>
              <a:rPr lang="en-US" dirty="0"/>
              <a:t>()</a:t>
            </a:r>
          </a:p>
          <a:p>
            <a:pPr marL="0" indent="0">
              <a:buNone/>
            </a:pPr>
            <a:r>
              <a:rPr lang="en-US" dirty="0"/>
              <a:t>Def </a:t>
            </a:r>
            <a:r>
              <a:rPr lang="en-US" dirty="0" err="1"/>
              <a:t>on_click</a:t>
            </a:r>
            <a:r>
              <a:rPr lang="en-US" dirty="0"/>
              <a:t>(self):</a:t>
            </a:r>
          </a:p>
          <a:p>
            <a:pPr marL="0" indent="0">
              <a:buNone/>
            </a:pPr>
            <a:r>
              <a:rPr lang="en-US" dirty="0"/>
              <a:t>	textboxValue1=</a:t>
            </a:r>
            <a:r>
              <a:rPr lang="en-US" dirty="0" err="1"/>
              <a:t>int</a:t>
            </a:r>
            <a:r>
              <a:rPr lang="en-US" dirty="0"/>
              <a:t>(self.textbox3.text())</a:t>
            </a:r>
          </a:p>
          <a:p>
            <a:pPr marL="0" indent="0">
              <a:buNone/>
            </a:pPr>
            <a:r>
              <a:rPr lang="en-US" dirty="0"/>
              <a:t>	print(textboxValue1)</a:t>
            </a:r>
          </a:p>
          <a:p>
            <a:pPr marL="0" indent="0">
              <a:buNone/>
            </a:pPr>
            <a:r>
              <a:rPr lang="en-US" dirty="0"/>
              <a:t>	textboxValue2=</a:t>
            </a:r>
            <a:r>
              <a:rPr lang="en-US" dirty="0" err="1"/>
              <a:t>str</a:t>
            </a:r>
            <a:r>
              <a:rPr lang="en-US" dirty="0"/>
              <a:t>(self.textbox3.text())</a:t>
            </a:r>
          </a:p>
          <a:p>
            <a:pPr marL="0" indent="0">
              <a:buNone/>
            </a:pPr>
            <a:r>
              <a:rPr lang="en-US" dirty="0"/>
              <a:t>	print(textboxValue2)</a:t>
            </a:r>
          </a:p>
          <a:p>
            <a:pPr marL="0" indent="0">
              <a:buNone/>
            </a:pPr>
            <a:r>
              <a:rPr lang="en-US" dirty="0"/>
              <a:t>	textboxValue3=float(self.textbox1.text())</a:t>
            </a:r>
          </a:p>
          <a:p>
            <a:pPr marL="0" indent="0">
              <a:buNone/>
            </a:pPr>
            <a:r>
              <a:rPr lang="en-US" dirty="0"/>
              <a:t>	print(textboxValue3)</a:t>
            </a:r>
          </a:p>
          <a:p>
            <a:pPr marL="0" indent="0">
              <a:buNone/>
            </a:pPr>
            <a:r>
              <a:rPr lang="en-US" dirty="0"/>
              <a:t>	c=sqlite3.connect(‘</a:t>
            </a:r>
            <a:r>
              <a:rPr lang="en-US" dirty="0" err="1"/>
              <a:t>sample.db</a:t>
            </a:r>
            <a:r>
              <a:rPr lang="en-US" dirty="0"/>
              <a:t>’)</a:t>
            </a:r>
          </a:p>
          <a:p>
            <a:pPr marL="0" indent="0">
              <a:buNone/>
            </a:pPr>
            <a:r>
              <a:rPr lang="en-US" dirty="0"/>
              <a:t>	cur=</a:t>
            </a:r>
            <a:r>
              <a:rPr lang="en-US" dirty="0" err="1"/>
              <a:t>c.cursor</a:t>
            </a:r>
            <a:r>
              <a:rPr lang="en-US" dirty="0"/>
              <a:t>()</a:t>
            </a:r>
          </a:p>
          <a:p>
            <a:pPr marL="0" indent="0">
              <a:buNone/>
            </a:pPr>
            <a:r>
              <a:rPr lang="en-US" dirty="0"/>
              <a:t>	data=(textboxValue1, textboxValue2, textboxValue3)</a:t>
            </a:r>
          </a:p>
          <a:p>
            <a:pPr marL="0" indent="0">
              <a:buNone/>
            </a:pPr>
            <a:r>
              <a:rPr lang="en-US" dirty="0"/>
              <a:t>	</a:t>
            </a:r>
            <a:r>
              <a:rPr lang="en-US" dirty="0" err="1"/>
              <a:t>cur.execute</a:t>
            </a:r>
            <a:r>
              <a:rPr lang="en-US" dirty="0"/>
              <a:t>(‘INSERT INTO employee(</a:t>
            </a:r>
            <a:r>
              <a:rPr lang="en-US" dirty="0" err="1"/>
              <a:t>id,name,salary</a:t>
            </a:r>
            <a:r>
              <a:rPr lang="en-US" dirty="0"/>
              <a:t>)VALUES(?,?,?)’,data)</a:t>
            </a:r>
          </a:p>
          <a:p>
            <a:pPr marL="0" indent="0">
              <a:buNone/>
            </a:pPr>
            <a:r>
              <a:rPr lang="en-US" dirty="0"/>
              <a:t>	</a:t>
            </a:r>
            <a:r>
              <a:rPr lang="en-US" dirty="0" err="1"/>
              <a:t>c.commit</a:t>
            </a:r>
            <a:r>
              <a:rPr lang="en-US" dirty="0"/>
              <a:t>()</a:t>
            </a:r>
          </a:p>
          <a:p>
            <a:pPr marL="0" indent="0">
              <a:buNone/>
            </a:pPr>
            <a:r>
              <a:rPr lang="en-US" dirty="0"/>
              <a:t>	self.textbox3.clear</a:t>
            </a:r>
          </a:p>
          <a:p>
            <a:pPr marL="0" indent="0">
              <a:buNone/>
            </a:pPr>
            <a:endParaRPr lang="en-US" dirty="0"/>
          </a:p>
          <a:p>
            <a:pPr marL="0" indent="0">
              <a:buNone/>
            </a:pPr>
            <a:endParaRPr lang="en-US"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5970" y="272955"/>
            <a:ext cx="9798642" cy="5638267"/>
          </a:xfrm>
        </p:spPr>
        <p:txBody>
          <a:bodyPr/>
          <a:lstStyle/>
          <a:p>
            <a:pPr marL="0" indent="0">
              <a:buNone/>
            </a:pPr>
            <a:r>
              <a:rPr lang="en-US" dirty="0"/>
              <a:t>If __name__==‘__main__’:</a:t>
            </a:r>
          </a:p>
          <a:p>
            <a:pPr marL="0" indent="0">
              <a:buNone/>
            </a:pPr>
            <a:r>
              <a:rPr lang="en-US" dirty="0"/>
              <a:t>	app=</a:t>
            </a:r>
            <a:r>
              <a:rPr lang="en-US" dirty="0" err="1"/>
              <a:t>Qapplication</a:t>
            </a:r>
            <a:r>
              <a:rPr lang="en-US" dirty="0"/>
              <a:t>(</a:t>
            </a:r>
            <a:r>
              <a:rPr lang="en-US" dirty="0" err="1"/>
              <a:t>sys.argv</a:t>
            </a:r>
            <a:r>
              <a:rPr lang="en-US" dirty="0"/>
              <a:t>)</a:t>
            </a:r>
          </a:p>
          <a:p>
            <a:pPr marL="0" indent="0">
              <a:buNone/>
            </a:pPr>
            <a:r>
              <a:rPr lang="en-US" dirty="0"/>
              <a:t>	ex=App()</a:t>
            </a:r>
          </a:p>
          <a:p>
            <a:pPr marL="0" indent="0">
              <a:buNone/>
            </a:pPr>
            <a:r>
              <a:rPr lang="en-US" dirty="0"/>
              <a:t>	</a:t>
            </a:r>
            <a:r>
              <a:rPr lang="en-US" dirty="0" err="1"/>
              <a:t>sys.exit</a:t>
            </a:r>
            <a:r>
              <a:rPr lang="en-US" dirty="0"/>
              <a:t>(</a:t>
            </a:r>
            <a:r>
              <a:rPr lang="en-US" dirty="0" err="1"/>
              <a:t>app.exec</a:t>
            </a:r>
            <a:r>
              <a:rPr lang="en-US"/>
              <a:t>_())</a:t>
            </a:r>
            <a:endParaRPr lang="en-US"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Django</a:t>
            </a:r>
            <a:endParaRPr lang="en-US" dirty="0"/>
          </a:p>
        </p:txBody>
      </p:sp>
      <p:sp>
        <p:nvSpPr>
          <p:cNvPr id="3" name="Content Placeholder 2"/>
          <p:cNvSpPr>
            <a:spLocks noGrp="1"/>
          </p:cNvSpPr>
          <p:nvPr>
            <p:ph idx="1"/>
          </p:nvPr>
        </p:nvSpPr>
        <p:spPr/>
        <p:txBody>
          <a:bodyPr/>
          <a:lstStyle/>
          <a:p>
            <a:r>
              <a:rPr lang="en-US" b="1" dirty="0"/>
              <a:t>High level </a:t>
            </a:r>
            <a:r>
              <a:rPr lang="en-US" dirty="0"/>
              <a:t>python web framework</a:t>
            </a:r>
          </a:p>
          <a:p>
            <a:r>
              <a:rPr lang="en-US" dirty="0"/>
              <a:t>Allows rapid development and a </a:t>
            </a:r>
            <a:r>
              <a:rPr lang="en-US" b="1" dirty="0">
                <a:effectLst>
                  <a:outerShdw blurRad="38100" dist="38100" dir="2700000" algn="tl">
                    <a:srgbClr val="000000">
                      <a:alpha val="43137"/>
                    </a:srgbClr>
                  </a:outerShdw>
                </a:effectLst>
              </a:rPr>
              <a:t>clean design</a:t>
            </a:r>
          </a:p>
          <a:p>
            <a:r>
              <a:rPr lang="en-US" dirty="0"/>
              <a:t>Free and open  source</a:t>
            </a:r>
          </a:p>
          <a:p>
            <a:r>
              <a:rPr lang="en-US" b="1" dirty="0">
                <a:effectLst>
                  <a:outerShdw blurRad="38100" dist="38100" dir="2700000" algn="tl">
                    <a:srgbClr val="000000">
                      <a:alpha val="43137"/>
                    </a:srgbClr>
                  </a:outerShdw>
                </a:effectLst>
              </a:rPr>
              <a:t>Extremely fast</a:t>
            </a:r>
          </a:p>
          <a:p>
            <a:r>
              <a:rPr lang="en-US" dirty="0">
                <a:effectLst>
                  <a:outerShdw blurRad="38100" dist="38100" dir="2700000" algn="tl">
                    <a:srgbClr val="000000">
                      <a:alpha val="43137"/>
                    </a:srgbClr>
                  </a:outerShdw>
                </a:effectLst>
              </a:rPr>
              <a:t>Excellent document</a:t>
            </a:r>
          </a:p>
          <a:p>
            <a:endParaRPr lang="en-US"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a:p>
            <a:endParaRPr lang="en-US" b="1" dirty="0">
              <a:effectLst>
                <a:outerShdw blurRad="38100" dist="38100" dir="2700000" algn="tl">
                  <a:srgbClr val="000000">
                    <a:alpha val="43137"/>
                  </a:srgbClr>
                </a:outerShdw>
              </a:effectLst>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2933" y="186268"/>
            <a:ext cx="9201679" cy="863600"/>
          </a:xfrm>
        </p:spPr>
        <p:txBody>
          <a:bodyPr/>
          <a:lstStyle/>
          <a:p>
            <a:r>
              <a:rPr lang="en-US" dirty="0" err="1"/>
              <a:t>Django</a:t>
            </a:r>
            <a:endParaRPr lang="en-US" dirty="0"/>
          </a:p>
        </p:txBody>
      </p:sp>
      <p:sp>
        <p:nvSpPr>
          <p:cNvPr id="3" name="Content Placeholder 2"/>
          <p:cNvSpPr>
            <a:spLocks noGrp="1"/>
          </p:cNvSpPr>
          <p:nvPr>
            <p:ph idx="1"/>
          </p:nvPr>
        </p:nvSpPr>
        <p:spPr>
          <a:xfrm>
            <a:off x="1507067" y="1439333"/>
            <a:ext cx="9997545" cy="4471889"/>
          </a:xfrm>
        </p:spPr>
        <p:txBody>
          <a:bodyPr>
            <a:normAutofit/>
          </a:bodyPr>
          <a:lstStyle/>
          <a:p>
            <a:r>
              <a:rPr lang="en-US" dirty="0"/>
              <a:t>What is </a:t>
            </a:r>
            <a:r>
              <a:rPr lang="en-US" dirty="0" err="1"/>
              <a:t>Django</a:t>
            </a:r>
            <a:r>
              <a:rPr lang="en-US" dirty="0"/>
              <a:t>?</a:t>
            </a:r>
          </a:p>
          <a:p>
            <a:pPr marL="0" indent="0">
              <a:buNone/>
            </a:pPr>
            <a:endParaRPr lang="en-US" dirty="0"/>
          </a:p>
          <a:p>
            <a:pPr marL="0" indent="0">
              <a:buNone/>
            </a:pPr>
            <a:r>
              <a:rPr lang="en-US" dirty="0" err="1"/>
              <a:t>Django</a:t>
            </a:r>
            <a:r>
              <a:rPr lang="en-US" dirty="0"/>
              <a:t> is python based web framework which allow you to quickly create web application without all of the installation or dependency problems that you normally will find with other framework.</a:t>
            </a:r>
          </a:p>
          <a:p>
            <a:pPr marL="0" indent="0">
              <a:buNone/>
            </a:pPr>
            <a:r>
              <a:rPr lang="en-US" dirty="0"/>
              <a:t>When you’re building a website, you always need a similar set of components: a way to handle user authentication (signing up, signing in, signing out), a management panel for your website, forms, a way to upload files, etc.  </a:t>
            </a:r>
            <a:r>
              <a:rPr lang="en-US" dirty="0" err="1"/>
              <a:t>Django</a:t>
            </a:r>
            <a:r>
              <a:rPr lang="en-US" dirty="0"/>
              <a:t> give you ready-made components to use.</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Django</a:t>
            </a:r>
            <a:r>
              <a:rPr lang="en-US" dirty="0"/>
              <a:t>?</a:t>
            </a:r>
          </a:p>
        </p:txBody>
      </p:sp>
      <p:sp>
        <p:nvSpPr>
          <p:cNvPr id="3" name="Content Placeholder 2"/>
          <p:cNvSpPr>
            <a:spLocks noGrp="1"/>
          </p:cNvSpPr>
          <p:nvPr>
            <p:ph idx="1"/>
          </p:nvPr>
        </p:nvSpPr>
        <p:spPr/>
        <p:txBody>
          <a:bodyPr/>
          <a:lstStyle/>
          <a:p>
            <a:pPr marL="0" indent="0">
              <a:buNone/>
            </a:pPr>
            <a:r>
              <a:rPr lang="en-US" dirty="0"/>
              <a:t>1.It’s very easy to switch database in </a:t>
            </a:r>
            <a:r>
              <a:rPr lang="en-US" dirty="0" err="1"/>
              <a:t>Django</a:t>
            </a:r>
            <a:r>
              <a:rPr lang="en-US" dirty="0"/>
              <a:t> framework.</a:t>
            </a:r>
          </a:p>
          <a:p>
            <a:pPr marL="0" indent="0">
              <a:buNone/>
            </a:pPr>
            <a:r>
              <a:rPr lang="en-US" dirty="0"/>
              <a:t>2. It has built in admin interface which makes easy to work with it.</a:t>
            </a:r>
          </a:p>
          <a:p>
            <a:pPr marL="0" indent="0">
              <a:buNone/>
            </a:pPr>
            <a:r>
              <a:rPr lang="en-US" dirty="0"/>
              <a:t>3. </a:t>
            </a:r>
            <a:r>
              <a:rPr lang="en-US" dirty="0" err="1"/>
              <a:t>Django</a:t>
            </a:r>
            <a:r>
              <a:rPr lang="en-US" dirty="0"/>
              <a:t> is fully functional framework that requires nothing else.</a:t>
            </a:r>
          </a:p>
          <a:p>
            <a:pPr marL="0" indent="0">
              <a:buNone/>
            </a:pPr>
            <a:r>
              <a:rPr lang="en-US" dirty="0"/>
              <a:t>4. It has thousands of additional packages available.</a:t>
            </a:r>
          </a:p>
          <a:p>
            <a:pPr marL="0" indent="0">
              <a:buNone/>
            </a:pPr>
            <a:r>
              <a:rPr lang="en-US" dirty="0"/>
              <a:t>5. It is very scalable.</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Django</a:t>
            </a:r>
            <a:r>
              <a:rPr lang="en-US" dirty="0"/>
              <a:t> – Design Philosophies</a:t>
            </a:r>
          </a:p>
        </p:txBody>
      </p:sp>
      <p:sp>
        <p:nvSpPr>
          <p:cNvPr id="3" name="Content Placeholder 2"/>
          <p:cNvSpPr>
            <a:spLocks noGrp="1"/>
          </p:cNvSpPr>
          <p:nvPr>
            <p:ph idx="1"/>
          </p:nvPr>
        </p:nvSpPr>
        <p:spPr/>
        <p:txBody>
          <a:bodyPr/>
          <a:lstStyle/>
          <a:p>
            <a:pPr marL="0" indent="0">
              <a:buNone/>
            </a:pPr>
            <a:r>
              <a:rPr lang="en-US" dirty="0" err="1"/>
              <a:t>Django</a:t>
            </a:r>
            <a:r>
              <a:rPr lang="en-US" dirty="0"/>
              <a:t> comes with the following design philosophies</a:t>
            </a:r>
          </a:p>
          <a:p>
            <a:pPr marL="0" indent="0">
              <a:buNone/>
            </a:pPr>
            <a:endParaRPr lang="en-US" dirty="0"/>
          </a:p>
          <a:p>
            <a:pPr marL="0" indent="0">
              <a:buNone/>
            </a:pPr>
            <a:r>
              <a:rPr lang="en-US" b="1" dirty="0"/>
              <a:t>Less Coding </a:t>
            </a:r>
            <a:r>
              <a:rPr lang="en-US" dirty="0"/>
              <a:t>− Less code so in turn a quick development.</a:t>
            </a:r>
          </a:p>
          <a:p>
            <a:pPr marL="0" indent="0">
              <a:buNone/>
            </a:pPr>
            <a:r>
              <a:rPr lang="en-US" b="1" dirty="0"/>
              <a:t>Fast Development </a:t>
            </a:r>
            <a:r>
              <a:rPr lang="en-US" dirty="0"/>
              <a:t>− </a:t>
            </a:r>
            <a:r>
              <a:rPr lang="en-US" dirty="0" err="1"/>
              <a:t>Django’s</a:t>
            </a:r>
            <a:r>
              <a:rPr lang="en-US" dirty="0"/>
              <a:t> philosophy is to do all it can to facilitate hyper-fast development.</a:t>
            </a:r>
          </a:p>
          <a:p>
            <a:pPr marL="0" indent="0">
              <a:buNone/>
            </a:pPr>
            <a:r>
              <a:rPr lang="en-US" b="1" dirty="0"/>
              <a:t>Clean Design</a:t>
            </a:r>
            <a:r>
              <a:rPr lang="en-US" dirty="0"/>
              <a:t> − </a:t>
            </a:r>
            <a:r>
              <a:rPr lang="en-US" dirty="0" err="1"/>
              <a:t>Django</a:t>
            </a:r>
            <a:r>
              <a:rPr lang="en-US" dirty="0"/>
              <a:t> strictly maintains a clean design throughout its own code and makes it easy to follow best web-development practices.</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4133" y="0"/>
            <a:ext cx="9760479" cy="880533"/>
          </a:xfrm>
        </p:spPr>
        <p:txBody>
          <a:bodyPr/>
          <a:lstStyle/>
          <a:p>
            <a:r>
              <a:rPr lang="en-US" dirty="0"/>
              <a:t>Advantages of </a:t>
            </a:r>
            <a:r>
              <a:rPr lang="en-US" dirty="0" err="1"/>
              <a:t>Django</a:t>
            </a:r>
            <a:endParaRPr lang="en-US" dirty="0"/>
          </a:p>
        </p:txBody>
      </p:sp>
      <p:sp>
        <p:nvSpPr>
          <p:cNvPr id="3" name="Content Placeholder 2"/>
          <p:cNvSpPr>
            <a:spLocks noGrp="1"/>
          </p:cNvSpPr>
          <p:nvPr>
            <p:ph idx="1"/>
          </p:nvPr>
        </p:nvSpPr>
        <p:spPr>
          <a:xfrm>
            <a:off x="1168400" y="1439333"/>
            <a:ext cx="10336212" cy="5164667"/>
          </a:xfrm>
        </p:spPr>
        <p:txBody>
          <a:bodyPr>
            <a:normAutofit fontScale="92500" lnSpcReduction="10000"/>
          </a:bodyPr>
          <a:lstStyle/>
          <a:p>
            <a:pPr marL="0" indent="0">
              <a:buNone/>
            </a:pPr>
            <a:r>
              <a:rPr lang="en-US" sz="1900" b="1" dirty="0"/>
              <a:t>Object-Relational Mapping (ORM) Support </a:t>
            </a:r>
            <a:r>
              <a:rPr lang="en-US" dirty="0"/>
              <a:t>− </a:t>
            </a:r>
            <a:r>
              <a:rPr lang="en-US" dirty="0" err="1"/>
              <a:t>Django</a:t>
            </a:r>
            <a:r>
              <a:rPr lang="en-US" dirty="0"/>
              <a:t> provides a bridge between the</a:t>
            </a:r>
          </a:p>
          <a:p>
            <a:pPr marL="0" indent="0">
              <a:buNone/>
            </a:pPr>
            <a:r>
              <a:rPr lang="en-US" dirty="0"/>
              <a:t>data model and the database engine, and supports a large set of database systems</a:t>
            </a:r>
          </a:p>
          <a:p>
            <a:pPr marL="0" indent="0">
              <a:buNone/>
            </a:pPr>
            <a:r>
              <a:rPr lang="en-US" dirty="0"/>
              <a:t>including MySQL, Oracle, </a:t>
            </a:r>
            <a:r>
              <a:rPr lang="en-US" dirty="0" err="1"/>
              <a:t>Postgres</a:t>
            </a:r>
            <a:r>
              <a:rPr lang="en-US" dirty="0"/>
              <a:t>, etc. </a:t>
            </a:r>
            <a:r>
              <a:rPr lang="en-US" dirty="0" err="1"/>
              <a:t>Django</a:t>
            </a:r>
            <a:r>
              <a:rPr lang="en-US" dirty="0"/>
              <a:t> also supports </a:t>
            </a:r>
            <a:r>
              <a:rPr lang="en-US" dirty="0" err="1"/>
              <a:t>NoSQL</a:t>
            </a:r>
            <a:r>
              <a:rPr lang="en-US" dirty="0"/>
              <a:t> database through</a:t>
            </a:r>
          </a:p>
          <a:p>
            <a:pPr marL="0" indent="0">
              <a:buNone/>
            </a:pPr>
            <a:r>
              <a:rPr lang="en-US" dirty="0" err="1"/>
              <a:t>Django-nonrel</a:t>
            </a:r>
            <a:r>
              <a:rPr lang="en-US" dirty="0"/>
              <a:t> fork. For now, the only </a:t>
            </a:r>
            <a:r>
              <a:rPr lang="en-US" dirty="0" err="1"/>
              <a:t>NoSQL</a:t>
            </a:r>
            <a:r>
              <a:rPr lang="en-US" dirty="0"/>
              <a:t> databases supported are </a:t>
            </a:r>
            <a:r>
              <a:rPr lang="en-US" dirty="0" err="1"/>
              <a:t>MongoDB</a:t>
            </a:r>
            <a:r>
              <a:rPr lang="en-US" dirty="0"/>
              <a:t> and</a:t>
            </a:r>
          </a:p>
          <a:p>
            <a:pPr marL="0" indent="0">
              <a:buNone/>
            </a:pPr>
            <a:r>
              <a:rPr lang="en-US" dirty="0" err="1"/>
              <a:t>google</a:t>
            </a:r>
            <a:r>
              <a:rPr lang="en-US" dirty="0"/>
              <a:t> app engine.</a:t>
            </a:r>
          </a:p>
          <a:p>
            <a:pPr marL="0" indent="0">
              <a:buNone/>
            </a:pPr>
            <a:r>
              <a:rPr lang="en-US" b="1" dirty="0"/>
              <a:t>Multilingual Support </a:t>
            </a:r>
            <a:r>
              <a:rPr lang="en-US" dirty="0"/>
              <a:t>− </a:t>
            </a:r>
            <a:r>
              <a:rPr lang="en-US" dirty="0" err="1"/>
              <a:t>Django</a:t>
            </a:r>
            <a:r>
              <a:rPr lang="en-US" dirty="0"/>
              <a:t> supports multilingual websites through its built-in</a:t>
            </a:r>
          </a:p>
          <a:p>
            <a:pPr marL="0" indent="0">
              <a:buNone/>
            </a:pPr>
            <a:r>
              <a:rPr lang="en-US" dirty="0"/>
              <a:t>internationalization system. So you can develop your website, which would support</a:t>
            </a:r>
          </a:p>
          <a:p>
            <a:pPr marL="0" indent="0">
              <a:buNone/>
            </a:pPr>
            <a:r>
              <a:rPr lang="en-US" dirty="0"/>
              <a:t>multiple languages.</a:t>
            </a:r>
          </a:p>
          <a:p>
            <a:pPr marL="0" indent="0">
              <a:buNone/>
            </a:pPr>
            <a:r>
              <a:rPr lang="en-US" b="1" dirty="0"/>
              <a:t>Framework Support </a:t>
            </a:r>
            <a:r>
              <a:rPr lang="en-US" dirty="0"/>
              <a:t>− </a:t>
            </a:r>
            <a:r>
              <a:rPr lang="en-US" dirty="0" err="1"/>
              <a:t>Django</a:t>
            </a:r>
            <a:r>
              <a:rPr lang="en-US" dirty="0"/>
              <a:t> has built-in support for Ajax,  Caching and various</a:t>
            </a:r>
          </a:p>
          <a:p>
            <a:pPr marL="0" indent="0">
              <a:buNone/>
            </a:pPr>
            <a:r>
              <a:rPr lang="en-US" dirty="0"/>
              <a:t>other frameworks.</a:t>
            </a:r>
          </a:p>
          <a:p>
            <a:pPr marL="0" indent="0">
              <a:buNone/>
            </a:pPr>
            <a:r>
              <a:rPr lang="en-US" b="1" dirty="0"/>
              <a:t>Administration GUI </a:t>
            </a:r>
            <a:r>
              <a:rPr lang="en-US" dirty="0"/>
              <a:t>− </a:t>
            </a:r>
            <a:r>
              <a:rPr lang="en-US" dirty="0" err="1"/>
              <a:t>Django</a:t>
            </a:r>
            <a:r>
              <a:rPr lang="en-US" dirty="0"/>
              <a:t> provides a nice ready-to-use user interface for</a:t>
            </a:r>
          </a:p>
          <a:p>
            <a:pPr marL="0" indent="0">
              <a:buNone/>
            </a:pPr>
            <a:r>
              <a:rPr lang="en-US" dirty="0"/>
              <a:t>administrative activities.</a:t>
            </a:r>
          </a:p>
          <a:p>
            <a:pPr marL="0" indent="0">
              <a:buNone/>
            </a:pPr>
            <a:r>
              <a:rPr lang="en-US" dirty="0"/>
              <a:t> </a:t>
            </a:r>
            <a:r>
              <a:rPr lang="en-US" b="1" dirty="0"/>
              <a:t>Development Environment </a:t>
            </a:r>
            <a:r>
              <a:rPr lang="en-US" dirty="0"/>
              <a:t>− </a:t>
            </a:r>
            <a:r>
              <a:rPr lang="en-US" dirty="0" err="1"/>
              <a:t>Django</a:t>
            </a:r>
            <a:r>
              <a:rPr lang="en-US" dirty="0"/>
              <a:t> comes with a lightweight web server to facilitate</a:t>
            </a:r>
          </a:p>
          <a:p>
            <a:pPr marL="0" indent="0">
              <a:buNone/>
            </a:pPr>
            <a:r>
              <a:rPr lang="en-US" dirty="0"/>
              <a:t>end-to-end application development and testing.</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0708" t="29340" r="48353" b="25019"/>
          <a:stretch>
            <a:fillRect/>
          </a:stretch>
        </p:blipFill>
        <p:spPr>
          <a:xfrm>
            <a:off x="2570064" y="1558621"/>
            <a:ext cx="6956357" cy="332776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Membership operator</a:t>
            </a:r>
          </a:p>
        </p:txBody>
      </p:sp>
      <p:sp>
        <p:nvSpPr>
          <p:cNvPr id="3" name="Content Placeholder 2"/>
          <p:cNvSpPr>
            <a:spLocks noGrp="1"/>
          </p:cNvSpPr>
          <p:nvPr>
            <p:ph idx="1"/>
          </p:nvPr>
        </p:nvSpPr>
        <p:spPr/>
        <p:txBody>
          <a:bodyPr/>
          <a:lstStyle/>
          <a:p>
            <a:r>
              <a:rPr lang="en-US" dirty="0"/>
              <a:t>in – variable in sequence </a:t>
            </a:r>
          </a:p>
          <a:p>
            <a:r>
              <a:rPr lang="en-US" dirty="0"/>
              <a:t>not in – variable not in sequence</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933" y="1"/>
            <a:ext cx="9455679" cy="711199"/>
          </a:xfrm>
        </p:spPr>
        <p:txBody>
          <a:bodyPr>
            <a:normAutofit/>
          </a:bodyPr>
          <a:lstStyle/>
          <a:p>
            <a:r>
              <a:rPr lang="en-US" dirty="0"/>
              <a:t>features of </a:t>
            </a:r>
            <a:r>
              <a:rPr lang="en-US" dirty="0" err="1"/>
              <a:t>Django</a:t>
            </a:r>
            <a:endParaRPr lang="en-US" dirty="0"/>
          </a:p>
        </p:txBody>
      </p:sp>
      <p:sp>
        <p:nvSpPr>
          <p:cNvPr id="3" name="Content Placeholder 2"/>
          <p:cNvSpPr>
            <a:spLocks noGrp="1"/>
          </p:cNvSpPr>
          <p:nvPr>
            <p:ph idx="1"/>
          </p:nvPr>
        </p:nvSpPr>
        <p:spPr>
          <a:xfrm>
            <a:off x="1761066" y="660400"/>
            <a:ext cx="9743545" cy="6079067"/>
          </a:xfrm>
        </p:spPr>
        <p:txBody>
          <a:bodyPr>
            <a:noAutofit/>
          </a:bodyPr>
          <a:lstStyle/>
          <a:p>
            <a:pPr marL="0" indent="0">
              <a:buNone/>
            </a:pPr>
            <a:r>
              <a:rPr lang="en-US" b="1" dirty="0"/>
              <a:t>Versatility of </a:t>
            </a:r>
            <a:r>
              <a:rPr lang="en-US" b="1" dirty="0" err="1"/>
              <a:t>Django</a:t>
            </a:r>
            <a:endParaRPr lang="en-US" b="1" dirty="0"/>
          </a:p>
          <a:p>
            <a:pPr marL="0" indent="0">
              <a:buNone/>
            </a:pPr>
            <a:r>
              <a:rPr lang="en-US" dirty="0" err="1"/>
              <a:t>Django</a:t>
            </a:r>
            <a:r>
              <a:rPr lang="en-US" dirty="0"/>
              <a:t> can build almost any type of website. It can also work with any client side framework, and can deliver content in any format such as HTML, JSON, XML etc. Some sites which can be build using </a:t>
            </a:r>
            <a:r>
              <a:rPr lang="en-US" dirty="0" err="1"/>
              <a:t>Django</a:t>
            </a:r>
            <a:r>
              <a:rPr lang="en-US" dirty="0"/>
              <a:t> are wikis, social networks , new sites etc.</a:t>
            </a:r>
          </a:p>
          <a:p>
            <a:pPr marL="0" indent="0">
              <a:buNone/>
            </a:pPr>
            <a:r>
              <a:rPr lang="en-US" b="1" dirty="0"/>
              <a:t>Security</a:t>
            </a:r>
          </a:p>
          <a:p>
            <a:pPr marL="0" indent="0">
              <a:buNone/>
            </a:pPr>
            <a:r>
              <a:rPr lang="en-US" dirty="0"/>
              <a:t>Since </a:t>
            </a:r>
            <a:r>
              <a:rPr lang="en-US" dirty="0" err="1"/>
              <a:t>Django</a:t>
            </a:r>
            <a:r>
              <a:rPr lang="en-US" dirty="0"/>
              <a:t> framework is made for making web development easy, it has been engineered in such a way that it automatically do the right things to protect the website. For example, In </a:t>
            </a:r>
            <a:r>
              <a:rPr lang="en-US" dirty="0" err="1"/>
              <a:t>Django</a:t>
            </a:r>
            <a:r>
              <a:rPr lang="en-US" dirty="0"/>
              <a:t> framework instead of putting password in cookies the hashed password is stored in it so that it can’t be fetched easily by hackers.</a:t>
            </a:r>
          </a:p>
          <a:p>
            <a:pPr marL="0" indent="0">
              <a:buNone/>
            </a:pPr>
            <a:r>
              <a:rPr lang="en-US" b="1" dirty="0"/>
              <a:t>Scalability</a:t>
            </a:r>
          </a:p>
          <a:p>
            <a:pPr marL="0" indent="0">
              <a:buNone/>
            </a:pPr>
            <a:r>
              <a:rPr lang="en-US" dirty="0" err="1"/>
              <a:t>Django</a:t>
            </a:r>
            <a:r>
              <a:rPr lang="en-US" dirty="0"/>
              <a:t> web nodes have no stored state, they scale horizontally – just fire up more of then when you need them. Being able to do this is the essence of good scalability. </a:t>
            </a:r>
            <a:r>
              <a:rPr lang="en-US" dirty="0" err="1"/>
              <a:t>Instagram</a:t>
            </a:r>
            <a:r>
              <a:rPr lang="en-US" dirty="0"/>
              <a:t> and </a:t>
            </a:r>
            <a:r>
              <a:rPr lang="en-US" dirty="0" err="1"/>
              <a:t>Disqus</a:t>
            </a:r>
            <a:r>
              <a:rPr lang="en-US" dirty="0"/>
              <a:t> are two </a:t>
            </a:r>
            <a:r>
              <a:rPr lang="en-US" dirty="0" err="1"/>
              <a:t>Django</a:t>
            </a:r>
            <a:r>
              <a:rPr lang="en-US" dirty="0"/>
              <a:t> based products that has millions of active users, this is taken as a example of scalability of </a:t>
            </a:r>
            <a:r>
              <a:rPr lang="en-US" dirty="0" err="1"/>
              <a:t>Django</a:t>
            </a:r>
            <a:endParaRPr lang="en-US" dirty="0"/>
          </a:p>
          <a:p>
            <a:pPr marL="0" indent="0">
              <a:buNone/>
            </a:pPr>
            <a:r>
              <a:rPr lang="en-US" b="1" dirty="0"/>
              <a:t>Portability</a:t>
            </a:r>
          </a:p>
          <a:p>
            <a:pPr marL="0" indent="0">
              <a:buNone/>
            </a:pPr>
            <a:r>
              <a:rPr lang="en-US" dirty="0"/>
              <a:t>All the codes of </a:t>
            </a:r>
            <a:r>
              <a:rPr lang="en-US" dirty="0" err="1"/>
              <a:t>Django</a:t>
            </a:r>
            <a:r>
              <a:rPr lang="en-US" dirty="0"/>
              <a:t> framework is written in Python, which runs on many platforms. Which leads to run </a:t>
            </a:r>
            <a:r>
              <a:rPr lang="en-US" dirty="0" err="1"/>
              <a:t>Django</a:t>
            </a:r>
            <a:r>
              <a:rPr lang="en-US" dirty="0"/>
              <a:t> too in many platforms such as Linux, Windows and Mac OS.</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200" dirty="0"/>
              <a:t>HOW DOES DJANGO WORK?</a:t>
            </a:r>
          </a:p>
          <a:p>
            <a:pPr marL="0" indent="0">
              <a:buNone/>
            </a:pPr>
            <a:endParaRPr lang="en-US" sz="3200" dirty="0"/>
          </a:p>
          <a:p>
            <a:pPr marL="0" indent="0">
              <a:buNone/>
            </a:pPr>
            <a:r>
              <a:rPr lang="en-US" dirty="0"/>
              <a:t>Let’s  understand MVC-MVT pattern</a:t>
            </a:r>
          </a:p>
          <a:p>
            <a:pPr marL="0" indent="0">
              <a:buNone/>
            </a:pPr>
            <a:endParaRPr lang="en-US" sz="3200" dirty="0"/>
          </a:p>
          <a:p>
            <a:pPr marL="0" indent="0">
              <a:buNone/>
            </a:pPr>
            <a:endParaRPr lang="en-US" sz="3200"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MVC Pattern</a:t>
            </a:r>
          </a:p>
          <a:p>
            <a:endParaRPr lang="en-US" dirty="0"/>
          </a:p>
          <a:p>
            <a:pPr marL="0" indent="0">
              <a:buNone/>
            </a:pPr>
            <a:r>
              <a:rPr lang="en-US" dirty="0"/>
              <a:t>MVC pattern is based on three components: Model,</a:t>
            </a:r>
          </a:p>
          <a:p>
            <a:pPr marL="0" indent="0">
              <a:buNone/>
            </a:pPr>
            <a:r>
              <a:rPr lang="en-US" dirty="0"/>
              <a:t>View, and Controller.</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6941" t="20583" r="35573" b="30033"/>
          <a:stretch>
            <a:fillRect/>
          </a:stretch>
        </p:blipFill>
        <p:spPr>
          <a:xfrm>
            <a:off x="2249023" y="1321748"/>
            <a:ext cx="8552861" cy="3651903"/>
          </a:xfrm>
          <a:prstGeom prst="rect">
            <a:avLst/>
          </a:prstGeom>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6413" t="20615" r="43459" b="39102"/>
          <a:stretch>
            <a:fillRect/>
          </a:stretch>
        </p:blipFill>
        <p:spPr>
          <a:xfrm>
            <a:off x="2747544" y="1538243"/>
            <a:ext cx="7037392" cy="4127619"/>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6920" t="21336" r="38500" b="25736"/>
          <a:stretch>
            <a:fillRect/>
          </a:stretch>
        </p:blipFill>
        <p:spPr>
          <a:xfrm>
            <a:off x="1708761" y="1632247"/>
            <a:ext cx="8050536" cy="4221622"/>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9733" y="745067"/>
            <a:ext cx="9404879" cy="5166155"/>
          </a:xfrm>
        </p:spPr>
        <p:txBody>
          <a:bodyPr/>
          <a:lstStyle/>
          <a:p>
            <a:pPr marL="0" indent="0">
              <a:buNone/>
            </a:pPr>
            <a:r>
              <a:rPr lang="en-US" dirty="0"/>
              <a:t>The Model-View-Template (MVT) is slightly different from MVC. In fact the</a:t>
            </a:r>
          </a:p>
          <a:p>
            <a:pPr marL="0" indent="0">
              <a:buNone/>
            </a:pPr>
            <a:r>
              <a:rPr lang="en-US" dirty="0"/>
              <a:t> main difference between the two patterns is that </a:t>
            </a:r>
            <a:r>
              <a:rPr lang="en-US" dirty="0" err="1"/>
              <a:t>Django</a:t>
            </a:r>
            <a:r>
              <a:rPr lang="en-US" dirty="0"/>
              <a:t> itself takes care of </a:t>
            </a:r>
          </a:p>
          <a:p>
            <a:pPr marL="0" indent="0">
              <a:buNone/>
            </a:pPr>
            <a:r>
              <a:rPr lang="en-US" dirty="0"/>
              <a:t>the Controller part (Software Code that controls the interactions between the</a:t>
            </a:r>
          </a:p>
          <a:p>
            <a:pPr marL="0" indent="0">
              <a:buNone/>
            </a:pPr>
            <a:r>
              <a:rPr lang="en-US" dirty="0"/>
              <a:t> Model and View), leaving us with the template. The template is a HTML file </a:t>
            </a:r>
          </a:p>
          <a:p>
            <a:pPr marL="0" indent="0">
              <a:buNone/>
            </a:pPr>
            <a:r>
              <a:rPr lang="en-US" dirty="0"/>
              <a:t>mixed with </a:t>
            </a:r>
            <a:r>
              <a:rPr lang="en-US" dirty="0" err="1"/>
              <a:t>Django</a:t>
            </a:r>
            <a:r>
              <a:rPr lang="en-US" dirty="0"/>
              <a:t> Template Language (DTL).</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of </a:t>
            </a:r>
            <a:r>
              <a:rPr lang="en-US" dirty="0" err="1"/>
              <a:t>Django</a:t>
            </a:r>
            <a:endParaRPr lang="en-US" dirty="0"/>
          </a:p>
        </p:txBody>
      </p:sp>
      <p:sp>
        <p:nvSpPr>
          <p:cNvPr id="3" name="Content Placeholder 2"/>
          <p:cNvSpPr>
            <a:spLocks noGrp="1"/>
          </p:cNvSpPr>
          <p:nvPr>
            <p:ph idx="1"/>
          </p:nvPr>
        </p:nvSpPr>
        <p:spPr>
          <a:xfrm>
            <a:off x="1354667" y="1659467"/>
            <a:ext cx="10149945" cy="4893733"/>
          </a:xfrm>
        </p:spPr>
        <p:txBody>
          <a:bodyPr>
            <a:normAutofit/>
          </a:bodyPr>
          <a:lstStyle/>
          <a:p>
            <a:pPr marL="0" indent="0">
              <a:buNone/>
            </a:pPr>
            <a:r>
              <a:rPr lang="en-US" dirty="0"/>
              <a:t>Installation of </a:t>
            </a:r>
            <a:r>
              <a:rPr lang="en-US" dirty="0" err="1"/>
              <a:t>Django</a:t>
            </a:r>
            <a:r>
              <a:rPr lang="en-US" dirty="0"/>
              <a:t> in Linux and Mac is similar, here showing it in windows for</a:t>
            </a:r>
          </a:p>
          <a:p>
            <a:pPr marL="0" indent="0">
              <a:buNone/>
            </a:pPr>
            <a:r>
              <a:rPr lang="en-US" dirty="0" err="1"/>
              <a:t>linux</a:t>
            </a:r>
            <a:r>
              <a:rPr lang="en-US" dirty="0"/>
              <a:t> and mac just open terminal in place of command prompt and go through the</a:t>
            </a:r>
          </a:p>
          <a:p>
            <a:pPr marL="0" indent="0">
              <a:buNone/>
            </a:pPr>
            <a:r>
              <a:rPr lang="en-US" dirty="0"/>
              <a:t>following commands.</a:t>
            </a:r>
          </a:p>
          <a:p>
            <a:pPr marL="0" indent="0">
              <a:buNone/>
            </a:pPr>
            <a:endParaRPr lang="en-US" dirty="0"/>
          </a:p>
          <a:p>
            <a:pPr marL="0" indent="0">
              <a:buNone/>
            </a:pPr>
            <a:r>
              <a:rPr lang="en-US" dirty="0"/>
              <a:t> </a:t>
            </a:r>
            <a:r>
              <a:rPr lang="en-US" b="1" dirty="0"/>
              <a:t>Install pip- </a:t>
            </a:r>
            <a:r>
              <a:rPr lang="en-US" dirty="0"/>
              <a:t>Open command prompt and enter following command</a:t>
            </a:r>
          </a:p>
          <a:p>
            <a:pPr marL="0" indent="0">
              <a:buNone/>
            </a:pPr>
            <a:endParaRPr lang="en-US" dirty="0"/>
          </a:p>
          <a:p>
            <a:pPr marL="0" indent="0">
              <a:buNone/>
            </a:pPr>
            <a:r>
              <a:rPr lang="en-US" dirty="0"/>
              <a:t>o python -m pip install -U pip</a:t>
            </a:r>
          </a:p>
          <a:p>
            <a:pPr marL="0" indent="0">
              <a:buNone/>
            </a:pPr>
            <a:endParaRPr lang="en-US" dirty="0"/>
          </a:p>
          <a:p>
            <a:pPr marL="0" indent="0">
              <a:buNone/>
            </a:pPr>
            <a:r>
              <a:rPr lang="en-US" dirty="0"/>
              <a:t> </a:t>
            </a:r>
            <a:r>
              <a:rPr lang="en-US" b="1" dirty="0"/>
              <a:t>Install virtual environment- </a:t>
            </a:r>
            <a:r>
              <a:rPr lang="en-US" dirty="0"/>
              <a:t>Enter following command in </a:t>
            </a:r>
            <a:r>
              <a:rPr lang="en-US" dirty="0" err="1"/>
              <a:t>cmd</a:t>
            </a:r>
            <a:r>
              <a:rPr lang="en-US" dirty="0"/>
              <a:t>-</a:t>
            </a:r>
          </a:p>
          <a:p>
            <a:pPr marL="0" indent="0">
              <a:buNone/>
            </a:pPr>
            <a:endParaRPr lang="en-US" dirty="0"/>
          </a:p>
          <a:p>
            <a:pPr marL="0" indent="0">
              <a:buNone/>
            </a:pPr>
            <a:r>
              <a:rPr lang="en-US" dirty="0"/>
              <a:t>o pip install </a:t>
            </a:r>
            <a:r>
              <a:rPr lang="en-US" dirty="0" err="1"/>
              <a:t>virtualenv</a:t>
            </a:r>
            <a:endParaRPr lang="en-US"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9600" y="406400"/>
            <a:ext cx="9625012" cy="6299200"/>
          </a:xfrm>
        </p:spPr>
        <p:txBody>
          <a:bodyPr>
            <a:normAutofit/>
          </a:bodyPr>
          <a:lstStyle/>
          <a:p>
            <a:r>
              <a:rPr lang="en-US" dirty="0"/>
              <a:t>Set Virtual environment- Setting up the virtual environment will allow you to edit the dependency which generally your system wouldn’t allow. Follow these steps to setup virtual environment-</a:t>
            </a:r>
          </a:p>
          <a:p>
            <a:endParaRPr lang="en-US" dirty="0"/>
          </a:p>
          <a:p>
            <a:pPr>
              <a:buAutoNum type="arabicPeriod"/>
            </a:pPr>
            <a:r>
              <a:rPr lang="en-US" dirty="0"/>
              <a:t>Create a virtual environment by giving this command in </a:t>
            </a:r>
            <a:r>
              <a:rPr lang="en-US" dirty="0" err="1"/>
              <a:t>cmd</a:t>
            </a:r>
            <a:r>
              <a:rPr lang="en-US" dirty="0"/>
              <a:t>-</a:t>
            </a:r>
          </a:p>
          <a:p>
            <a:pPr marL="0" indent="0">
              <a:buNone/>
            </a:pPr>
            <a:endParaRPr lang="en-US" dirty="0"/>
          </a:p>
          <a:p>
            <a:pPr marL="0" indent="0">
              <a:buNone/>
            </a:pPr>
            <a:r>
              <a:rPr lang="en-US" dirty="0"/>
              <a:t>	</a:t>
            </a:r>
            <a:r>
              <a:rPr lang="en-US" dirty="0" err="1"/>
              <a:t>virtualenv</a:t>
            </a:r>
            <a:r>
              <a:rPr lang="en-US" dirty="0"/>
              <a:t> </a:t>
            </a:r>
            <a:r>
              <a:rPr lang="en-US" dirty="0" err="1"/>
              <a:t>my_site</a:t>
            </a:r>
            <a:endParaRPr lang="en-US" dirty="0"/>
          </a:p>
          <a:p>
            <a:pPr marL="0" indent="0">
              <a:buNone/>
            </a:pPr>
            <a:endParaRPr lang="en-US" dirty="0"/>
          </a:p>
          <a:p>
            <a:pPr marL="0" indent="0">
              <a:buNone/>
            </a:pPr>
            <a:r>
              <a:rPr lang="en-US" dirty="0"/>
              <a:t>2. Change directory to </a:t>
            </a:r>
            <a:r>
              <a:rPr lang="en-US" dirty="0" err="1"/>
              <a:t>env_site</a:t>
            </a:r>
            <a:r>
              <a:rPr lang="en-US" dirty="0"/>
              <a:t> by this command-</a:t>
            </a:r>
          </a:p>
          <a:p>
            <a:pPr marL="0" indent="0">
              <a:buNone/>
            </a:pPr>
            <a:endParaRPr lang="en-US" dirty="0"/>
          </a:p>
          <a:p>
            <a:pPr marL="0" indent="0">
              <a:buNone/>
            </a:pPr>
            <a:r>
              <a:rPr lang="en-US" dirty="0"/>
              <a:t>	cd </a:t>
            </a:r>
            <a:r>
              <a:rPr lang="en-US" dirty="0" err="1"/>
              <a:t>my_site</a:t>
            </a:r>
            <a:endParaRPr lang="en-US" dirty="0"/>
          </a:p>
          <a:p>
            <a:pPr marL="0" indent="0">
              <a:buNone/>
            </a:pPr>
            <a:endParaRPr lang="en-US" dirty="0"/>
          </a:p>
          <a:p>
            <a:pPr marL="0" indent="0">
              <a:buNone/>
            </a:pPr>
            <a:r>
              <a:rPr lang="en-US" dirty="0"/>
              <a:t>3. Go to Script directory inside </a:t>
            </a:r>
            <a:r>
              <a:rPr lang="en-US" dirty="0" err="1"/>
              <a:t>my_site</a:t>
            </a:r>
            <a:r>
              <a:rPr lang="en-US" dirty="0"/>
              <a:t> and activate virtual environment-</a:t>
            </a:r>
          </a:p>
          <a:p>
            <a:pPr marL="0" indent="0">
              <a:buNone/>
            </a:pPr>
            <a:endParaRPr lang="en-US" dirty="0"/>
          </a:p>
          <a:p>
            <a:pPr marL="0" indent="0">
              <a:buNone/>
            </a:pPr>
            <a:r>
              <a:rPr lang="en-US" dirty="0"/>
              <a:t>	cd Scripts</a:t>
            </a:r>
          </a:p>
          <a:p>
            <a:pPr marL="0" indent="0">
              <a:buNone/>
            </a:pPr>
            <a:r>
              <a:rPr lang="en-US"/>
              <a:t>	activate</a:t>
            </a:r>
            <a:endParaRPr lang="en-US"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5200" y="2336800"/>
            <a:ext cx="9269412" cy="4114800"/>
          </a:xfrm>
        </p:spPr>
        <p:txBody>
          <a:bodyPr>
            <a:normAutofit fontScale="70000" lnSpcReduction="20000"/>
          </a:bodyPr>
          <a:lstStyle/>
          <a:p>
            <a:pPr marL="0" indent="0">
              <a:buNone/>
            </a:pPr>
            <a:r>
              <a:rPr lang="en-US" dirty="0"/>
              <a:t>Install </a:t>
            </a:r>
            <a:r>
              <a:rPr lang="en-US" dirty="0" err="1"/>
              <a:t>django</a:t>
            </a:r>
            <a:r>
              <a:rPr lang="en-US" dirty="0"/>
              <a:t> by giving following command-</a:t>
            </a:r>
          </a:p>
          <a:p>
            <a:pPr marL="0" indent="0">
              <a:buNone/>
            </a:pPr>
            <a:endParaRPr lang="en-US" dirty="0"/>
          </a:p>
          <a:p>
            <a:pPr marL="0" indent="0">
              <a:buNone/>
            </a:pPr>
            <a:r>
              <a:rPr lang="en-US" dirty="0"/>
              <a:t>pip install </a:t>
            </a:r>
            <a:r>
              <a:rPr lang="en-US" dirty="0" err="1"/>
              <a:t>django</a:t>
            </a:r>
            <a:endParaRPr lang="en-US" dirty="0"/>
          </a:p>
          <a:p>
            <a:pPr marL="0" indent="0">
              <a:buNone/>
            </a:pPr>
            <a:endParaRPr lang="en-US" dirty="0"/>
          </a:p>
          <a:p>
            <a:pPr marL="0" indent="0">
              <a:buNone/>
            </a:pPr>
            <a:r>
              <a:rPr lang="en-US" dirty="0"/>
              <a:t>Return to the </a:t>
            </a:r>
            <a:r>
              <a:rPr lang="en-US" dirty="0" err="1"/>
              <a:t>my_site</a:t>
            </a:r>
            <a:r>
              <a:rPr lang="en-US" dirty="0"/>
              <a:t> directory-</a:t>
            </a:r>
          </a:p>
          <a:p>
            <a:pPr marL="0" indent="0">
              <a:buNone/>
            </a:pPr>
            <a:r>
              <a:rPr lang="en-US" dirty="0"/>
              <a:t>cd ..</a:t>
            </a:r>
          </a:p>
          <a:p>
            <a:pPr marL="0" indent="0">
              <a:buNone/>
            </a:pPr>
            <a:endParaRPr lang="en-US" dirty="0"/>
          </a:p>
          <a:p>
            <a:pPr marL="0" indent="0">
              <a:buNone/>
            </a:pPr>
            <a:r>
              <a:rPr lang="en-US" dirty="0"/>
              <a:t>Start a project by following command-</a:t>
            </a:r>
          </a:p>
          <a:p>
            <a:pPr marL="0" indent="0">
              <a:buNone/>
            </a:pPr>
            <a:endParaRPr lang="en-US" dirty="0"/>
          </a:p>
          <a:p>
            <a:pPr marL="0" indent="0">
              <a:buNone/>
            </a:pPr>
            <a:r>
              <a:rPr lang="en-US" dirty="0" err="1"/>
              <a:t>django</a:t>
            </a:r>
            <a:r>
              <a:rPr lang="en-US" dirty="0"/>
              <a:t>-admin </a:t>
            </a:r>
            <a:r>
              <a:rPr lang="en-US" dirty="0" err="1"/>
              <a:t>startproject</a:t>
            </a:r>
            <a:r>
              <a:rPr lang="en-US" dirty="0"/>
              <a:t> </a:t>
            </a:r>
            <a:r>
              <a:rPr lang="en-US" dirty="0" err="1"/>
              <a:t>networkz_site</a:t>
            </a:r>
            <a:endParaRPr lang="en-US" dirty="0"/>
          </a:p>
          <a:p>
            <a:pPr marL="0" indent="0">
              <a:buNone/>
            </a:pPr>
            <a:endParaRPr lang="en-US" dirty="0"/>
          </a:p>
          <a:p>
            <a:pPr marL="0" indent="0">
              <a:buNone/>
            </a:pPr>
            <a:r>
              <a:rPr lang="en-US" dirty="0"/>
              <a:t>Change directory to </a:t>
            </a:r>
            <a:r>
              <a:rPr lang="en-US" dirty="0" err="1"/>
              <a:t>networkz_site</a:t>
            </a:r>
            <a:endParaRPr lang="en-US" dirty="0"/>
          </a:p>
          <a:p>
            <a:pPr marL="0" indent="0">
              <a:buNone/>
            </a:pPr>
            <a:endParaRPr lang="en-US" dirty="0"/>
          </a:p>
          <a:p>
            <a:pPr marL="0" indent="0">
              <a:buNone/>
            </a:pPr>
            <a:r>
              <a:rPr lang="en-US" dirty="0"/>
              <a:t>cd </a:t>
            </a:r>
            <a:r>
              <a:rPr lang="en-US" dirty="0" err="1"/>
              <a:t>networkz_site</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Identity operator</a:t>
            </a:r>
          </a:p>
        </p:txBody>
      </p:sp>
      <p:sp>
        <p:nvSpPr>
          <p:cNvPr id="3" name="Content Placeholder 2"/>
          <p:cNvSpPr>
            <a:spLocks noGrp="1"/>
          </p:cNvSpPr>
          <p:nvPr>
            <p:ph idx="1"/>
          </p:nvPr>
        </p:nvSpPr>
        <p:spPr>
          <a:xfrm>
            <a:off x="1931437" y="2133600"/>
            <a:ext cx="9573175" cy="4332514"/>
          </a:xfrm>
        </p:spPr>
        <p:txBody>
          <a:bodyPr>
            <a:normAutofit/>
          </a:bodyPr>
          <a:lstStyle/>
          <a:p>
            <a:r>
              <a:rPr lang="en-US" dirty="0"/>
              <a:t>is – if two variables reference to same object – true</a:t>
            </a:r>
          </a:p>
          <a:p>
            <a:pPr marL="0" indent="0">
              <a:buNone/>
            </a:pPr>
            <a:r>
              <a:rPr lang="en-US" dirty="0"/>
              <a:t>									Otherwise – false</a:t>
            </a:r>
          </a:p>
          <a:p>
            <a:pPr marL="0" indent="0">
              <a:buNone/>
            </a:pPr>
            <a:r>
              <a:rPr lang="en-US" dirty="0"/>
              <a:t>Eg – a=5</a:t>
            </a:r>
          </a:p>
          <a:p>
            <a:pPr marL="0" indent="0">
              <a:buNone/>
            </a:pPr>
            <a:r>
              <a:rPr lang="en-US" dirty="0"/>
              <a:t>	b=6</a:t>
            </a:r>
          </a:p>
          <a:p>
            <a:pPr marL="0" indent="0">
              <a:buNone/>
            </a:pPr>
            <a:r>
              <a:rPr lang="en-US" dirty="0"/>
              <a:t>a is b - false</a:t>
            </a:r>
          </a:p>
          <a:p>
            <a:r>
              <a:rPr lang="en-US" dirty="0"/>
              <a:t>is not – if two variables not reference to the same object – true</a:t>
            </a:r>
          </a:p>
          <a:p>
            <a:pPr marL="0" indent="0">
              <a:buNone/>
            </a:pPr>
            <a:r>
              <a:rPr lang="en-US" dirty="0"/>
              <a:t>												 otherwise – false</a:t>
            </a:r>
          </a:p>
          <a:p>
            <a:pPr marL="3657600" lvl="8" indent="0">
              <a:buNone/>
            </a:pPr>
            <a:r>
              <a:rPr lang="en-US" dirty="0"/>
              <a:t>Eg –</a:t>
            </a:r>
          </a:p>
          <a:p>
            <a:pPr marL="3657600" lvl="8" indent="0">
              <a:buNone/>
            </a:pPr>
            <a:r>
              <a:rPr lang="en-US" dirty="0"/>
              <a:t> a=5</a:t>
            </a:r>
          </a:p>
          <a:p>
            <a:pPr marL="3657600" lvl="8" indent="0">
              <a:buNone/>
            </a:pPr>
            <a:r>
              <a:rPr lang="en-US" dirty="0"/>
              <a:t>b=6</a:t>
            </a:r>
          </a:p>
          <a:p>
            <a:pPr marL="3657600" lvl="8" indent="0">
              <a:buNone/>
            </a:pPr>
            <a:r>
              <a:rPr lang="en-US" dirty="0"/>
              <a:t>a is not b - true</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067" y="186267"/>
            <a:ext cx="9235545" cy="677333"/>
          </a:xfrm>
        </p:spPr>
        <p:txBody>
          <a:bodyPr>
            <a:normAutofit/>
          </a:bodyPr>
          <a:lstStyle/>
          <a:p>
            <a:r>
              <a:rPr lang="en-US" dirty="0" err="1"/>
              <a:t>Django</a:t>
            </a:r>
            <a:r>
              <a:rPr lang="en-US" dirty="0"/>
              <a:t> </a:t>
            </a:r>
            <a:r>
              <a:rPr lang="en-US" dirty="0" err="1"/>
              <a:t>insatallation</a:t>
            </a:r>
            <a:endParaRPr lang="en-US" dirty="0"/>
          </a:p>
        </p:txBody>
      </p:sp>
      <p:sp>
        <p:nvSpPr>
          <p:cNvPr id="4" name="Content Placeholder 2"/>
          <p:cNvSpPr>
            <a:spLocks noGrp="1"/>
          </p:cNvSpPr>
          <p:nvPr>
            <p:ph idx="1"/>
          </p:nvPr>
        </p:nvSpPr>
        <p:spPr>
          <a:xfrm>
            <a:off x="1828800" y="965197"/>
            <a:ext cx="9591145" cy="5655735"/>
          </a:xfrm>
        </p:spPr>
        <p:txBody>
          <a:bodyPr>
            <a:noAutofit/>
          </a:bodyPr>
          <a:lstStyle/>
          <a:p>
            <a:pPr>
              <a:buFont typeface="Wingdings" panose="05000000000000000000" pitchFamily="2" charset="2"/>
              <a:buChar char="Ø"/>
            </a:pPr>
            <a:r>
              <a:rPr lang="en-US" dirty="0"/>
              <a:t>Install </a:t>
            </a:r>
            <a:r>
              <a:rPr lang="en-US" dirty="0" err="1"/>
              <a:t>django</a:t>
            </a:r>
            <a:r>
              <a:rPr lang="en-US" dirty="0"/>
              <a:t> by giving following command-</a:t>
            </a:r>
          </a:p>
          <a:p>
            <a:pPr marL="0" indent="0">
              <a:buNone/>
            </a:pPr>
            <a:endParaRPr lang="en-US" dirty="0"/>
          </a:p>
          <a:p>
            <a:pPr marL="0" indent="0">
              <a:buNone/>
            </a:pPr>
            <a:r>
              <a:rPr lang="en-US" dirty="0"/>
              <a:t>	pip install </a:t>
            </a:r>
            <a:r>
              <a:rPr lang="en-US" dirty="0" err="1"/>
              <a:t>django</a:t>
            </a:r>
            <a:endParaRPr lang="en-US" dirty="0"/>
          </a:p>
          <a:p>
            <a:pPr marL="0" indent="0">
              <a:buNone/>
            </a:pPr>
            <a:endParaRPr lang="en-US" dirty="0"/>
          </a:p>
          <a:p>
            <a:pPr>
              <a:buFont typeface="Wingdings" panose="05000000000000000000" pitchFamily="2" charset="2"/>
              <a:buChar char="Ø"/>
            </a:pPr>
            <a:r>
              <a:rPr lang="en-US" dirty="0"/>
              <a:t>Return to the </a:t>
            </a:r>
            <a:r>
              <a:rPr lang="en-US" dirty="0" err="1"/>
              <a:t>my_site</a:t>
            </a:r>
            <a:r>
              <a:rPr lang="en-US" dirty="0"/>
              <a:t> directory-</a:t>
            </a:r>
          </a:p>
          <a:p>
            <a:pPr marL="0" indent="0">
              <a:buNone/>
            </a:pPr>
            <a:r>
              <a:rPr lang="en-US" dirty="0"/>
              <a:t>	cd ..</a:t>
            </a:r>
          </a:p>
          <a:p>
            <a:pPr marL="0" indent="0">
              <a:buNone/>
            </a:pPr>
            <a:endParaRPr lang="en-US" dirty="0"/>
          </a:p>
          <a:p>
            <a:pPr>
              <a:buFont typeface="Wingdings" panose="05000000000000000000" pitchFamily="2" charset="2"/>
              <a:buChar char="Ø"/>
            </a:pPr>
            <a:r>
              <a:rPr lang="en-US" dirty="0"/>
              <a:t>Start a project by following command-</a:t>
            </a:r>
          </a:p>
          <a:p>
            <a:pPr marL="0" indent="0">
              <a:buNone/>
            </a:pPr>
            <a:endParaRPr lang="en-US" dirty="0"/>
          </a:p>
          <a:p>
            <a:pPr marL="0" indent="0">
              <a:buNone/>
            </a:pPr>
            <a:r>
              <a:rPr lang="en-US" dirty="0"/>
              <a:t>	</a:t>
            </a:r>
            <a:r>
              <a:rPr lang="en-US" dirty="0" err="1"/>
              <a:t>django</a:t>
            </a:r>
            <a:r>
              <a:rPr lang="en-US" dirty="0"/>
              <a:t>-admin  </a:t>
            </a:r>
            <a:r>
              <a:rPr lang="en-US" dirty="0" err="1"/>
              <a:t>startproject</a:t>
            </a:r>
            <a:r>
              <a:rPr lang="en-US" dirty="0"/>
              <a:t>  </a:t>
            </a:r>
            <a:r>
              <a:rPr lang="en-US" dirty="0" err="1"/>
              <a:t>projectname</a:t>
            </a:r>
            <a:endParaRPr lang="en-US" dirty="0"/>
          </a:p>
          <a:p>
            <a:pPr marL="0" indent="0">
              <a:buNone/>
            </a:pPr>
            <a:endParaRPr lang="en-US" dirty="0"/>
          </a:p>
          <a:p>
            <a:pPr marL="0" indent="0">
              <a:buNone/>
            </a:pPr>
            <a:r>
              <a:rPr lang="en-US" dirty="0" err="1"/>
              <a:t>myproject</a:t>
            </a:r>
            <a:r>
              <a:rPr lang="en-US" dirty="0"/>
              <a:t>/ manage.py </a:t>
            </a:r>
            <a:r>
              <a:rPr lang="en-US" dirty="0" err="1"/>
              <a:t>myproject</a:t>
            </a:r>
            <a:r>
              <a:rPr lang="en-US" dirty="0"/>
              <a:t>/ __init__.py settings.py urls.py wsgi.py</a:t>
            </a:r>
          </a:p>
          <a:p>
            <a:pPr marL="0" indent="0">
              <a:buNone/>
            </a:pPr>
            <a:endParaRPr lang="en-US"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2533" y="389467"/>
            <a:ext cx="9675812" cy="6163733"/>
          </a:xfrm>
        </p:spPr>
        <p:txBody>
          <a:bodyPr>
            <a:normAutofit/>
          </a:bodyPr>
          <a:lstStyle/>
          <a:p>
            <a:pPr>
              <a:buFont typeface="Wingdings" panose="05000000000000000000" pitchFamily="2" charset="2"/>
              <a:buChar char="Ø"/>
            </a:pPr>
            <a:endParaRPr lang="en-US" dirty="0"/>
          </a:p>
          <a:p>
            <a:pPr marL="0" indent="0">
              <a:buNone/>
            </a:pPr>
            <a:r>
              <a:rPr lang="en-US" dirty="0" err="1"/>
              <a:t>myproject</a:t>
            </a:r>
            <a:r>
              <a:rPr lang="en-US" dirty="0"/>
              <a:t>/ </a:t>
            </a:r>
          </a:p>
          <a:p>
            <a:pPr marL="0" indent="0">
              <a:buNone/>
            </a:pPr>
            <a:r>
              <a:rPr lang="en-US" dirty="0"/>
              <a:t>	manage.py</a:t>
            </a:r>
          </a:p>
          <a:p>
            <a:pPr marL="0" indent="0">
              <a:buNone/>
            </a:pPr>
            <a:r>
              <a:rPr lang="en-US" dirty="0"/>
              <a:t> 	</a:t>
            </a:r>
            <a:r>
              <a:rPr lang="en-US" dirty="0" err="1"/>
              <a:t>myproject</a:t>
            </a:r>
            <a:r>
              <a:rPr lang="en-US" dirty="0"/>
              <a:t>/ </a:t>
            </a:r>
          </a:p>
          <a:p>
            <a:pPr marL="0" indent="0">
              <a:buNone/>
            </a:pPr>
            <a:r>
              <a:rPr lang="en-US" dirty="0"/>
              <a:t>		__init__.py </a:t>
            </a:r>
          </a:p>
          <a:p>
            <a:pPr marL="0" indent="0">
              <a:buNone/>
            </a:pPr>
            <a:r>
              <a:rPr lang="en-US" dirty="0"/>
              <a:t>		settings.py </a:t>
            </a:r>
          </a:p>
          <a:p>
            <a:pPr marL="0" indent="0">
              <a:buNone/>
            </a:pPr>
            <a:r>
              <a:rPr lang="en-US" dirty="0"/>
              <a:t>		urls.py </a:t>
            </a:r>
          </a:p>
          <a:p>
            <a:pPr marL="0" indent="0">
              <a:buNone/>
            </a:pPr>
            <a:r>
              <a:rPr lang="en-US" dirty="0"/>
              <a:t>		wsgi.py</a:t>
            </a:r>
          </a:p>
          <a:p>
            <a:pPr>
              <a:buFont typeface="Wingdings" panose="05000000000000000000" pitchFamily="2" charset="2"/>
              <a:buChar char="Ø"/>
            </a:pPr>
            <a:endParaRPr lang="en-US" dirty="0"/>
          </a:p>
          <a:p>
            <a:pPr>
              <a:buFont typeface="Wingdings" panose="05000000000000000000" pitchFamily="2" charset="2"/>
              <a:buChar char="Ø"/>
            </a:pPr>
            <a:r>
              <a:rPr lang="en-US" dirty="0"/>
              <a:t>Change directory to </a:t>
            </a:r>
            <a:r>
              <a:rPr lang="en-US" dirty="0" err="1"/>
              <a:t>networkz_site</a:t>
            </a:r>
            <a:endParaRPr lang="en-US" dirty="0"/>
          </a:p>
          <a:p>
            <a:pPr marL="0" indent="0">
              <a:buNone/>
            </a:pPr>
            <a:endParaRPr lang="en-US" dirty="0"/>
          </a:p>
          <a:p>
            <a:pPr marL="0" indent="0">
              <a:buNone/>
            </a:pPr>
            <a:r>
              <a:rPr lang="en-US" dirty="0"/>
              <a:t>	cd </a:t>
            </a:r>
            <a:r>
              <a:rPr lang="en-US" dirty="0" err="1"/>
              <a:t>networkz_site</a:t>
            </a:r>
            <a:endParaRPr lang="en-US" dirty="0"/>
          </a:p>
          <a:p>
            <a:pPr marL="0" indent="0">
              <a:buNone/>
            </a:pPr>
            <a:endParaRPr lang="en-US"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9467" y="254001"/>
            <a:ext cx="9845145" cy="6434666"/>
          </a:xfrm>
        </p:spPr>
        <p:txBody>
          <a:bodyPr>
            <a:normAutofit/>
          </a:bodyPr>
          <a:lstStyle/>
          <a:p>
            <a:pPr>
              <a:buFont typeface="Wingdings" panose="05000000000000000000" pitchFamily="2" charset="2"/>
              <a:buChar char="Ø"/>
            </a:pPr>
            <a:r>
              <a:rPr lang="en-US" dirty="0"/>
              <a:t>Start a app by following command-</a:t>
            </a:r>
          </a:p>
          <a:p>
            <a:pPr>
              <a:buFont typeface="Wingdings" panose="05000000000000000000" pitchFamily="2" charset="2"/>
              <a:buChar char="Ø"/>
            </a:pPr>
            <a:endParaRPr lang="en-US" dirty="0"/>
          </a:p>
          <a:p>
            <a:pPr marL="0" indent="0">
              <a:buNone/>
            </a:pPr>
            <a:r>
              <a:rPr lang="en-US" dirty="0"/>
              <a:t>	python  manage.py  </a:t>
            </a:r>
            <a:r>
              <a:rPr lang="en-US" dirty="0" err="1"/>
              <a:t>startapp</a:t>
            </a:r>
            <a:r>
              <a:rPr lang="en-US" dirty="0"/>
              <a:t>   </a:t>
            </a:r>
            <a:r>
              <a:rPr lang="en-US" dirty="0" err="1"/>
              <a:t>appname</a:t>
            </a:r>
            <a:endParaRPr lang="en-US" dirty="0"/>
          </a:p>
          <a:p>
            <a:pPr marL="0" indent="0">
              <a:buNone/>
            </a:pPr>
            <a:endParaRPr lang="en-US" dirty="0"/>
          </a:p>
          <a:p>
            <a:pPr marL="0" indent="0">
              <a:buNone/>
            </a:pPr>
            <a:r>
              <a:rPr lang="en-US" b="1" dirty="0"/>
              <a:t>Start the server-</a:t>
            </a:r>
            <a:r>
              <a:rPr lang="en-US" dirty="0"/>
              <a:t> Start the server by typing following command in </a:t>
            </a:r>
            <a:r>
              <a:rPr lang="en-US" dirty="0" err="1"/>
              <a:t>cmd</a:t>
            </a:r>
            <a:r>
              <a:rPr lang="en-US" dirty="0"/>
              <a:t>-</a:t>
            </a:r>
          </a:p>
          <a:p>
            <a:pPr marL="0" indent="0">
              <a:buNone/>
            </a:pPr>
            <a:endParaRPr lang="en-US" dirty="0"/>
          </a:p>
          <a:p>
            <a:pPr marL="0" indent="0">
              <a:buNone/>
            </a:pPr>
            <a:r>
              <a:rPr lang="en-US" dirty="0"/>
              <a:t>	python  manage.py  </a:t>
            </a:r>
            <a:r>
              <a:rPr lang="en-US" dirty="0" err="1"/>
              <a:t>runserver</a:t>
            </a:r>
            <a:endParaRPr lang="en-US" dirty="0"/>
          </a:p>
          <a:p>
            <a:pPr marL="0" indent="0">
              <a:buNone/>
            </a:pPr>
            <a:endParaRPr lang="en-US" dirty="0"/>
          </a:p>
          <a:p>
            <a:pPr marL="0" indent="0">
              <a:buNone/>
            </a:pPr>
            <a:r>
              <a:rPr lang="en-US" dirty="0"/>
              <a:t>To check whether server is running or not go to web browser and enter</a:t>
            </a:r>
          </a:p>
          <a:p>
            <a:pPr marL="0" indent="0">
              <a:buNone/>
            </a:pPr>
            <a:r>
              <a:rPr lang="en-US" dirty="0"/>
              <a:t>http://127.0.0.1:8000/ as </a:t>
            </a:r>
            <a:r>
              <a:rPr lang="en-US" dirty="0" err="1"/>
              <a:t>url</a:t>
            </a:r>
            <a:r>
              <a:rPr lang="en-US" dirty="0"/>
              <a:t>.</a:t>
            </a:r>
          </a:p>
          <a:p>
            <a:pPr marL="0" indent="0">
              <a:buNone/>
            </a:pPr>
            <a:endParaRPr lang="en-US" dirty="0"/>
          </a:p>
          <a:p>
            <a:pPr marL="0" indent="0">
              <a:buNone/>
            </a:pPr>
            <a:r>
              <a:rPr lang="en-US" dirty="0"/>
              <a:t> </a:t>
            </a:r>
            <a:r>
              <a:rPr lang="en-US" sz="2100" b="1" dirty="0"/>
              <a:t>manage.py</a:t>
            </a:r>
            <a:r>
              <a:rPr lang="en-US" dirty="0"/>
              <a:t>-This file is used to interact with your project via command line(start the server, sync the database… </a:t>
            </a:r>
            <a:r>
              <a:rPr lang="en-US" dirty="0" err="1"/>
              <a:t>etc</a:t>
            </a:r>
            <a:r>
              <a:rPr lang="en-US" dirty="0"/>
              <a:t>). </a:t>
            </a:r>
          </a:p>
          <a:p>
            <a:pPr marL="0" indent="0">
              <a:buNone/>
            </a:pPr>
            <a:endParaRPr lang="en-US" dirty="0"/>
          </a:p>
          <a:p>
            <a:endParaRPr lang="en-US"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0933" y="355600"/>
            <a:ext cx="9963679" cy="5555622"/>
          </a:xfrm>
        </p:spPr>
        <p:txBody>
          <a:bodyPr>
            <a:normAutofit/>
          </a:bodyPr>
          <a:lstStyle/>
          <a:p>
            <a:pPr marL="0" indent="0">
              <a:buNone/>
            </a:pPr>
            <a:r>
              <a:rPr lang="en-US" b="1" dirty="0"/>
              <a:t>folder ( </a:t>
            </a:r>
            <a:r>
              <a:rPr lang="en-US" b="1" dirty="0" err="1"/>
              <a:t>networkz_site</a:t>
            </a:r>
            <a:r>
              <a:rPr lang="en-US" b="1" dirty="0"/>
              <a:t> ) </a:t>
            </a:r>
            <a:r>
              <a:rPr lang="en-US" dirty="0"/>
              <a:t>–This folder contains all the packages of your project. Initially it</a:t>
            </a:r>
          </a:p>
          <a:p>
            <a:pPr marL="0" indent="0">
              <a:buNone/>
            </a:pPr>
            <a:r>
              <a:rPr lang="en-US" dirty="0"/>
              <a:t>contains four files –</a:t>
            </a:r>
          </a:p>
          <a:p>
            <a:pPr marL="0" indent="0">
              <a:buNone/>
            </a:pPr>
            <a:endParaRPr lang="en-US" dirty="0"/>
          </a:p>
          <a:p>
            <a:pPr>
              <a:buFont typeface="Wingdings" panose="05000000000000000000" pitchFamily="2" charset="2"/>
              <a:buChar char="Ø"/>
            </a:pPr>
            <a:r>
              <a:rPr lang="en-US" dirty="0"/>
              <a:t>_init_.py – It is python package.</a:t>
            </a:r>
          </a:p>
          <a:p>
            <a:pPr marL="0" indent="0">
              <a:buNone/>
            </a:pPr>
            <a:endParaRPr lang="en-US" dirty="0"/>
          </a:p>
          <a:p>
            <a:pPr>
              <a:buFont typeface="Wingdings" panose="05000000000000000000" pitchFamily="2" charset="2"/>
              <a:buChar char="Ø"/>
            </a:pPr>
            <a:r>
              <a:rPr lang="en-US" dirty="0"/>
              <a:t>settings.py – As the name indicates it contains all the website settings. In this file</a:t>
            </a:r>
          </a:p>
          <a:p>
            <a:pPr marL="0" indent="0">
              <a:buNone/>
            </a:pPr>
            <a:r>
              <a:rPr lang="en-US" dirty="0"/>
              <a:t>	we register any applications we create, the location of our static files, database 	configuration details, etc.</a:t>
            </a:r>
          </a:p>
          <a:p>
            <a:pPr marL="0" indent="0">
              <a:buNone/>
            </a:pPr>
            <a:endParaRPr lang="en-US" dirty="0"/>
          </a:p>
          <a:p>
            <a:pPr>
              <a:buFont typeface="Wingdings" panose="05000000000000000000" pitchFamily="2" charset="2"/>
              <a:buChar char="Ø"/>
            </a:pPr>
            <a:r>
              <a:rPr lang="en-US" dirty="0"/>
              <a:t> urls.py – In this file we store all links of the project and functions to call.</a:t>
            </a:r>
          </a:p>
          <a:p>
            <a:pPr marL="0" indent="0">
              <a:buNone/>
            </a:pPr>
            <a:endParaRPr lang="en-US" dirty="0"/>
          </a:p>
          <a:p>
            <a:pPr>
              <a:buFont typeface="Wingdings" panose="05000000000000000000" pitchFamily="2" charset="2"/>
              <a:buChar char="Ø"/>
            </a:pPr>
            <a:r>
              <a:rPr lang="en-US" dirty="0"/>
              <a:t>wsgi.py – This file is used in deploying the project in WSGI. It is used to help</a:t>
            </a:r>
          </a:p>
          <a:p>
            <a:pPr marL="0" indent="0">
              <a:buNone/>
            </a:pPr>
            <a:r>
              <a:rPr lang="en-US" dirty="0"/>
              <a:t>	your </a:t>
            </a:r>
            <a:r>
              <a:rPr lang="en-US" dirty="0" err="1"/>
              <a:t>Django</a:t>
            </a:r>
            <a:r>
              <a:rPr lang="en-US" dirty="0"/>
              <a:t> application communicate with the web server.</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6533" y="643467"/>
            <a:ext cx="9608079" cy="6011333"/>
          </a:xfrm>
        </p:spPr>
        <p:txBody>
          <a:bodyPr>
            <a:normAutofit/>
          </a:bodyPr>
          <a:lstStyle/>
          <a:p>
            <a:pPr marL="0" indent="0">
              <a:buNone/>
            </a:pPr>
            <a:r>
              <a:rPr lang="en-US" b="1" dirty="0"/>
              <a:t>Create a project</a:t>
            </a:r>
            <a:r>
              <a:rPr lang="en-US" dirty="0"/>
              <a:t/>
            </a:r>
            <a:br>
              <a:rPr lang="en-US" dirty="0"/>
            </a:br>
            <a:endParaRPr lang="en-US" dirty="0"/>
          </a:p>
          <a:p>
            <a:pPr marL="0" indent="0">
              <a:buNone/>
            </a:pPr>
            <a:r>
              <a:rPr lang="en-US" dirty="0"/>
              <a:t>Create a new file </a:t>
            </a:r>
            <a:r>
              <a:rPr lang="en-US" b="1" dirty="0"/>
              <a:t>views.py </a:t>
            </a:r>
            <a:r>
              <a:rPr lang="en-US" dirty="0"/>
              <a:t>inside the project folder where settings.py, urls.py and other files are stored and save the following code in it-</a:t>
            </a:r>
          </a:p>
          <a:p>
            <a:pPr marL="0" indent="0">
              <a:buNone/>
            </a:pPr>
            <a:r>
              <a:rPr lang="en-US" dirty="0"/>
              <a:t># </a:t>
            </a:r>
            <a:r>
              <a:rPr lang="en-US" dirty="0" err="1"/>
              <a:t>HttpResponse</a:t>
            </a:r>
            <a:r>
              <a:rPr lang="en-US" dirty="0"/>
              <a:t> is used to pass the information back to view</a:t>
            </a:r>
          </a:p>
          <a:p>
            <a:pPr marL="0" indent="0">
              <a:buNone/>
            </a:pPr>
            <a:endParaRPr lang="en-US" dirty="0"/>
          </a:p>
          <a:p>
            <a:r>
              <a:rPr lang="en-US" dirty="0"/>
              <a:t>from </a:t>
            </a:r>
            <a:r>
              <a:rPr lang="en-US" dirty="0" err="1"/>
              <a:t>django.http</a:t>
            </a:r>
            <a:r>
              <a:rPr lang="en-US" dirty="0"/>
              <a:t> import </a:t>
            </a:r>
            <a:r>
              <a:rPr lang="en-US" dirty="0" err="1"/>
              <a:t>HttpResponse</a:t>
            </a:r>
            <a:endParaRPr lang="en-US" dirty="0"/>
          </a:p>
          <a:p>
            <a:pPr marL="0" indent="0">
              <a:buNone/>
            </a:pPr>
            <a:endParaRPr lang="en-US" dirty="0"/>
          </a:p>
          <a:p>
            <a:pPr marL="0" indent="0">
              <a:buNone/>
            </a:pPr>
            <a:r>
              <a:rPr lang="en-US" dirty="0"/>
              <a:t>Defining a function which will receive request and perform task depending upon</a:t>
            </a:r>
          </a:p>
          <a:p>
            <a:pPr marL="0" indent="0">
              <a:buNone/>
            </a:pPr>
            <a:r>
              <a:rPr lang="en-US" dirty="0"/>
              <a:t>function definition</a:t>
            </a:r>
          </a:p>
          <a:p>
            <a:pPr marL="0" indent="0">
              <a:buNone/>
            </a:pPr>
            <a:endParaRPr lang="en-US" dirty="0"/>
          </a:p>
          <a:p>
            <a:pPr marL="0" indent="0">
              <a:buNone/>
            </a:pPr>
            <a:r>
              <a:rPr lang="en-US" dirty="0" err="1"/>
              <a:t>def</a:t>
            </a:r>
            <a:r>
              <a:rPr lang="en-US" dirty="0"/>
              <a:t> index(request) :</a:t>
            </a:r>
          </a:p>
          <a:p>
            <a:pPr marL="0" indent="0">
              <a:buNone/>
            </a:pPr>
            <a:endParaRPr lang="en-US" dirty="0"/>
          </a:p>
          <a:p>
            <a:pPr marL="0" indent="0">
              <a:buNone/>
            </a:pPr>
            <a:r>
              <a:rPr lang="en-US" dirty="0"/>
              <a:t># This will return index string as </a:t>
            </a:r>
            <a:r>
              <a:rPr lang="en-US" dirty="0" err="1"/>
              <a:t>HttpResponse</a:t>
            </a:r>
            <a:endParaRPr lang="en-US" dirty="0"/>
          </a:p>
          <a:p>
            <a:pPr marL="0" indent="0">
              <a:buNone/>
            </a:pPr>
            <a:r>
              <a:rPr lang="en-US" dirty="0"/>
              <a:t>return </a:t>
            </a:r>
            <a:r>
              <a:rPr lang="en-US" dirty="0" err="1"/>
              <a:t>HttpResponse</a:t>
            </a:r>
            <a:r>
              <a:rPr lang="en-US" dirty="0"/>
              <a:t>(“&lt;h1&gt;Hello </a:t>
            </a:r>
            <a:r>
              <a:rPr lang="en-US" dirty="0" err="1"/>
              <a:t>networkz</a:t>
            </a:r>
            <a:r>
              <a:rPr lang="en-US" dirty="0"/>
              <a:t> systems&lt;/h1&gt;)</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9600" y="169333"/>
            <a:ext cx="9625012" cy="6468534"/>
          </a:xfrm>
        </p:spPr>
        <p:txBody>
          <a:bodyPr>
            <a:normAutofit/>
          </a:bodyPr>
          <a:lstStyle/>
          <a:p>
            <a:pPr marL="0" indent="0">
              <a:buNone/>
            </a:pPr>
            <a:r>
              <a:rPr lang="en-US" b="1" dirty="0" err="1"/>
              <a:t>app</a:t>
            </a:r>
            <a:r>
              <a:rPr lang="en-US" b="1" dirty="0" err="1">
                <a:sym typeface="Wingdings" panose="05000000000000000000" pitchFamily="2" charset="2"/>
              </a:rPr>
              <a:t></a:t>
            </a:r>
            <a:r>
              <a:rPr lang="en-US" b="1" dirty="0" err="1"/>
              <a:t>urls</a:t>
            </a:r>
            <a:endParaRPr lang="en-US" b="1" dirty="0"/>
          </a:p>
          <a:p>
            <a:pPr marL="0" indent="0">
              <a:buNone/>
            </a:pPr>
            <a:endParaRPr lang="en-US" b="1" dirty="0"/>
          </a:p>
          <a:p>
            <a:pPr marL="0" indent="0">
              <a:buNone/>
            </a:pPr>
            <a:r>
              <a:rPr lang="en-US" dirty="0"/>
              <a:t>from </a:t>
            </a:r>
            <a:r>
              <a:rPr lang="en-US" dirty="0" err="1"/>
              <a:t>django.urls</a:t>
            </a:r>
            <a:r>
              <a:rPr lang="en-US" dirty="0"/>
              <a:t> import path</a:t>
            </a:r>
          </a:p>
          <a:p>
            <a:pPr marL="0" indent="0">
              <a:buNone/>
            </a:pPr>
            <a:r>
              <a:rPr lang="en-US" dirty="0" err="1"/>
              <a:t>from.import</a:t>
            </a:r>
            <a:r>
              <a:rPr lang="en-US" dirty="0"/>
              <a:t> views</a:t>
            </a:r>
          </a:p>
          <a:p>
            <a:pPr marL="0" indent="0">
              <a:buNone/>
            </a:pPr>
            <a:r>
              <a:rPr lang="en-US" dirty="0" err="1"/>
              <a:t>Urlpatterns</a:t>
            </a:r>
            <a:r>
              <a:rPr lang="en-US" dirty="0"/>
              <a:t>=[</a:t>
            </a:r>
          </a:p>
          <a:p>
            <a:pPr marL="0" indent="0">
              <a:buNone/>
            </a:pPr>
            <a:r>
              <a:rPr lang="en-US" dirty="0"/>
              <a:t>	path(‘’,</a:t>
            </a:r>
            <a:r>
              <a:rPr lang="en-US" dirty="0" err="1"/>
              <a:t>views.index</a:t>
            </a:r>
            <a:r>
              <a:rPr lang="en-US" dirty="0"/>
              <a:t>, name=‘index’),</a:t>
            </a:r>
          </a:p>
          <a:p>
            <a:pPr marL="0" indent="0">
              <a:buNone/>
            </a:pPr>
            <a:r>
              <a:rPr lang="en-US" dirty="0"/>
              <a:t>]</a:t>
            </a:r>
          </a:p>
          <a:p>
            <a:pPr marL="0" indent="0">
              <a:buNone/>
            </a:pPr>
            <a:endParaRPr lang="en-US" dirty="0"/>
          </a:p>
          <a:p>
            <a:pPr marL="0" indent="0">
              <a:buNone/>
            </a:pPr>
            <a:r>
              <a:rPr lang="en-US" b="1" dirty="0" err="1"/>
              <a:t>Prj</a:t>
            </a:r>
            <a:r>
              <a:rPr lang="en-US" b="1" dirty="0" err="1">
                <a:sym typeface="Wingdings" panose="05000000000000000000" pitchFamily="2" charset="2"/>
              </a:rPr>
              <a:t>urls</a:t>
            </a:r>
            <a:endParaRPr lang="en-US" b="1" dirty="0">
              <a:sym typeface="Wingdings" panose="05000000000000000000" pitchFamily="2" charset="2"/>
            </a:endParaRPr>
          </a:p>
          <a:p>
            <a:pPr marL="0" indent="0">
              <a:buNone/>
            </a:pPr>
            <a:endParaRPr lang="en-US" b="1" dirty="0">
              <a:sym typeface="Wingdings" panose="05000000000000000000" pitchFamily="2" charset="2"/>
            </a:endParaRPr>
          </a:p>
          <a:p>
            <a:pPr marL="0" indent="0">
              <a:buNone/>
            </a:pPr>
            <a:r>
              <a:rPr lang="en-US" dirty="0">
                <a:sym typeface="Wingdings" panose="05000000000000000000" pitchFamily="2" charset="2"/>
              </a:rPr>
              <a:t>From </a:t>
            </a:r>
            <a:r>
              <a:rPr lang="en-US" dirty="0" err="1">
                <a:sym typeface="Wingdings" panose="05000000000000000000" pitchFamily="2" charset="2"/>
              </a:rPr>
              <a:t>django.contrib</a:t>
            </a:r>
            <a:r>
              <a:rPr lang="en-US" dirty="0">
                <a:sym typeface="Wingdings" panose="05000000000000000000" pitchFamily="2" charset="2"/>
              </a:rPr>
              <a:t> import admin</a:t>
            </a:r>
          </a:p>
          <a:p>
            <a:pPr marL="0" indent="0">
              <a:buNone/>
            </a:pPr>
            <a:r>
              <a:rPr lang="en-US" dirty="0">
                <a:sym typeface="Wingdings" panose="05000000000000000000" pitchFamily="2" charset="2"/>
              </a:rPr>
              <a:t>From </a:t>
            </a:r>
            <a:r>
              <a:rPr lang="en-US" dirty="0" err="1">
                <a:sym typeface="Wingdings" panose="05000000000000000000" pitchFamily="2" charset="2"/>
              </a:rPr>
              <a:t>django.urls</a:t>
            </a:r>
            <a:r>
              <a:rPr lang="en-US" dirty="0">
                <a:sym typeface="Wingdings" panose="05000000000000000000" pitchFamily="2" charset="2"/>
              </a:rPr>
              <a:t> import </a:t>
            </a:r>
            <a:r>
              <a:rPr lang="en-US" dirty="0" err="1">
                <a:sym typeface="Wingdings" panose="05000000000000000000" pitchFamily="2" charset="2"/>
              </a:rPr>
              <a:t>path,include</a:t>
            </a:r>
            <a:endParaRPr lang="en-US" dirty="0">
              <a:sym typeface="Wingdings" panose="05000000000000000000" pitchFamily="2" charset="2"/>
            </a:endParaRPr>
          </a:p>
          <a:p>
            <a:pPr marL="0" indent="0">
              <a:buNone/>
            </a:pPr>
            <a:r>
              <a:rPr lang="en-US" dirty="0" err="1">
                <a:sym typeface="Wingdings" panose="05000000000000000000" pitchFamily="2" charset="2"/>
              </a:rPr>
              <a:t>Urlpatterns</a:t>
            </a:r>
            <a:r>
              <a:rPr lang="en-US" dirty="0">
                <a:sym typeface="Wingdings" panose="05000000000000000000" pitchFamily="2" charset="2"/>
              </a:rPr>
              <a:t>=[</a:t>
            </a:r>
          </a:p>
          <a:p>
            <a:pPr marL="0" indent="0">
              <a:buNone/>
            </a:pPr>
            <a:r>
              <a:rPr lang="en-US" dirty="0">
                <a:sym typeface="Wingdings" panose="05000000000000000000" pitchFamily="2" charset="2"/>
              </a:rPr>
              <a:t>	path(‘admin/’,</a:t>
            </a:r>
            <a:r>
              <a:rPr lang="en-US" dirty="0" err="1">
                <a:sym typeface="Wingdings" panose="05000000000000000000" pitchFamily="2" charset="2"/>
              </a:rPr>
              <a:t>admin.site.urls</a:t>
            </a:r>
            <a:r>
              <a:rPr lang="en-US" dirty="0">
                <a:sym typeface="Wingdings" panose="05000000000000000000" pitchFamily="2" charset="2"/>
              </a:rPr>
              <a:t>),</a:t>
            </a:r>
          </a:p>
          <a:p>
            <a:pPr marL="0" indent="0">
              <a:buNone/>
            </a:pPr>
            <a:r>
              <a:rPr lang="en-US" dirty="0">
                <a:sym typeface="Wingdings" panose="05000000000000000000" pitchFamily="2" charset="2"/>
              </a:rPr>
              <a:t>	path(‘</a:t>
            </a:r>
            <a:r>
              <a:rPr lang="en-US" dirty="0" err="1">
                <a:sym typeface="Wingdings" panose="05000000000000000000" pitchFamily="2" charset="2"/>
              </a:rPr>
              <a:t>appname</a:t>
            </a:r>
            <a:r>
              <a:rPr lang="en-US" dirty="0">
                <a:sym typeface="Wingdings" panose="05000000000000000000" pitchFamily="2" charset="2"/>
              </a:rPr>
              <a:t>/’,include(‘</a:t>
            </a:r>
            <a:r>
              <a:rPr lang="en-US" dirty="0" err="1">
                <a:sym typeface="Wingdings" panose="05000000000000000000" pitchFamily="2" charset="2"/>
              </a:rPr>
              <a:t>appname.urls</a:t>
            </a:r>
            <a:r>
              <a:rPr lang="en-US" dirty="0">
                <a:sym typeface="Wingdings" panose="05000000000000000000" pitchFamily="2" charset="2"/>
              </a:rPr>
              <a:t>’)),</a:t>
            </a:r>
          </a:p>
          <a:p>
            <a:pPr marL="0" indent="0">
              <a:buNone/>
            </a:pPr>
            <a:r>
              <a:rPr lang="en-US" dirty="0">
                <a:sym typeface="Wingdings" panose="05000000000000000000" pitchFamily="2" charset="2"/>
              </a:rPr>
              <a:t>]</a:t>
            </a:r>
            <a:endParaRPr lang="en-US" dirty="0"/>
          </a:p>
          <a:p>
            <a:pPr marL="0" indent="0">
              <a:buNone/>
            </a:pPr>
            <a:endParaRPr lang="en-US" dirty="0"/>
          </a:p>
          <a:p>
            <a:pPr marL="0" indent="0">
              <a:buNone/>
            </a:pPr>
            <a:endParaRPr lang="en-US" dirty="0"/>
          </a:p>
          <a:p>
            <a:pPr marL="0" indent="0">
              <a:buNone/>
            </a:pPr>
            <a:endParaRPr lang="en-US" u="sng" dirty="0"/>
          </a:p>
          <a:p>
            <a:pPr marL="0" indent="0">
              <a:buNone/>
            </a:pPr>
            <a:endParaRPr lang="en-US" u="sng" dirty="0"/>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7333" y="237067"/>
            <a:ext cx="9557279" cy="5674155"/>
          </a:xfrm>
        </p:spPr>
        <p:txBody>
          <a:bodyPr/>
          <a:lstStyle/>
          <a:p>
            <a:pPr marL="0" indent="0">
              <a:buNone/>
            </a:pPr>
            <a:r>
              <a:rPr lang="en-US" b="1" dirty="0"/>
              <a:t>Start the server</a:t>
            </a:r>
            <a:r>
              <a:rPr lang="en-US" dirty="0"/>
              <a:t>- Start the server by typing following command in </a:t>
            </a:r>
            <a:r>
              <a:rPr lang="en-US" dirty="0" err="1"/>
              <a:t>cmd</a:t>
            </a:r>
            <a:r>
              <a:rPr lang="en-US" dirty="0"/>
              <a:t>-</a:t>
            </a:r>
          </a:p>
          <a:p>
            <a:endParaRPr lang="en-US" dirty="0"/>
          </a:p>
          <a:p>
            <a:r>
              <a:rPr lang="en-US" dirty="0"/>
              <a:t>python manage.py </a:t>
            </a:r>
            <a:r>
              <a:rPr lang="en-US" dirty="0" err="1"/>
              <a:t>runserver</a:t>
            </a:r>
            <a:endParaRPr lang="en-US" dirty="0"/>
          </a:p>
          <a:p>
            <a:r>
              <a:rPr lang="en-US" dirty="0"/>
              <a:t>Python manage.py migrate</a:t>
            </a:r>
          </a:p>
          <a:p>
            <a:r>
              <a:rPr lang="en-US" dirty="0"/>
              <a:t>python manage.py </a:t>
            </a:r>
            <a:r>
              <a:rPr lang="en-US" dirty="0" err="1"/>
              <a:t>runserver</a:t>
            </a:r>
            <a:endParaRPr lang="en-US" dirty="0"/>
          </a:p>
          <a:p>
            <a:endParaRPr lang="en-US" dirty="0"/>
          </a:p>
          <a:p>
            <a:pPr marL="0" indent="0">
              <a:buNone/>
            </a:pPr>
            <a:r>
              <a:rPr lang="en-US" b="1" dirty="0"/>
              <a:t>Checking </a:t>
            </a:r>
            <a:r>
              <a:rPr lang="en-US" dirty="0"/>
              <a:t>– Open the browser and type this </a:t>
            </a:r>
            <a:r>
              <a:rPr lang="en-US" dirty="0" err="1"/>
              <a:t>url</a:t>
            </a:r>
            <a:r>
              <a:rPr lang="en-US" dirty="0"/>
              <a:t>-</a:t>
            </a:r>
          </a:p>
          <a:p>
            <a:pPr marL="0" indent="0">
              <a:buNone/>
            </a:pPr>
            <a:endParaRPr lang="en-US" dirty="0"/>
          </a:p>
          <a:p>
            <a:pPr marL="0" indent="0">
              <a:buNone/>
            </a:pPr>
            <a:r>
              <a:rPr lang="en-US" dirty="0"/>
              <a:t>http://127.0.0.1:8000/appname/</a:t>
            </a:r>
          </a:p>
          <a:p>
            <a:pPr marL="0" indent="0">
              <a:buNone/>
            </a:pPr>
            <a:endParaRPr lang="en-US" dirty="0"/>
          </a:p>
          <a:p>
            <a:endParaRPr lang="en-US" dirty="0"/>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6133" y="0"/>
            <a:ext cx="8998479" cy="677333"/>
          </a:xfrm>
        </p:spPr>
        <p:txBody>
          <a:bodyPr>
            <a:normAutofit/>
          </a:bodyPr>
          <a:lstStyle/>
          <a:p>
            <a:r>
              <a:rPr lang="en-US" dirty="0" err="1"/>
              <a:t>Django</a:t>
            </a:r>
            <a:r>
              <a:rPr lang="en-US" dirty="0"/>
              <a:t> Views</a:t>
            </a:r>
          </a:p>
        </p:txBody>
      </p:sp>
      <p:sp>
        <p:nvSpPr>
          <p:cNvPr id="3" name="Content Placeholder 2"/>
          <p:cNvSpPr>
            <a:spLocks noGrp="1"/>
          </p:cNvSpPr>
          <p:nvPr>
            <p:ph idx="1"/>
          </p:nvPr>
        </p:nvSpPr>
        <p:spPr>
          <a:xfrm>
            <a:off x="1744133" y="880533"/>
            <a:ext cx="9760479" cy="5977467"/>
          </a:xfrm>
        </p:spPr>
        <p:txBody>
          <a:bodyPr>
            <a:normAutofit/>
          </a:bodyPr>
          <a:lstStyle/>
          <a:p>
            <a:pPr marL="0" indent="0">
              <a:buNone/>
            </a:pPr>
            <a:r>
              <a:rPr lang="en-US" dirty="0"/>
              <a:t>A view is a place where we put our business logic of the application. The view is a python function which is used to perform some business logic and return a response to the user. This response can be the HTML contents of a Web page, or a redirect, or a 404 error.</a:t>
            </a:r>
          </a:p>
          <a:p>
            <a:pPr marL="0" indent="0">
              <a:buNone/>
            </a:pPr>
            <a:endParaRPr lang="en-US" dirty="0"/>
          </a:p>
          <a:p>
            <a:pPr marL="0" indent="0">
              <a:buNone/>
            </a:pPr>
            <a:r>
              <a:rPr lang="en-US" dirty="0"/>
              <a:t>All the view function are created inside the views.py file of the </a:t>
            </a:r>
            <a:r>
              <a:rPr lang="en-US" dirty="0" err="1"/>
              <a:t>Django</a:t>
            </a:r>
            <a:r>
              <a:rPr lang="en-US" dirty="0"/>
              <a:t> app.</a:t>
            </a:r>
          </a:p>
          <a:p>
            <a:pPr marL="0" indent="0">
              <a:buNone/>
            </a:pPr>
            <a:r>
              <a:rPr lang="en-US" b="1" dirty="0" err="1"/>
              <a:t>Django</a:t>
            </a:r>
            <a:r>
              <a:rPr lang="en-US" b="1" dirty="0"/>
              <a:t> View Simple Example</a:t>
            </a:r>
          </a:p>
          <a:p>
            <a:pPr marL="0" indent="0">
              <a:buNone/>
            </a:pPr>
            <a:endParaRPr lang="en-US" b="1" dirty="0"/>
          </a:p>
          <a:p>
            <a:pPr marL="0" indent="0">
              <a:buNone/>
            </a:pPr>
            <a:r>
              <a:rPr lang="en-US" b="1" dirty="0"/>
              <a:t>//views.py</a:t>
            </a:r>
          </a:p>
          <a:p>
            <a:pPr marL="0" indent="0">
              <a:buNone/>
            </a:pPr>
            <a:r>
              <a:rPr lang="en-US" dirty="0"/>
              <a:t> import </a:t>
            </a:r>
            <a:r>
              <a:rPr lang="en-US" dirty="0" err="1"/>
              <a:t>datetime</a:t>
            </a:r>
            <a:r>
              <a:rPr lang="en-US" dirty="0"/>
              <a:t>  </a:t>
            </a:r>
          </a:p>
          <a:p>
            <a:pPr marL="0" indent="0">
              <a:buNone/>
            </a:pPr>
            <a:r>
              <a:rPr lang="en-US" dirty="0"/>
              <a:t> # Create your views here.  </a:t>
            </a:r>
          </a:p>
          <a:p>
            <a:pPr marL="0" indent="0">
              <a:buNone/>
            </a:pPr>
            <a:r>
              <a:rPr lang="en-US" dirty="0"/>
              <a:t> from </a:t>
            </a:r>
            <a:r>
              <a:rPr lang="en-US" dirty="0" err="1"/>
              <a:t>django.http</a:t>
            </a:r>
            <a:r>
              <a:rPr lang="en-US" dirty="0"/>
              <a:t> import </a:t>
            </a:r>
            <a:r>
              <a:rPr lang="en-US" dirty="0" err="1"/>
              <a:t>HttpResponse</a:t>
            </a:r>
            <a:r>
              <a:rPr lang="en-US" dirty="0"/>
              <a:t>  </a:t>
            </a:r>
          </a:p>
          <a:p>
            <a:pPr marL="0" indent="0">
              <a:buNone/>
            </a:pPr>
            <a:r>
              <a:rPr lang="en-US" dirty="0"/>
              <a:t> </a:t>
            </a:r>
            <a:r>
              <a:rPr lang="en-US" dirty="0" err="1"/>
              <a:t>def</a:t>
            </a:r>
            <a:r>
              <a:rPr lang="en-US" dirty="0"/>
              <a:t> index(request):  </a:t>
            </a:r>
          </a:p>
          <a:p>
            <a:pPr marL="0" indent="0">
              <a:buNone/>
            </a:pPr>
            <a:r>
              <a:rPr lang="en-US" dirty="0"/>
              <a:t> 	now = </a:t>
            </a:r>
            <a:r>
              <a:rPr lang="en-US" dirty="0" err="1"/>
              <a:t>datetime.datetime.now</a:t>
            </a:r>
            <a:r>
              <a:rPr lang="en-US" dirty="0"/>
              <a:t>() </a:t>
            </a:r>
          </a:p>
          <a:p>
            <a:pPr marL="0" indent="0">
              <a:buNone/>
            </a:pPr>
            <a:r>
              <a:rPr lang="en-US" dirty="0"/>
              <a:t>	html = ”&lt;html&gt;&lt;body&gt;&lt;h3&gt;Now time is %s.&lt;/h3&gt;&lt;/body&gt;&lt;/html&gt;”% now </a:t>
            </a:r>
          </a:p>
          <a:p>
            <a:pPr marL="0" indent="0">
              <a:buNone/>
            </a:pPr>
            <a:r>
              <a:rPr lang="en-US" dirty="0"/>
              <a:t>	 return </a:t>
            </a:r>
            <a:r>
              <a:rPr lang="en-US" dirty="0" err="1"/>
              <a:t>HttpResponse</a:t>
            </a:r>
            <a:r>
              <a:rPr lang="en-US" dirty="0"/>
              <a:t>(html)    # rendering the template in </a:t>
            </a:r>
            <a:r>
              <a:rPr lang="en-US" dirty="0" err="1"/>
              <a:t>HttpResponse</a:t>
            </a:r>
            <a:endParaRPr lang="en-US" dirty="0"/>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72" y="1140681"/>
            <a:ext cx="8596668" cy="3880773"/>
          </a:xfrm>
        </p:spPr>
        <p:txBody>
          <a:bodyPr/>
          <a:lstStyle/>
          <a:p>
            <a:pPr marL="0" indent="0">
              <a:buNone/>
            </a:pPr>
            <a:r>
              <a:rPr lang="en-US" dirty="0"/>
              <a:t>There are other output options though for the &lt;label&gt;/&lt;input&gt; pairs:</a:t>
            </a:r>
          </a:p>
          <a:p>
            <a:pPr marL="0" indent="0">
              <a:buNone/>
            </a:pPr>
            <a:endParaRPr lang="en-US" dirty="0" smtClean="0"/>
          </a:p>
          <a:p>
            <a:pPr marL="0" indent="0">
              <a:buNone/>
            </a:pPr>
            <a:r>
              <a:rPr lang="en-US" dirty="0" smtClean="0"/>
              <a:t>{{ </a:t>
            </a:r>
            <a:r>
              <a:rPr lang="en-US" dirty="0" err="1"/>
              <a:t>form.as_table</a:t>
            </a:r>
            <a:r>
              <a:rPr lang="en-US" dirty="0"/>
              <a:t> }} </a:t>
            </a:r>
            <a:r>
              <a:rPr lang="en-US" dirty="0" smtClean="0"/>
              <a:t> - will </a:t>
            </a:r>
            <a:r>
              <a:rPr lang="en-US" dirty="0"/>
              <a:t>render them as table cells wrapped in &lt;</a:t>
            </a:r>
            <a:r>
              <a:rPr lang="en-US" dirty="0" err="1"/>
              <a:t>tr</a:t>
            </a:r>
            <a:r>
              <a:rPr lang="en-US" dirty="0"/>
              <a:t>&gt; tags</a:t>
            </a:r>
          </a:p>
          <a:p>
            <a:pPr marL="0" indent="0">
              <a:buNone/>
            </a:pPr>
            <a:r>
              <a:rPr lang="en-US" dirty="0"/>
              <a:t>{{ </a:t>
            </a:r>
            <a:r>
              <a:rPr lang="en-US" dirty="0" err="1"/>
              <a:t>form.as_p</a:t>
            </a:r>
            <a:r>
              <a:rPr lang="en-US" dirty="0"/>
              <a:t> }} </a:t>
            </a:r>
            <a:r>
              <a:rPr lang="en-US" dirty="0" smtClean="0"/>
              <a:t> - will </a:t>
            </a:r>
            <a:r>
              <a:rPr lang="en-US" dirty="0"/>
              <a:t>render them wrapped in &lt;p&gt; tags</a:t>
            </a:r>
          </a:p>
          <a:p>
            <a:pPr marL="0" indent="0">
              <a:buNone/>
            </a:pPr>
            <a:r>
              <a:rPr lang="en-US" dirty="0"/>
              <a:t>{{ </a:t>
            </a:r>
            <a:r>
              <a:rPr lang="en-US" dirty="0" err="1"/>
              <a:t>form.as_ul</a:t>
            </a:r>
            <a:r>
              <a:rPr lang="en-US" dirty="0"/>
              <a:t> }} </a:t>
            </a:r>
            <a:r>
              <a:rPr lang="en-US" dirty="0" smtClean="0"/>
              <a:t>- will </a:t>
            </a:r>
            <a:r>
              <a:rPr lang="en-US" dirty="0"/>
              <a:t>render them wrapped in &lt;li&gt; tags</a:t>
            </a:r>
          </a:p>
          <a:p>
            <a:pPr marL="0" indent="0">
              <a:buNone/>
            </a:pPr>
            <a:endParaRPr lang="en-US" dirty="0"/>
          </a:p>
        </p:txBody>
      </p:sp>
    </p:spTree>
    <p:extLst>
      <p:ext uri="{BB962C8B-B14F-4D97-AF65-F5344CB8AC3E}">
        <p14:creationId xmlns:p14="http://schemas.microsoft.com/office/powerpoint/2010/main" val="279508265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Django</a:t>
            </a:r>
            <a:r>
              <a:rPr lang="en-US" dirty="0"/>
              <a:t> Forms</a:t>
            </a:r>
            <a:br>
              <a:rPr lang="en-US" dirty="0"/>
            </a:br>
            <a:endParaRPr lang="en-US" dirty="0"/>
          </a:p>
        </p:txBody>
      </p:sp>
      <p:sp>
        <p:nvSpPr>
          <p:cNvPr id="3" name="Content Placeholder 2"/>
          <p:cNvSpPr>
            <a:spLocks noGrp="1"/>
          </p:cNvSpPr>
          <p:nvPr>
            <p:ph idx="1"/>
          </p:nvPr>
        </p:nvSpPr>
        <p:spPr/>
        <p:txBody>
          <a:bodyPr/>
          <a:lstStyle/>
          <a:p>
            <a:r>
              <a:rPr lang="en-US" dirty="0" err="1"/>
              <a:t>Django</a:t>
            </a:r>
            <a:r>
              <a:rPr lang="en-US" dirty="0"/>
              <a:t> provides a Form class which is used to create HTML forms. It describes a form and how it works and appears.</a:t>
            </a:r>
          </a:p>
          <a:p>
            <a:r>
              <a:rPr lang="en-US" dirty="0"/>
              <a:t>It is similar to the </a:t>
            </a:r>
            <a:r>
              <a:rPr lang="en-US" b="1" dirty="0" err="1"/>
              <a:t>ModelForm</a:t>
            </a:r>
            <a:r>
              <a:rPr lang="en-US" dirty="0"/>
              <a:t> class that creates a form by using the Model, but it does not require the Model.</a:t>
            </a:r>
          </a:p>
          <a:p>
            <a:r>
              <a:rPr lang="en-US" dirty="0"/>
              <a:t>Each field of the form class map to the HTML form </a:t>
            </a:r>
            <a:r>
              <a:rPr lang="en-US" b="1" dirty="0"/>
              <a:t>&lt;input&gt;</a:t>
            </a:r>
            <a:r>
              <a:rPr lang="en-US" dirty="0"/>
              <a:t> element and each one is a class itself, it manages form data and performs validation while submitting the form.</a:t>
            </a:r>
          </a:p>
          <a:p>
            <a:pPr marL="0" indent="0">
              <a:buNone/>
            </a:pPr>
            <a:endParaRPr lang="en-US" dirty="0"/>
          </a:p>
        </p:txBody>
      </p:sp>
    </p:spTree>
    <p:extLst>
      <p:ext uri="{BB962C8B-B14F-4D97-AF65-F5344CB8AC3E}">
        <p14:creationId xmlns:p14="http://schemas.microsoft.com/office/powerpoint/2010/main" val="9938090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Logical operators</a:t>
            </a:r>
          </a:p>
        </p:txBody>
      </p:sp>
      <p:sp>
        <p:nvSpPr>
          <p:cNvPr id="3" name="Content Placeholder 2"/>
          <p:cNvSpPr>
            <a:spLocks noGrp="1"/>
          </p:cNvSpPr>
          <p:nvPr>
            <p:ph idx="1"/>
          </p:nvPr>
        </p:nvSpPr>
        <p:spPr/>
        <p:txBody>
          <a:bodyPr/>
          <a:lstStyle/>
          <a:p>
            <a:r>
              <a:rPr lang="en-US" dirty="0"/>
              <a:t>Logical AND - &amp;&amp;</a:t>
            </a:r>
          </a:p>
          <a:p>
            <a:r>
              <a:rPr lang="en-US" dirty="0"/>
              <a:t>Logical OR - ||</a:t>
            </a:r>
          </a:p>
          <a:p>
            <a:r>
              <a:rPr lang="en-US" dirty="0"/>
              <a:t>Logical NOT - !</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9941" y="279035"/>
            <a:ext cx="10453728" cy="6192103"/>
          </a:xfrm>
        </p:spPr>
        <p:txBody>
          <a:bodyPr>
            <a:normAutofit lnSpcReduction="10000"/>
          </a:bodyPr>
          <a:lstStyle/>
          <a:p>
            <a:pPr marL="0" indent="0">
              <a:buNone/>
            </a:pPr>
            <a:r>
              <a:rPr lang="en-US" b="1" dirty="0" smtClean="0"/>
              <a:t>forms.py</a:t>
            </a:r>
            <a:endParaRPr lang="en-US" b="1" dirty="0"/>
          </a:p>
          <a:p>
            <a:pPr marL="0" indent="0">
              <a:buNone/>
            </a:pPr>
            <a:endParaRPr lang="en-US" b="1" dirty="0" smtClean="0"/>
          </a:p>
          <a:p>
            <a:pPr marL="0" indent="0">
              <a:buNone/>
            </a:pPr>
            <a:r>
              <a:rPr lang="en-US" dirty="0"/>
              <a:t>from </a:t>
            </a:r>
            <a:r>
              <a:rPr lang="en-US" dirty="0" err="1"/>
              <a:t>django</a:t>
            </a:r>
            <a:r>
              <a:rPr lang="en-US" dirty="0"/>
              <a:t> </a:t>
            </a:r>
            <a:r>
              <a:rPr lang="en-US" b="1" dirty="0"/>
              <a:t>import</a:t>
            </a:r>
            <a:r>
              <a:rPr lang="en-US" dirty="0"/>
              <a:t> forms  </a:t>
            </a:r>
          </a:p>
          <a:p>
            <a:pPr marL="0" indent="0">
              <a:buNone/>
            </a:pPr>
            <a:r>
              <a:rPr lang="en-US" b="1" dirty="0"/>
              <a:t>class</a:t>
            </a:r>
            <a:r>
              <a:rPr lang="en-US" dirty="0"/>
              <a:t> </a:t>
            </a:r>
            <a:r>
              <a:rPr lang="en-US" dirty="0" err="1"/>
              <a:t>StudentForm</a:t>
            </a:r>
            <a:r>
              <a:rPr lang="en-US" dirty="0"/>
              <a:t>(</a:t>
            </a:r>
            <a:r>
              <a:rPr lang="en-US" dirty="0" err="1"/>
              <a:t>forms.Form</a:t>
            </a:r>
            <a:r>
              <a:rPr lang="en-US" dirty="0"/>
              <a:t>):  </a:t>
            </a:r>
          </a:p>
          <a:p>
            <a:pPr marL="0" indent="0">
              <a:buNone/>
            </a:pPr>
            <a:r>
              <a:rPr lang="en-US" dirty="0"/>
              <a:t>    </a:t>
            </a:r>
            <a:r>
              <a:rPr lang="en-US" dirty="0" err="1"/>
              <a:t>firstname</a:t>
            </a:r>
            <a:r>
              <a:rPr lang="en-US" dirty="0"/>
              <a:t> = </a:t>
            </a:r>
            <a:r>
              <a:rPr lang="en-US" dirty="0" err="1"/>
              <a:t>forms.CharField</a:t>
            </a:r>
            <a:r>
              <a:rPr lang="en-US" dirty="0"/>
              <a:t>(label="Enter first name",</a:t>
            </a:r>
            <a:r>
              <a:rPr lang="en-US" dirty="0" err="1"/>
              <a:t>max_length</a:t>
            </a:r>
            <a:r>
              <a:rPr lang="en-US" dirty="0"/>
              <a:t>=50)  </a:t>
            </a:r>
          </a:p>
          <a:p>
            <a:pPr marL="0" indent="0">
              <a:buNone/>
            </a:pPr>
            <a:r>
              <a:rPr lang="en-US" dirty="0"/>
              <a:t>    </a:t>
            </a:r>
            <a:r>
              <a:rPr lang="en-US" dirty="0" err="1"/>
              <a:t>lastname</a:t>
            </a:r>
            <a:r>
              <a:rPr lang="en-US" dirty="0"/>
              <a:t>  = </a:t>
            </a:r>
            <a:r>
              <a:rPr lang="en-US" dirty="0" err="1"/>
              <a:t>forms.CharField</a:t>
            </a:r>
            <a:r>
              <a:rPr lang="en-US" dirty="0"/>
              <a:t>(label="Enter last name", </a:t>
            </a:r>
            <a:r>
              <a:rPr lang="en-US" dirty="0" err="1"/>
              <a:t>max_length</a:t>
            </a:r>
            <a:r>
              <a:rPr lang="en-US" dirty="0"/>
              <a:t> = 100)  </a:t>
            </a:r>
          </a:p>
          <a:p>
            <a:pPr marL="0" indent="0">
              <a:buNone/>
            </a:pPr>
            <a:endParaRPr lang="en-US" dirty="0"/>
          </a:p>
          <a:p>
            <a:pPr marL="0" indent="0">
              <a:buNone/>
            </a:pPr>
            <a:endParaRPr lang="en-US" dirty="0"/>
          </a:p>
          <a:p>
            <a:pPr marL="0" indent="0">
              <a:buNone/>
            </a:pPr>
            <a:r>
              <a:rPr lang="en-US" b="1" dirty="0"/>
              <a:t> </a:t>
            </a:r>
            <a:r>
              <a:rPr lang="en-US" b="1" dirty="0" smtClean="0"/>
              <a:t>views.py</a:t>
            </a:r>
          </a:p>
          <a:p>
            <a:pPr marL="0" indent="0">
              <a:buNone/>
            </a:pPr>
            <a:endParaRPr lang="en-US" b="1" dirty="0"/>
          </a:p>
          <a:p>
            <a:pPr marL="0" indent="0">
              <a:buNone/>
            </a:pPr>
            <a:r>
              <a:rPr lang="en-US" dirty="0"/>
              <a:t>from </a:t>
            </a:r>
            <a:r>
              <a:rPr lang="en-US" dirty="0" err="1"/>
              <a:t>django.shortcuts</a:t>
            </a:r>
            <a:r>
              <a:rPr lang="en-US" dirty="0"/>
              <a:t> </a:t>
            </a:r>
            <a:r>
              <a:rPr lang="en-US" b="1" dirty="0"/>
              <a:t>import</a:t>
            </a:r>
            <a:r>
              <a:rPr lang="en-US" dirty="0"/>
              <a:t> render  </a:t>
            </a:r>
          </a:p>
          <a:p>
            <a:pPr marL="0" indent="0">
              <a:buNone/>
            </a:pPr>
            <a:r>
              <a:rPr lang="en-US" dirty="0"/>
              <a:t>from </a:t>
            </a:r>
            <a:r>
              <a:rPr lang="en-US" dirty="0" err="1"/>
              <a:t>myapp.form</a:t>
            </a:r>
            <a:r>
              <a:rPr lang="en-US" dirty="0"/>
              <a:t> </a:t>
            </a:r>
            <a:r>
              <a:rPr lang="en-US" b="1" dirty="0"/>
              <a:t>import</a:t>
            </a:r>
            <a:r>
              <a:rPr lang="en-US" dirty="0"/>
              <a:t> </a:t>
            </a:r>
            <a:r>
              <a:rPr lang="en-US" dirty="0" err="1"/>
              <a:t>StudentForm</a:t>
            </a:r>
            <a:r>
              <a:rPr lang="en-US" dirty="0"/>
              <a:t>  </a:t>
            </a:r>
          </a:p>
          <a:p>
            <a:pPr marL="0" indent="0">
              <a:buNone/>
            </a:pPr>
            <a:endParaRPr lang="en-US" dirty="0"/>
          </a:p>
          <a:p>
            <a:pPr marL="0" indent="0">
              <a:buNone/>
            </a:pPr>
            <a:r>
              <a:rPr lang="en-US" dirty="0" err="1"/>
              <a:t>def</a:t>
            </a:r>
            <a:r>
              <a:rPr lang="en-US" dirty="0"/>
              <a:t> index(request):  </a:t>
            </a:r>
          </a:p>
          <a:p>
            <a:pPr marL="0" indent="0">
              <a:buNone/>
            </a:pPr>
            <a:r>
              <a:rPr lang="en-US" dirty="0"/>
              <a:t>	</a:t>
            </a:r>
            <a:r>
              <a:rPr lang="en-US" dirty="0" smtClean="0"/>
              <a:t>student</a:t>
            </a:r>
            <a:r>
              <a:rPr lang="en-US" dirty="0"/>
              <a:t> = </a:t>
            </a:r>
            <a:r>
              <a:rPr lang="en-US" dirty="0" err="1"/>
              <a:t>StudentForm</a:t>
            </a:r>
            <a:r>
              <a:rPr lang="en-US" dirty="0"/>
              <a:t>()  </a:t>
            </a:r>
            <a:endParaRPr lang="en-US" dirty="0" smtClean="0"/>
          </a:p>
          <a:p>
            <a:pPr marL="0" indent="0">
              <a:buNone/>
            </a:pPr>
            <a:r>
              <a:rPr lang="en-US" b="1" dirty="0"/>
              <a:t>	</a:t>
            </a:r>
            <a:r>
              <a:rPr lang="en-US" b="1" dirty="0" smtClean="0"/>
              <a:t>return</a:t>
            </a:r>
            <a:r>
              <a:rPr lang="en-US" dirty="0"/>
              <a:t> render(</a:t>
            </a:r>
            <a:r>
              <a:rPr lang="en-US" dirty="0" err="1"/>
              <a:t>request,"index.html</a:t>
            </a:r>
            <a:r>
              <a:rPr lang="en-US" dirty="0"/>
              <a:t>",{'</a:t>
            </a:r>
            <a:r>
              <a:rPr lang="en-US" dirty="0" err="1"/>
              <a:t>form':student</a:t>
            </a: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4905342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1692" y="281355"/>
            <a:ext cx="9205546" cy="6216160"/>
          </a:xfrm>
        </p:spPr>
        <p:txBody>
          <a:bodyPr>
            <a:normAutofit lnSpcReduction="10000"/>
          </a:bodyPr>
          <a:lstStyle/>
          <a:p>
            <a:pPr marL="0" indent="0">
              <a:buNone/>
            </a:pPr>
            <a:r>
              <a:rPr lang="en-US" b="1" dirty="0" smtClean="0"/>
              <a:t>Index.html</a:t>
            </a:r>
          </a:p>
          <a:p>
            <a:pPr marL="0" indent="0">
              <a:buNone/>
            </a:pPr>
            <a:endParaRPr lang="en-US" b="1" dirty="0"/>
          </a:p>
          <a:p>
            <a:pPr marL="0" indent="0">
              <a:buNone/>
            </a:pPr>
            <a:r>
              <a:rPr lang="en-US" dirty="0"/>
              <a:t>&lt;!DOCTYPE html&gt;  </a:t>
            </a:r>
          </a:p>
          <a:p>
            <a:pPr marL="0" indent="0">
              <a:buNone/>
            </a:pPr>
            <a:r>
              <a:rPr lang="en-US" dirty="0"/>
              <a:t>&lt;html </a:t>
            </a:r>
            <a:r>
              <a:rPr lang="en-US" dirty="0" err="1"/>
              <a:t>lang</a:t>
            </a:r>
            <a:r>
              <a:rPr lang="en-US" dirty="0"/>
              <a:t>="en"&gt;  </a:t>
            </a:r>
          </a:p>
          <a:p>
            <a:pPr marL="0" indent="0">
              <a:buNone/>
            </a:pPr>
            <a:r>
              <a:rPr lang="en-US" dirty="0"/>
              <a:t>&lt;head&gt;  </a:t>
            </a:r>
          </a:p>
          <a:p>
            <a:pPr marL="0" indent="0">
              <a:buNone/>
            </a:pPr>
            <a:r>
              <a:rPr lang="en-US" dirty="0" smtClean="0"/>
              <a:t>&lt;</a:t>
            </a:r>
            <a:r>
              <a:rPr lang="en-US" dirty="0"/>
              <a:t>meta charset="UTF-8"&gt;  </a:t>
            </a:r>
          </a:p>
          <a:p>
            <a:pPr marL="0" indent="0">
              <a:buNone/>
            </a:pPr>
            <a:r>
              <a:rPr lang="en-US" dirty="0" smtClean="0"/>
              <a:t>&lt;</a:t>
            </a:r>
            <a:r>
              <a:rPr lang="en-US" dirty="0"/>
              <a:t>title&gt;Index&lt;/title&gt;  </a:t>
            </a:r>
            <a:endParaRPr lang="en-US" dirty="0" smtClean="0"/>
          </a:p>
          <a:p>
            <a:pPr marL="0" indent="0">
              <a:buNone/>
            </a:pPr>
            <a:r>
              <a:rPr lang="en-US" dirty="0" smtClean="0"/>
              <a:t>&lt;/</a:t>
            </a:r>
            <a:r>
              <a:rPr lang="en-US" dirty="0"/>
              <a:t>head&gt;  </a:t>
            </a:r>
          </a:p>
          <a:p>
            <a:pPr marL="0" indent="0">
              <a:buNone/>
            </a:pPr>
            <a:r>
              <a:rPr lang="en-US" dirty="0"/>
              <a:t>&lt;body&gt;  </a:t>
            </a:r>
          </a:p>
          <a:p>
            <a:pPr marL="0" indent="0">
              <a:buNone/>
            </a:pPr>
            <a:r>
              <a:rPr lang="en-US" dirty="0"/>
              <a:t>&lt;form method="POST" </a:t>
            </a:r>
            <a:r>
              <a:rPr lang="en-US" b="1" dirty="0"/>
              <a:t>class</a:t>
            </a:r>
            <a:r>
              <a:rPr lang="en-US" dirty="0"/>
              <a:t>="post-form"&gt;  </a:t>
            </a:r>
          </a:p>
          <a:p>
            <a:pPr marL="0" indent="0">
              <a:buNone/>
            </a:pPr>
            <a:r>
              <a:rPr lang="en-US" dirty="0"/>
              <a:t>        {% </a:t>
            </a:r>
            <a:r>
              <a:rPr lang="en-US" dirty="0" err="1"/>
              <a:t>csrf_token</a:t>
            </a:r>
            <a:r>
              <a:rPr lang="en-US" dirty="0"/>
              <a:t> %}  </a:t>
            </a:r>
          </a:p>
          <a:p>
            <a:pPr marL="0" indent="0">
              <a:buNone/>
            </a:pPr>
            <a:r>
              <a:rPr lang="en-US" dirty="0"/>
              <a:t>        {{ </a:t>
            </a:r>
            <a:r>
              <a:rPr lang="en-US" dirty="0" err="1"/>
              <a:t>form.as_p</a:t>
            </a:r>
            <a:r>
              <a:rPr lang="en-US" dirty="0"/>
              <a:t> }}  </a:t>
            </a:r>
          </a:p>
          <a:p>
            <a:pPr marL="0" indent="0">
              <a:buNone/>
            </a:pPr>
            <a:r>
              <a:rPr lang="en-US" dirty="0"/>
              <a:t>        &lt;button type="submit" </a:t>
            </a:r>
            <a:r>
              <a:rPr lang="en-US" b="1" dirty="0"/>
              <a:t>class</a:t>
            </a:r>
            <a:r>
              <a:rPr lang="en-US" dirty="0"/>
              <a:t>="save </a:t>
            </a:r>
            <a:r>
              <a:rPr lang="en-US" dirty="0" err="1"/>
              <a:t>btn</a:t>
            </a:r>
            <a:r>
              <a:rPr lang="en-US" dirty="0"/>
              <a:t> </a:t>
            </a:r>
            <a:r>
              <a:rPr lang="en-US" dirty="0" err="1"/>
              <a:t>btn</a:t>
            </a:r>
            <a:r>
              <a:rPr lang="en-US" dirty="0"/>
              <a:t>-default"&gt;Save&lt;/button&gt;  </a:t>
            </a:r>
          </a:p>
          <a:p>
            <a:pPr marL="0" indent="0">
              <a:buNone/>
            </a:pPr>
            <a:r>
              <a:rPr lang="en-US" dirty="0"/>
              <a:t>&lt;/form&gt;  </a:t>
            </a:r>
          </a:p>
          <a:p>
            <a:pPr marL="0" indent="0">
              <a:buNone/>
            </a:pPr>
            <a:r>
              <a:rPr lang="en-US" dirty="0"/>
              <a:t>&lt;/body&gt;  </a:t>
            </a:r>
          </a:p>
          <a:p>
            <a:pPr marL="0" indent="0">
              <a:buNone/>
            </a:pPr>
            <a:r>
              <a:rPr lang="en-US" dirty="0"/>
              <a:t>&lt;/html&gt; </a:t>
            </a:r>
          </a:p>
          <a:p>
            <a:pPr marL="0" indent="0">
              <a:buNone/>
            </a:pPr>
            <a:endParaRPr lang="en-US" dirty="0"/>
          </a:p>
        </p:txBody>
      </p:sp>
    </p:spTree>
    <p:extLst>
      <p:ext uri="{BB962C8B-B14F-4D97-AF65-F5344CB8AC3E}">
        <p14:creationId xmlns:p14="http://schemas.microsoft.com/office/powerpoint/2010/main" val="3782312749"/>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2708" y="931986"/>
            <a:ext cx="8711294" cy="6199624"/>
          </a:xfrm>
        </p:spPr>
        <p:txBody>
          <a:bodyPr/>
          <a:lstStyle/>
          <a:p>
            <a:pPr marL="0" indent="0">
              <a:buNone/>
            </a:pPr>
            <a:r>
              <a:rPr lang="en-US" dirty="0" err="1" smtClean="0"/>
              <a:t>Urls</a:t>
            </a:r>
            <a:endParaRPr lang="en-US" dirty="0" smtClean="0"/>
          </a:p>
          <a:p>
            <a:pPr marL="0" indent="0">
              <a:buNone/>
            </a:pPr>
            <a:endParaRPr lang="en-US" dirty="0" smtClean="0"/>
          </a:p>
          <a:p>
            <a:pPr marL="0" indent="0">
              <a:buNone/>
            </a:pPr>
            <a:r>
              <a:rPr lang="en-US" dirty="0"/>
              <a:t>f</a:t>
            </a:r>
            <a:r>
              <a:rPr lang="en-US" dirty="0" smtClean="0"/>
              <a:t>rom</a:t>
            </a:r>
            <a:r>
              <a:rPr lang="en-US" dirty="0"/>
              <a:t> </a:t>
            </a:r>
            <a:r>
              <a:rPr lang="en-US" dirty="0" err="1"/>
              <a:t>django.contrib</a:t>
            </a:r>
            <a:r>
              <a:rPr lang="en-US" dirty="0"/>
              <a:t> </a:t>
            </a:r>
            <a:r>
              <a:rPr lang="en-US" b="1" dirty="0"/>
              <a:t>import</a:t>
            </a:r>
            <a:r>
              <a:rPr lang="en-US" dirty="0"/>
              <a:t> admin  </a:t>
            </a:r>
          </a:p>
          <a:p>
            <a:pPr marL="0" indent="0">
              <a:buNone/>
            </a:pPr>
            <a:r>
              <a:rPr lang="en-US" dirty="0"/>
              <a:t>from </a:t>
            </a:r>
            <a:r>
              <a:rPr lang="en-US" dirty="0" err="1"/>
              <a:t>django.urls</a:t>
            </a:r>
            <a:r>
              <a:rPr lang="en-US" dirty="0"/>
              <a:t> </a:t>
            </a:r>
            <a:r>
              <a:rPr lang="en-US" b="1" dirty="0"/>
              <a:t>import</a:t>
            </a:r>
            <a:r>
              <a:rPr lang="en-US" dirty="0"/>
              <a:t> path  </a:t>
            </a:r>
          </a:p>
          <a:p>
            <a:pPr marL="0" indent="0">
              <a:buNone/>
            </a:pPr>
            <a:r>
              <a:rPr lang="en-US" dirty="0"/>
              <a:t>from </a:t>
            </a:r>
            <a:r>
              <a:rPr lang="en-US" dirty="0" err="1"/>
              <a:t>myapp</a:t>
            </a:r>
            <a:r>
              <a:rPr lang="en-US" dirty="0"/>
              <a:t> </a:t>
            </a:r>
            <a:r>
              <a:rPr lang="en-US" b="1" dirty="0"/>
              <a:t>import</a:t>
            </a:r>
            <a:r>
              <a:rPr lang="en-US" dirty="0"/>
              <a:t> views  </a:t>
            </a:r>
          </a:p>
          <a:p>
            <a:pPr marL="0" indent="0">
              <a:buNone/>
            </a:pPr>
            <a:r>
              <a:rPr lang="en-US" dirty="0" err="1"/>
              <a:t>urlpatterns</a:t>
            </a:r>
            <a:r>
              <a:rPr lang="en-US" dirty="0"/>
              <a:t> = [  </a:t>
            </a:r>
          </a:p>
          <a:p>
            <a:pPr marL="0" indent="0">
              <a:buNone/>
            </a:pPr>
            <a:r>
              <a:rPr lang="en-US" dirty="0"/>
              <a:t>    path('admin/', </a:t>
            </a:r>
            <a:r>
              <a:rPr lang="en-US" dirty="0" err="1"/>
              <a:t>admin.site.urls</a:t>
            </a:r>
            <a:r>
              <a:rPr lang="en-US" dirty="0"/>
              <a:t>),  </a:t>
            </a:r>
          </a:p>
          <a:p>
            <a:pPr marL="0" indent="0">
              <a:buNone/>
            </a:pPr>
            <a:r>
              <a:rPr lang="en-US" dirty="0"/>
              <a:t>    path('index/', </a:t>
            </a:r>
            <a:r>
              <a:rPr lang="en-US" dirty="0" err="1"/>
              <a:t>views.index</a:t>
            </a:r>
            <a:r>
              <a:rPr lang="en-US" dirty="0"/>
              <a:t>),  </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1412472718"/>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3647339"/>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19810517"/>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7860784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57224695"/>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rgbClr val="444444"/>
                </a:solidFill>
                <a:effectLst/>
                <a:latin typeface="Georgia" panose="02040502050405020303" pitchFamily="18" charset="0"/>
              </a:rPr>
              <a:t>What is CRUD?</a:t>
            </a:r>
            <a:br>
              <a:rPr lang="en-IN" b="0" i="0" dirty="0">
                <a:solidFill>
                  <a:srgbClr val="444444"/>
                </a:solidFill>
                <a:effectLst/>
                <a:latin typeface="Georgia" panose="02040502050405020303" pitchFamily="18" charset="0"/>
              </a:rPr>
            </a:br>
            <a:endParaRPr lang="en-IN" dirty="0"/>
          </a:p>
        </p:txBody>
      </p:sp>
      <p:sp>
        <p:nvSpPr>
          <p:cNvPr id="3" name="Content Placeholder 2"/>
          <p:cNvSpPr>
            <a:spLocks noGrp="1"/>
          </p:cNvSpPr>
          <p:nvPr>
            <p:ph idx="1"/>
          </p:nvPr>
        </p:nvSpPr>
        <p:spPr/>
        <p:txBody>
          <a:bodyPr/>
          <a:lstStyle/>
          <a:p>
            <a:pPr algn="l" fontAlgn="base"/>
            <a:r>
              <a:rPr lang="en-US" b="0" i="1" dirty="0">
                <a:solidFill>
                  <a:srgbClr val="444444"/>
                </a:solidFill>
                <a:effectLst/>
                <a:latin typeface="inherit"/>
              </a:rPr>
              <a:t>CRUD stands for Create, Read, Update &amp; Delete.</a:t>
            </a:r>
            <a:r>
              <a:rPr lang="en-US" b="0" i="0" dirty="0">
                <a:solidFill>
                  <a:srgbClr val="444444"/>
                </a:solidFill>
                <a:effectLst/>
                <a:latin typeface="Georgia" panose="02040502050405020303" pitchFamily="18" charset="0"/>
              </a:rPr>
              <a:t> These are the four basic operations which are executed on Database Models. We are developing a web app which is capable of performing these operations.</a:t>
            </a:r>
          </a:p>
          <a:p>
            <a:pPr algn="l" fontAlgn="base"/>
            <a:r>
              <a:rPr lang="en-US" b="0" i="0" dirty="0">
                <a:solidFill>
                  <a:srgbClr val="444444"/>
                </a:solidFill>
                <a:effectLst/>
                <a:latin typeface="Georgia" panose="02040502050405020303" pitchFamily="18" charset="0"/>
              </a:rPr>
              <a:t>Since we are developing a library app, let’s take an example of the same. In a library, books are objects. The books have attributes like name, author, etc. We need an application which can perform CRUD operations on book object. The CRUD operations are defined as follows</a:t>
            </a:r>
          </a:p>
          <a:p>
            <a:endParaRPr lang="en-IN" dirty="0"/>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i="0" dirty="0">
                <a:solidFill>
                  <a:srgbClr val="444444"/>
                </a:solidFill>
                <a:effectLst/>
                <a:latin typeface="Georgia" panose="02040502050405020303" pitchFamily="18" charset="0"/>
              </a:rPr>
              <a:t>1. Read Operation</a:t>
            </a:r>
          </a:p>
          <a:p>
            <a:pPr marL="0" indent="0" algn="l" fontAlgn="base">
              <a:buNone/>
            </a:pPr>
            <a:r>
              <a:rPr lang="en-US" b="0" i="0" dirty="0">
                <a:solidFill>
                  <a:srgbClr val="444444"/>
                </a:solidFill>
                <a:effectLst/>
                <a:latin typeface="Georgia" panose="02040502050405020303" pitchFamily="18" charset="0"/>
              </a:rPr>
              <a:t>The ability of the application to read data from the database.</a:t>
            </a:r>
          </a:p>
          <a:p>
            <a:pPr marL="0" indent="0" algn="l" fontAlgn="base">
              <a:buNone/>
            </a:pPr>
            <a:r>
              <a:rPr lang="en-US" b="1" i="0" dirty="0">
                <a:solidFill>
                  <a:srgbClr val="444444"/>
                </a:solidFill>
                <a:effectLst/>
                <a:latin typeface="inherit"/>
              </a:rPr>
              <a:t>2. Create Operation</a:t>
            </a:r>
            <a:endParaRPr lang="en-US" b="0" i="0" dirty="0">
              <a:solidFill>
                <a:srgbClr val="444444"/>
              </a:solidFill>
              <a:effectLst/>
              <a:latin typeface="Georgia" panose="02040502050405020303" pitchFamily="18" charset="0"/>
            </a:endParaRPr>
          </a:p>
          <a:p>
            <a:pPr marL="0" indent="0" algn="l" fontAlgn="base">
              <a:buNone/>
            </a:pPr>
            <a:r>
              <a:rPr lang="en-US" b="0" i="0" dirty="0">
                <a:solidFill>
                  <a:srgbClr val="444444"/>
                </a:solidFill>
                <a:effectLst/>
                <a:latin typeface="Georgia" panose="02040502050405020303" pitchFamily="18" charset="0"/>
              </a:rPr>
              <a:t>The ability of the application to store data in the database.</a:t>
            </a:r>
          </a:p>
          <a:p>
            <a:pPr marL="0" indent="0" algn="l" fontAlgn="base">
              <a:buNone/>
            </a:pPr>
            <a:r>
              <a:rPr lang="en-US" b="1" i="0" dirty="0">
                <a:solidFill>
                  <a:srgbClr val="444444"/>
                </a:solidFill>
                <a:effectLst/>
                <a:latin typeface="inherit"/>
              </a:rPr>
              <a:t>3. Update Operation</a:t>
            </a:r>
            <a:endParaRPr lang="en-US" b="0" i="0" dirty="0">
              <a:solidFill>
                <a:srgbClr val="444444"/>
              </a:solidFill>
              <a:effectLst/>
              <a:latin typeface="Georgia" panose="02040502050405020303" pitchFamily="18" charset="0"/>
            </a:endParaRPr>
          </a:p>
          <a:p>
            <a:pPr marL="0" indent="0" algn="l" fontAlgn="base">
              <a:buNone/>
            </a:pPr>
            <a:r>
              <a:rPr lang="en-US" b="0" i="0" dirty="0">
                <a:solidFill>
                  <a:srgbClr val="444444"/>
                </a:solidFill>
                <a:effectLst/>
                <a:latin typeface="Georgia" panose="02040502050405020303" pitchFamily="18" charset="0"/>
              </a:rPr>
              <a:t>The ability of the application to edit the stored value in the database.</a:t>
            </a:r>
          </a:p>
          <a:p>
            <a:pPr marL="0" indent="0" algn="l" fontAlgn="base">
              <a:buNone/>
            </a:pPr>
            <a:r>
              <a:rPr lang="en-US" b="1" i="0" dirty="0">
                <a:solidFill>
                  <a:srgbClr val="444444"/>
                </a:solidFill>
                <a:effectLst/>
                <a:latin typeface="inherit"/>
              </a:rPr>
              <a:t>4. Delete Operation</a:t>
            </a:r>
            <a:endParaRPr lang="en-US" b="0" i="0" dirty="0">
              <a:solidFill>
                <a:srgbClr val="444444"/>
              </a:solidFill>
              <a:effectLst/>
              <a:latin typeface="Georgia" panose="02040502050405020303" pitchFamily="18" charset="0"/>
            </a:endParaRPr>
          </a:p>
          <a:p>
            <a:pPr marL="0" indent="0" algn="l" fontAlgn="base">
              <a:buNone/>
            </a:pPr>
            <a:r>
              <a:rPr lang="en-US" b="0" i="0" dirty="0">
                <a:solidFill>
                  <a:srgbClr val="444444"/>
                </a:solidFill>
                <a:effectLst/>
                <a:latin typeface="Georgia" panose="02040502050405020303" pitchFamily="18" charset="0"/>
              </a:rPr>
              <a:t>The ability of the application to delete the value in the database.</a:t>
            </a:r>
          </a:p>
          <a:p>
            <a:endParaRPr lang="en-IN" dirty="0"/>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Django</a:t>
            </a:r>
            <a:r>
              <a:rPr lang="en-US" dirty="0"/>
              <a:t> CRUD (Create Read Update Delete) Example</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a:buAutoNum type="arabicPeriod"/>
            </a:pPr>
            <a:endParaRPr lang="en-US" b="1" dirty="0"/>
          </a:p>
          <a:p>
            <a:pPr>
              <a:buAutoNum type="arabicPeriod"/>
            </a:pPr>
            <a:r>
              <a:rPr lang="en-US" b="1" u="sng" dirty="0"/>
              <a:t>Create a Project</a:t>
            </a:r>
          </a:p>
          <a:p>
            <a:pPr marL="0" indent="0">
              <a:buNone/>
            </a:pPr>
            <a:endParaRPr lang="en-US" b="1" dirty="0"/>
          </a:p>
          <a:p>
            <a:pPr marL="0" indent="0">
              <a:buNone/>
            </a:pPr>
            <a:r>
              <a:rPr lang="en-US" dirty="0"/>
              <a:t>	</a:t>
            </a:r>
            <a:r>
              <a:rPr lang="en-US" dirty="0" err="1"/>
              <a:t>django</a:t>
            </a:r>
            <a:r>
              <a:rPr lang="en-US" dirty="0"/>
              <a:t>-admin  </a:t>
            </a:r>
            <a:r>
              <a:rPr lang="en-US" dirty="0" err="1"/>
              <a:t>startproject</a:t>
            </a:r>
            <a:r>
              <a:rPr lang="en-US" dirty="0"/>
              <a:t>  </a:t>
            </a:r>
            <a:r>
              <a:rPr lang="en-US" dirty="0" err="1"/>
              <a:t>libraryapp</a:t>
            </a:r>
            <a:r>
              <a:rPr lang="en-US" dirty="0"/>
              <a:t>  </a:t>
            </a:r>
          </a:p>
          <a:p>
            <a:pPr marL="0" indent="0">
              <a:buNone/>
            </a:pPr>
            <a:endParaRPr lang="en-US" dirty="0"/>
          </a:p>
          <a:p>
            <a:pPr marL="0" indent="0">
              <a:buNone/>
            </a:pPr>
            <a:r>
              <a:rPr lang="en-US" b="0" i="0" dirty="0">
                <a:solidFill>
                  <a:srgbClr val="444444"/>
                </a:solidFill>
                <a:effectLst/>
                <a:latin typeface="Georgia" panose="02040502050405020303" pitchFamily="18" charset="0"/>
              </a:rPr>
              <a:t>The project is made by Django. Now, the last command is to make a new application. Move to the directory of manage.py file and make a new app.</a:t>
            </a:r>
            <a:endParaRPr lang="en-US" dirty="0"/>
          </a:p>
          <a:p>
            <a:pPr marL="0" indent="0">
              <a:buNone/>
            </a:pPr>
            <a:endParaRPr lang="en-US" dirty="0"/>
          </a:p>
          <a:p>
            <a:pPr marL="0" indent="0">
              <a:buNone/>
            </a:pPr>
            <a:r>
              <a:rPr lang="en-US" b="1" dirty="0"/>
              <a:t> </a:t>
            </a:r>
            <a:r>
              <a:rPr lang="en-US" b="1" u="sng" dirty="0"/>
              <a:t>Create an App</a:t>
            </a:r>
          </a:p>
          <a:p>
            <a:pPr marL="0" indent="0">
              <a:buNone/>
            </a:pPr>
            <a:endParaRPr lang="en-US" b="1" dirty="0"/>
          </a:p>
          <a:p>
            <a:pPr marL="0" indent="0">
              <a:buNone/>
            </a:pPr>
            <a:r>
              <a:rPr lang="en-US" dirty="0"/>
              <a:t>	 python manage.py </a:t>
            </a:r>
            <a:r>
              <a:rPr lang="en-US" dirty="0" err="1"/>
              <a:t>startapp</a:t>
            </a:r>
            <a:r>
              <a:rPr lang="en-US" dirty="0"/>
              <a:t> </a:t>
            </a:r>
            <a:r>
              <a:rPr lang="en-IN" b="1" i="1" dirty="0">
                <a:solidFill>
                  <a:srgbClr val="444444"/>
                </a:solidFill>
                <a:effectLst/>
                <a:latin typeface="inherit"/>
              </a:rPr>
              <a:t>book</a:t>
            </a:r>
            <a:r>
              <a:rPr lang="en-US"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Python</a:t>
            </a:r>
            <a:br>
              <a:rPr lang="en-US" dirty="0"/>
            </a:br>
            <a:endParaRPr lang="en-US" dirty="0"/>
          </a:p>
        </p:txBody>
      </p:sp>
      <p:sp>
        <p:nvSpPr>
          <p:cNvPr id="3" name="Content Placeholder 2"/>
          <p:cNvSpPr>
            <a:spLocks noGrp="1"/>
          </p:cNvSpPr>
          <p:nvPr>
            <p:ph idx="1"/>
          </p:nvPr>
        </p:nvSpPr>
        <p:spPr/>
        <p:txBody>
          <a:bodyPr/>
          <a:lstStyle/>
          <a:p>
            <a:r>
              <a:rPr lang="en-US" dirty="0"/>
              <a:t>What is python?</a:t>
            </a:r>
          </a:p>
          <a:p>
            <a:endParaRPr lang="en-US" dirty="0"/>
          </a:p>
          <a:p>
            <a:endParaRPr lang="en-US" dirty="0"/>
          </a:p>
          <a:p>
            <a:r>
              <a:rPr lang="en-US" dirty="0"/>
              <a:t>Python is a widely used general purpose high level programming language</a:t>
            </a:r>
            <a:r>
              <a:rPr lang="en-US" dirty="0" smtClean="0"/>
              <a:t>.</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Data types in Python</a:t>
            </a:r>
          </a:p>
        </p:txBody>
      </p:sp>
      <p:sp>
        <p:nvSpPr>
          <p:cNvPr id="3" name="Content Placeholder 2"/>
          <p:cNvSpPr>
            <a:spLocks noGrp="1"/>
          </p:cNvSpPr>
          <p:nvPr>
            <p:ph idx="1"/>
          </p:nvPr>
        </p:nvSpPr>
        <p:spPr/>
        <p:txBody>
          <a:bodyPr/>
          <a:lstStyle/>
          <a:p>
            <a:pPr lvl="0"/>
            <a:r>
              <a:rPr lang="en-US" dirty="0"/>
              <a:t>Numbers</a:t>
            </a:r>
          </a:p>
          <a:p>
            <a:pPr lvl="0"/>
            <a:r>
              <a:rPr lang="en-US" dirty="0"/>
              <a:t>Strings</a:t>
            </a:r>
          </a:p>
          <a:p>
            <a:pPr lvl="0"/>
            <a:r>
              <a:rPr lang="en-US" dirty="0"/>
              <a:t>List</a:t>
            </a:r>
          </a:p>
          <a:p>
            <a:pPr lvl="0"/>
            <a:r>
              <a:rPr lang="en-US" dirty="0"/>
              <a:t>Tuple</a:t>
            </a:r>
          </a:p>
          <a:p>
            <a:pPr lvl="0"/>
            <a:r>
              <a:rPr lang="en-US" dirty="0"/>
              <a:t>Dictionary</a:t>
            </a:r>
          </a:p>
          <a:p>
            <a:endParaRPr lang="en-US"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i="0" dirty="0">
                <a:solidFill>
                  <a:srgbClr val="444444"/>
                </a:solidFill>
                <a:effectLst/>
                <a:latin typeface="Georgia" panose="02040502050405020303" pitchFamily="18" charset="0"/>
              </a:rPr>
              <a:t>2. Installing Application and Other Important Settings</a:t>
            </a:r>
            <a:br>
              <a:rPr lang="en-US" b="0" i="0" dirty="0">
                <a:solidFill>
                  <a:srgbClr val="444444"/>
                </a:solidFill>
                <a:effectLst/>
                <a:latin typeface="Georgia" panose="02040502050405020303" pitchFamily="18" charset="0"/>
              </a:rPr>
            </a:br>
            <a:endParaRPr lang="en-IN" dirty="0"/>
          </a:p>
        </p:txBody>
      </p:sp>
      <p:sp>
        <p:nvSpPr>
          <p:cNvPr id="3" name="Content Placeholder 2"/>
          <p:cNvSpPr>
            <a:spLocks noGrp="1"/>
          </p:cNvSpPr>
          <p:nvPr>
            <p:ph idx="1"/>
          </p:nvPr>
        </p:nvSpPr>
        <p:spPr/>
        <p:txBody>
          <a:bodyPr/>
          <a:lstStyle/>
          <a:p>
            <a:pPr marL="0" indent="0">
              <a:buNone/>
            </a:pPr>
            <a:r>
              <a:rPr lang="en-US" b="0" i="0" dirty="0">
                <a:solidFill>
                  <a:srgbClr val="444444"/>
                </a:solidFill>
                <a:effectLst/>
                <a:latin typeface="Georgia" panose="02040502050405020303" pitchFamily="18" charset="0"/>
              </a:rPr>
              <a:t>To install the app, just add the application’s name in the INSTALLED_APPS list. This is inside </a:t>
            </a:r>
            <a:r>
              <a:rPr lang="en-US" b="1" i="0" dirty="0">
                <a:solidFill>
                  <a:srgbClr val="444444"/>
                </a:solidFill>
                <a:effectLst/>
                <a:latin typeface="Georgia" panose="02040502050405020303" pitchFamily="18" charset="0"/>
              </a:rPr>
              <a:t>settings.py</a:t>
            </a:r>
            <a:r>
              <a:rPr lang="en-US" b="0" i="0" dirty="0">
                <a:solidFill>
                  <a:srgbClr val="444444"/>
                </a:solidFill>
                <a:effectLst/>
                <a:latin typeface="Georgia" panose="02040502050405020303" pitchFamily="18" charset="0"/>
              </a:rPr>
              <a:t> file.</a:t>
            </a:r>
          </a:p>
          <a:p>
            <a:pPr marL="0" indent="0">
              <a:buNone/>
            </a:pPr>
            <a:endParaRPr lang="en-IN" dirty="0"/>
          </a:p>
        </p:txBody>
      </p:sp>
      <p:pic>
        <p:nvPicPr>
          <p:cNvPr id="5" name="Picture 4"/>
          <p:cNvPicPr>
            <a:picLocks noChangeAspect="1"/>
          </p:cNvPicPr>
          <p:nvPr/>
        </p:nvPicPr>
        <p:blipFill rotWithShape="1">
          <a:blip r:embed="rId2"/>
          <a:srcRect l="18441" t="19922" r="25794" b="29412"/>
          <a:stretch>
            <a:fillRect/>
          </a:stretch>
        </p:blipFill>
        <p:spPr>
          <a:xfrm>
            <a:off x="1387736" y="3119717"/>
            <a:ext cx="6798833" cy="3474721"/>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99904"/>
            <a:ext cx="8596668" cy="3880773"/>
          </a:xfrm>
        </p:spPr>
        <p:txBody>
          <a:bodyPr/>
          <a:lstStyle/>
          <a:p>
            <a:r>
              <a:rPr lang="en-US" b="0" i="0" dirty="0">
                <a:solidFill>
                  <a:srgbClr val="444444"/>
                </a:solidFill>
                <a:effectLst/>
                <a:latin typeface="Georgia" panose="02040502050405020303" pitchFamily="18" charset="0"/>
              </a:rPr>
              <a:t>Once you complete this step, we also need to establish the Static Files Settings. Copy these settings as it is and replace it with the existing settings of your project.</a:t>
            </a:r>
          </a:p>
          <a:p>
            <a:endParaRPr lang="en-US" dirty="0">
              <a:solidFill>
                <a:srgbClr val="444444"/>
              </a:solidFill>
              <a:latin typeface="Georgia" panose="02040502050405020303" pitchFamily="18" charset="0"/>
            </a:endParaRPr>
          </a:p>
          <a:p>
            <a:endParaRPr lang="en-US" b="0" i="0" dirty="0">
              <a:solidFill>
                <a:srgbClr val="444444"/>
              </a:solidFill>
              <a:effectLst/>
              <a:latin typeface="Georgia" panose="02040502050405020303" pitchFamily="18" charset="0"/>
            </a:endParaRPr>
          </a:p>
          <a:p>
            <a:endParaRPr lang="en-IN" dirty="0"/>
          </a:p>
        </p:txBody>
      </p:sp>
      <p:sp>
        <p:nvSpPr>
          <p:cNvPr id="5" name="Rectangle 3"/>
          <p:cNvSpPr>
            <a:spLocks noChangeArrowheads="1"/>
          </p:cNvSpPr>
          <p:nvPr/>
        </p:nvSpPr>
        <p:spPr bwMode="auto">
          <a:xfrm>
            <a:off x="0" y="-40653"/>
            <a:ext cx="65" cy="661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0" rIns="0" bIns="19044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909262" y="1240043"/>
            <a:ext cx="5934808" cy="18004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1" u="none" strike="noStrike" cap="none" normalizeH="0" baseline="0" dirty="0">
                <a:ln>
                  <a:noFill/>
                </a:ln>
                <a:solidFill>
                  <a:srgbClr val="8C8C8C"/>
                </a:solidFill>
                <a:effectLst/>
                <a:latin typeface="JetBrains Mono"/>
              </a:rPr>
              <a:t># Static Files Settings</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STATIC_URL = </a:t>
            </a:r>
            <a:r>
              <a:rPr kumimoji="0" lang="en-US" altLang="en-US" sz="1400" b="1" i="0" u="none" strike="noStrike" cap="none" normalizeH="0" baseline="0" dirty="0">
                <a:ln>
                  <a:noFill/>
                </a:ln>
                <a:solidFill>
                  <a:srgbClr val="008080"/>
                </a:solidFill>
                <a:effectLst/>
                <a:latin typeface="JetBrains Mono"/>
              </a:rPr>
              <a:t>'/static/'</a:t>
            </a:r>
            <a:br>
              <a:rPr kumimoji="0" lang="en-US" altLang="en-US" sz="1400" b="1" i="0" u="none" strike="noStrike" cap="none" normalizeH="0" baseline="0" dirty="0">
                <a:ln>
                  <a:noFill/>
                </a:ln>
                <a:solidFill>
                  <a:srgbClr val="008080"/>
                </a:solidFill>
                <a:effectLst/>
                <a:latin typeface="JetBrains Mono"/>
              </a:rPr>
            </a:br>
            <a:r>
              <a:rPr kumimoji="0" lang="en-US" altLang="en-US" sz="1400" b="0" i="0" u="none" strike="noStrike" cap="none" normalizeH="0" baseline="0" dirty="0">
                <a:ln>
                  <a:noFill/>
                </a:ln>
                <a:solidFill>
                  <a:srgbClr val="080808"/>
                </a:solidFill>
                <a:effectLst/>
                <a:latin typeface="JetBrains Mono"/>
              </a:rPr>
              <a:t>STATIC_ROOT = </a:t>
            </a:r>
            <a:r>
              <a:rPr kumimoji="0" lang="en-US" altLang="en-US" sz="1400" b="0" i="0" u="none" strike="noStrike" cap="none" normalizeH="0" baseline="0" dirty="0" err="1">
                <a:ln>
                  <a:noFill/>
                </a:ln>
                <a:solidFill>
                  <a:srgbClr val="080808"/>
                </a:solidFill>
                <a:effectLst/>
                <a:latin typeface="JetBrains Mono"/>
              </a:rPr>
              <a:t>os.path.join</a:t>
            </a:r>
            <a:r>
              <a:rPr kumimoji="0" lang="en-US" altLang="en-US" sz="1400" b="0" i="0" u="none" strike="noStrike" cap="none" normalizeH="0" baseline="0" dirty="0">
                <a:ln>
                  <a:noFill/>
                </a:ln>
                <a:solidFill>
                  <a:srgbClr val="080808"/>
                </a:solidFill>
                <a:effectLst/>
                <a:latin typeface="JetBrains Mono"/>
              </a:rPr>
              <a:t>(BASE_DIR, </a:t>
            </a:r>
            <a:r>
              <a:rPr kumimoji="0" lang="en-US" altLang="en-US" sz="1400" b="1" i="0" u="none" strike="noStrike" cap="none" normalizeH="0" baseline="0" dirty="0">
                <a:ln>
                  <a:noFill/>
                </a:ln>
                <a:solidFill>
                  <a:srgbClr val="008080"/>
                </a:solidFill>
                <a:effectLst/>
                <a:latin typeface="JetBrains Mono"/>
              </a:rPr>
              <a:t>'static-files'</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#User_Uploaded_Files</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MEDIA_URL = </a:t>
            </a:r>
            <a:r>
              <a:rPr kumimoji="0" lang="en-US" altLang="en-US" sz="1400" b="1" i="0" u="none" strike="noStrike" cap="none" normalizeH="0" baseline="0" dirty="0">
                <a:ln>
                  <a:noFill/>
                </a:ln>
                <a:solidFill>
                  <a:srgbClr val="008080"/>
                </a:solidFill>
                <a:effectLst/>
                <a:latin typeface="JetBrains Mono"/>
              </a:rPr>
              <a:t>'media/'</a:t>
            </a:r>
            <a:br>
              <a:rPr kumimoji="0" lang="en-US" altLang="en-US" sz="1400" b="1" i="0" u="none" strike="noStrike" cap="none" normalizeH="0" baseline="0" dirty="0">
                <a:ln>
                  <a:noFill/>
                </a:ln>
                <a:solidFill>
                  <a:srgbClr val="008080"/>
                </a:solidFill>
                <a:effectLst/>
                <a:latin typeface="JetBrains Mono"/>
              </a:rPr>
            </a:br>
            <a:r>
              <a:rPr kumimoji="0" lang="en-US" altLang="en-US" sz="1400" b="0" i="0" u="none" strike="noStrike" cap="none" normalizeH="0" baseline="0" dirty="0">
                <a:ln>
                  <a:noFill/>
                </a:ln>
                <a:solidFill>
                  <a:srgbClr val="080808"/>
                </a:solidFill>
                <a:effectLst/>
                <a:latin typeface="JetBrains Mono"/>
              </a:rPr>
              <a:t>MEDIA_ROOT=</a:t>
            </a:r>
            <a:r>
              <a:rPr kumimoji="0" lang="en-US" altLang="en-US" sz="1400" b="0" i="0" u="none" strike="noStrike" cap="none" normalizeH="0" baseline="0" dirty="0" err="1">
                <a:ln>
                  <a:noFill/>
                </a:ln>
                <a:solidFill>
                  <a:srgbClr val="080808"/>
                </a:solidFill>
                <a:effectLst/>
                <a:latin typeface="JetBrains Mono"/>
              </a:rPr>
              <a:t>os.path.join</a:t>
            </a:r>
            <a:r>
              <a:rPr kumimoji="0" lang="en-US" altLang="en-US" sz="1400" b="0" i="0" u="none" strike="noStrike" cap="none" normalizeH="0" baseline="0" dirty="0">
                <a:ln>
                  <a:noFill/>
                </a:ln>
                <a:solidFill>
                  <a:srgbClr val="080808"/>
                </a:solidFill>
                <a:effectLst/>
                <a:latin typeface="JetBrains Mono"/>
              </a:rPr>
              <a:t>(BASE_DIR, </a:t>
            </a:r>
            <a:r>
              <a:rPr kumimoji="0" lang="en-US" altLang="en-US" sz="1400" b="1" i="0" u="none" strike="noStrike" cap="none" normalizeH="0" baseline="0" dirty="0">
                <a:ln>
                  <a:noFill/>
                </a:ln>
                <a:solidFill>
                  <a:srgbClr val="008080"/>
                </a:solidFill>
                <a:effectLst/>
                <a:latin typeface="JetBrains Mono"/>
              </a:rPr>
              <a:t>'media'</a:t>
            </a:r>
            <a:r>
              <a:rPr kumimoji="0" lang="en-US" altLang="en-US" sz="1400" b="0" i="0" u="none" strike="noStrike" cap="none" normalizeH="0" baseline="0" dirty="0">
                <a:ln>
                  <a:noFill/>
                </a:ln>
                <a:solidFill>
                  <a:srgbClr val="080808"/>
                </a:solidFill>
                <a:effectLst/>
                <a:latin typeface="JetBrains Mono"/>
              </a:rPr>
              <a:t>)</a:t>
            </a:r>
            <a:r>
              <a:rPr kumimoji="0" lang="en-US" altLang="en-US" sz="900" b="0" i="0" u="none" strike="noStrike" cap="none" normalizeH="0" baseline="0" dirty="0">
                <a:ln>
                  <a:noFill/>
                </a:ln>
                <a:solidFill>
                  <a:srgbClr val="080808"/>
                </a:solidFill>
                <a:effectLst/>
                <a:latin typeface="JetBrains Mono"/>
              </a:rPr>
              <a:t/>
            </a:r>
            <a:br>
              <a:rPr kumimoji="0" lang="en-US" altLang="en-US" sz="900" b="0" i="0" u="none" strike="noStrike" cap="none" normalizeH="0" baseline="0" dirty="0">
                <a:ln>
                  <a:noFill/>
                </a:ln>
                <a:solidFill>
                  <a:srgbClr val="080808"/>
                </a:solidFill>
                <a:effectLst/>
                <a:latin typeface="JetBrains Mono"/>
              </a:rPr>
            </a:br>
            <a:r>
              <a:rPr kumimoji="0" lang="en-US" altLang="en-US" sz="900" b="0" i="0" u="none" strike="noStrike" cap="none" normalizeH="0" baseline="0" dirty="0">
                <a:ln>
                  <a:noFill/>
                </a:ln>
                <a:solidFill>
                  <a:srgbClr val="080808"/>
                </a:solidFill>
                <a:effectLst/>
                <a:latin typeface="JetBrains Mono"/>
              </a:rPr>
              <a:t/>
            </a:r>
            <a:br>
              <a:rPr kumimoji="0" lang="en-US" altLang="en-US" sz="900" b="0" i="0" u="none" strike="noStrike" cap="none" normalizeH="0" baseline="0" dirty="0">
                <a:ln>
                  <a:noFill/>
                </a:ln>
                <a:solidFill>
                  <a:srgbClr val="080808"/>
                </a:solidFill>
                <a:effectLst/>
                <a:latin typeface="JetBrains Mono"/>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a:picLocks noChangeAspect="1"/>
          </p:cNvPicPr>
          <p:nvPr/>
        </p:nvPicPr>
        <p:blipFill rotWithShape="1">
          <a:blip r:embed="rId2"/>
          <a:srcRect l="18265" t="31843" r="26966" b="19877"/>
          <a:stretch>
            <a:fillRect/>
          </a:stretch>
        </p:blipFill>
        <p:spPr>
          <a:xfrm>
            <a:off x="537882" y="3087443"/>
            <a:ext cx="7627171" cy="3311063"/>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idx="1"/>
          </p:nvPr>
        </p:nvSpPr>
        <p:spPr>
          <a:xfrm>
            <a:off x="1095686" y="650576"/>
            <a:ext cx="9726613" cy="5911850"/>
          </a:xfrm>
        </p:spPr>
        <p:txBody>
          <a:bodyPr/>
          <a:lstStyle/>
          <a:p>
            <a:pPr marL="0" indent="0">
              <a:buNone/>
            </a:pPr>
            <a:r>
              <a:rPr lang="en-US" b="0" i="0" dirty="0">
                <a:solidFill>
                  <a:srgbClr val="444444"/>
                </a:solidFill>
                <a:effectLst/>
                <a:latin typeface="Georgia" panose="02040502050405020303" pitchFamily="18" charset="0"/>
              </a:rPr>
              <a:t>Also, we need a pillow package of Python. Install it via command line in your virtual environment</a:t>
            </a:r>
          </a:p>
          <a:p>
            <a:pPr marL="0" indent="0">
              <a:buNone/>
            </a:pPr>
            <a:endParaRPr lang="en-US" b="0" i="0" dirty="0">
              <a:solidFill>
                <a:srgbClr val="444444"/>
              </a:solidFill>
              <a:effectLst/>
              <a:latin typeface="Georgia" panose="02040502050405020303" pitchFamily="18" charset="0"/>
            </a:endParaRPr>
          </a:p>
          <a:p>
            <a:pPr marL="0" indent="0">
              <a:buNone/>
            </a:pPr>
            <a:r>
              <a:rPr lang="en-IN" b="1" i="1" dirty="0">
                <a:solidFill>
                  <a:srgbClr val="444444"/>
                </a:solidFill>
                <a:effectLst/>
                <a:latin typeface="inherit"/>
              </a:rPr>
              <a:t>	pip install pillow</a:t>
            </a:r>
          </a:p>
          <a:p>
            <a:pPr marL="0" indent="0">
              <a:buNone/>
            </a:pPr>
            <a:endParaRPr lang="en-IN" b="1" i="1" dirty="0">
              <a:solidFill>
                <a:srgbClr val="444444"/>
              </a:solidFill>
              <a:effectLst/>
              <a:latin typeface="inherit"/>
            </a:endParaRPr>
          </a:p>
          <a:p>
            <a:pPr algn="l" fontAlgn="base"/>
            <a:endParaRPr lang="en-US" b="0" i="0" dirty="0">
              <a:solidFill>
                <a:srgbClr val="444444"/>
              </a:solidFill>
              <a:effectLst/>
              <a:latin typeface="Georgia" panose="02040502050405020303" pitchFamily="18" charset="0"/>
            </a:endParaRPr>
          </a:p>
          <a:p>
            <a:pPr algn="l" fontAlgn="base"/>
            <a:endParaRPr lang="en-US" dirty="0">
              <a:solidFill>
                <a:srgbClr val="444444"/>
              </a:solidFill>
              <a:latin typeface="Georgia" panose="02040502050405020303" pitchFamily="18" charset="0"/>
            </a:endParaRPr>
          </a:p>
          <a:p>
            <a:pPr algn="l" fontAlgn="base"/>
            <a:endParaRPr lang="en-US" b="0" i="0" dirty="0">
              <a:solidFill>
                <a:srgbClr val="444444"/>
              </a:solidFill>
              <a:effectLst/>
              <a:latin typeface="Georgia" panose="02040502050405020303" pitchFamily="18" charset="0"/>
            </a:endParaRPr>
          </a:p>
          <a:p>
            <a:pPr algn="l" fontAlgn="base"/>
            <a:endParaRPr lang="en-US" dirty="0">
              <a:solidFill>
                <a:srgbClr val="444444"/>
              </a:solidFill>
              <a:latin typeface="Georgia" panose="02040502050405020303" pitchFamily="18" charset="0"/>
            </a:endParaRPr>
          </a:p>
          <a:p>
            <a:pPr algn="l" fontAlgn="base"/>
            <a:r>
              <a:rPr lang="en-US" b="0" i="0" dirty="0">
                <a:solidFill>
                  <a:srgbClr val="444444"/>
                </a:solidFill>
                <a:effectLst/>
                <a:latin typeface="Georgia" panose="02040502050405020303" pitchFamily="18" charset="0"/>
              </a:rPr>
              <a:t>Pillow is a Python Imaging Library which deals with different image files. We won’t be using pillow directly but Django is using it. Therefore, we need pillow library.</a:t>
            </a:r>
          </a:p>
          <a:p>
            <a:pPr algn="l" fontAlgn="base"/>
            <a:r>
              <a:rPr lang="en-US" b="0" i="0" dirty="0">
                <a:solidFill>
                  <a:srgbClr val="444444"/>
                </a:solidFill>
                <a:effectLst/>
                <a:latin typeface="Georgia" panose="02040502050405020303" pitchFamily="18" charset="0"/>
              </a:rPr>
              <a:t>Okay, now all the preparations for the application are complete. All the settings are done so we can start developing the same.</a:t>
            </a:r>
          </a:p>
          <a:p>
            <a:pPr marL="0" indent="0">
              <a:buNone/>
            </a:pPr>
            <a:endParaRPr lang="en-US" dirty="0"/>
          </a:p>
        </p:txBody>
      </p:sp>
      <p:pic>
        <p:nvPicPr>
          <p:cNvPr id="3" name="Picture 2"/>
          <p:cNvPicPr>
            <a:picLocks noChangeAspect="1"/>
          </p:cNvPicPr>
          <p:nvPr/>
        </p:nvPicPr>
        <p:blipFill rotWithShape="1">
          <a:blip r:embed="rId2"/>
          <a:srcRect l="18000" t="39059" r="24823" b="55765"/>
          <a:stretch>
            <a:fillRect/>
          </a:stretch>
        </p:blipFill>
        <p:spPr>
          <a:xfrm>
            <a:off x="1369701" y="2602005"/>
            <a:ext cx="9165515" cy="750347"/>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6807" y="429193"/>
            <a:ext cx="9455679" cy="6587067"/>
          </a:xfrm>
        </p:spPr>
        <p:txBody>
          <a:bodyPr>
            <a:normAutofit/>
          </a:bodyPr>
          <a:lstStyle/>
          <a:p>
            <a:pPr marL="0" indent="0">
              <a:buNone/>
            </a:pPr>
            <a:r>
              <a:rPr lang="en-US" sz="2000" b="1" i="0" u="sng" dirty="0">
                <a:solidFill>
                  <a:srgbClr val="444444"/>
                </a:solidFill>
                <a:effectLst/>
                <a:latin typeface="Georgia" panose="02040502050405020303" pitchFamily="18" charset="0"/>
              </a:rPr>
              <a:t>3. Making Models for Books App</a:t>
            </a:r>
          </a:p>
          <a:p>
            <a:pPr marL="0" indent="0">
              <a:buNone/>
            </a:pPr>
            <a:endParaRPr lang="en-US" b="1" dirty="0"/>
          </a:p>
          <a:p>
            <a:pPr marL="0" indent="0">
              <a:buNone/>
            </a:pPr>
            <a:endParaRPr lang="en-US" b="1" dirty="0"/>
          </a:p>
          <a:p>
            <a:pPr marL="0" indent="0">
              <a:buNone/>
            </a:pPr>
            <a:r>
              <a:rPr lang="en-US" b="1" dirty="0"/>
              <a:t>// models.py</a:t>
            </a:r>
          </a:p>
          <a:p>
            <a:pPr marL="0" indent="0">
              <a:buNone/>
            </a:pPr>
            <a:endParaRPr lang="en-US" b="1" dirty="0"/>
          </a:p>
          <a:p>
            <a:pPr marL="0" indent="0">
              <a:buNone/>
            </a:pPr>
            <a:endParaRPr lang="en-US" b="1" dirty="0"/>
          </a:p>
          <a:p>
            <a:pPr marL="0" indent="0">
              <a:buNone/>
            </a:pPr>
            <a:endParaRPr lang="en-US" dirty="0"/>
          </a:p>
          <a:p>
            <a:pPr marL="0" indent="0">
              <a:buNone/>
            </a:pPr>
            <a:endParaRPr lang="en-US" dirty="0"/>
          </a:p>
        </p:txBody>
      </p:sp>
      <p:sp>
        <p:nvSpPr>
          <p:cNvPr id="5" name="Rectangle 3"/>
          <p:cNvSpPr>
            <a:spLocks noChangeArrowheads="1"/>
          </p:cNvSpPr>
          <p:nvPr/>
        </p:nvSpPr>
        <p:spPr bwMode="auto">
          <a:xfrm>
            <a:off x="835270" y="2441856"/>
            <a:ext cx="6509026"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i="0" u="none" strike="noStrike" cap="none" normalizeH="0" baseline="0" dirty="0">
                <a:ln>
                  <a:noFill/>
                </a:ln>
                <a:solidFill>
                  <a:srgbClr val="0033B3"/>
                </a:solidFill>
                <a:effectLst/>
                <a:latin typeface="JetBrains Mono"/>
              </a:rPr>
              <a:t>from </a:t>
            </a:r>
            <a:r>
              <a:rPr kumimoji="0" lang="en-US" altLang="en-US" sz="1600" i="0" u="none" strike="noStrike" cap="none" normalizeH="0" baseline="0" dirty="0" err="1">
                <a:ln>
                  <a:noFill/>
                </a:ln>
                <a:solidFill>
                  <a:srgbClr val="080808"/>
                </a:solidFill>
                <a:effectLst/>
                <a:latin typeface="JetBrains Mono"/>
              </a:rPr>
              <a:t>django.db</a:t>
            </a:r>
            <a:r>
              <a:rPr kumimoji="0" lang="en-US" altLang="en-US" sz="1600" i="0" u="none" strike="noStrike" cap="none" normalizeH="0" baseline="0" dirty="0">
                <a:ln>
                  <a:noFill/>
                </a:ln>
                <a:solidFill>
                  <a:srgbClr val="080808"/>
                </a:solidFill>
                <a:effectLst/>
                <a:latin typeface="JetBrains Mono"/>
              </a:rPr>
              <a:t> </a:t>
            </a:r>
            <a:r>
              <a:rPr kumimoji="0" lang="en-US" altLang="en-US" sz="1600" i="0" u="none" strike="noStrike" cap="none" normalizeH="0" baseline="0" dirty="0">
                <a:ln>
                  <a:noFill/>
                </a:ln>
                <a:solidFill>
                  <a:srgbClr val="0033B3"/>
                </a:solidFill>
                <a:effectLst/>
                <a:latin typeface="JetBrains Mono"/>
              </a:rPr>
              <a:t>import </a:t>
            </a:r>
            <a:r>
              <a:rPr kumimoji="0" lang="en-US" altLang="en-US" sz="1600" i="0" u="none" strike="noStrike" cap="none" normalizeH="0" baseline="0" dirty="0">
                <a:ln>
                  <a:noFill/>
                </a:ln>
                <a:solidFill>
                  <a:srgbClr val="080808"/>
                </a:solidFill>
                <a:effectLst/>
                <a:latin typeface="JetBrains Mono"/>
              </a:rPr>
              <a:t>models</a:t>
            </a:r>
            <a:br>
              <a:rPr kumimoji="0" lang="en-US" altLang="en-US" sz="1600" i="0" u="none" strike="noStrike" cap="none" normalizeH="0" baseline="0" dirty="0">
                <a:ln>
                  <a:noFill/>
                </a:ln>
                <a:solidFill>
                  <a:srgbClr val="080808"/>
                </a:solidFill>
                <a:effectLst/>
                <a:latin typeface="JetBrains Mono"/>
              </a:rPr>
            </a:br>
            <a:r>
              <a:rPr kumimoji="0" lang="en-US" altLang="en-US" sz="1600" i="0" u="none" strike="noStrike" cap="none" normalizeH="0" baseline="0" dirty="0">
                <a:ln>
                  <a:noFill/>
                </a:ln>
                <a:solidFill>
                  <a:srgbClr val="080808"/>
                </a:solidFill>
                <a:effectLst/>
                <a:latin typeface="JetBrains Mono"/>
              </a:rPr>
              <a:t/>
            </a:r>
            <a:br>
              <a:rPr kumimoji="0" lang="en-US" altLang="en-US" sz="1600" i="0" u="none" strike="noStrike" cap="none" normalizeH="0" baseline="0" dirty="0">
                <a:ln>
                  <a:noFill/>
                </a:ln>
                <a:solidFill>
                  <a:srgbClr val="080808"/>
                </a:solidFill>
                <a:effectLst/>
                <a:latin typeface="JetBrains Mono"/>
              </a:rPr>
            </a:br>
            <a:r>
              <a:rPr kumimoji="0" lang="en-US" altLang="en-US" sz="1600" i="0" u="none" strike="noStrike" cap="none" normalizeH="0" baseline="0" dirty="0">
                <a:ln>
                  <a:noFill/>
                </a:ln>
                <a:solidFill>
                  <a:srgbClr val="080808"/>
                </a:solidFill>
                <a:effectLst/>
                <a:latin typeface="JetBrains Mono"/>
              </a:rPr>
              <a:t/>
            </a:r>
            <a:br>
              <a:rPr kumimoji="0" lang="en-US" altLang="en-US" sz="1600" i="0" u="none" strike="noStrike" cap="none" normalizeH="0" baseline="0" dirty="0">
                <a:ln>
                  <a:noFill/>
                </a:ln>
                <a:solidFill>
                  <a:srgbClr val="080808"/>
                </a:solidFill>
                <a:effectLst/>
                <a:latin typeface="JetBrains Mono"/>
              </a:rPr>
            </a:br>
            <a:r>
              <a:rPr kumimoji="0" lang="en-US" altLang="en-US" sz="1600" i="0" u="none" strike="noStrike" cap="none" normalizeH="0" baseline="0" dirty="0">
                <a:ln>
                  <a:noFill/>
                </a:ln>
                <a:solidFill>
                  <a:srgbClr val="0033B3"/>
                </a:solidFill>
                <a:effectLst/>
                <a:latin typeface="JetBrains Mono"/>
              </a:rPr>
              <a:t>class </a:t>
            </a:r>
            <a:r>
              <a:rPr kumimoji="0" lang="en-US" altLang="en-US" sz="1600" i="0" u="none" strike="noStrike" cap="none" normalizeH="0" baseline="0" dirty="0">
                <a:ln>
                  <a:noFill/>
                </a:ln>
                <a:solidFill>
                  <a:srgbClr val="000000"/>
                </a:solidFill>
                <a:effectLst/>
                <a:latin typeface="JetBrains Mono"/>
              </a:rPr>
              <a:t>Book</a:t>
            </a:r>
            <a:r>
              <a:rPr kumimoji="0" lang="en-US" altLang="en-US" sz="1600" i="0" u="none" strike="noStrike" cap="none" normalizeH="0" baseline="0" dirty="0">
                <a:ln>
                  <a:noFill/>
                </a:ln>
                <a:solidFill>
                  <a:srgbClr val="080808"/>
                </a:solidFill>
                <a:effectLst/>
                <a:latin typeface="JetBrains Mono"/>
              </a:rPr>
              <a:t>(</a:t>
            </a:r>
            <a:r>
              <a:rPr kumimoji="0" lang="en-US" altLang="en-US" sz="1600" i="0" u="none" strike="noStrike" cap="none" normalizeH="0" baseline="0" dirty="0" err="1">
                <a:ln>
                  <a:noFill/>
                </a:ln>
                <a:solidFill>
                  <a:srgbClr val="080808"/>
                </a:solidFill>
                <a:effectLst/>
                <a:latin typeface="JetBrains Mono"/>
              </a:rPr>
              <a:t>models.Model</a:t>
            </a:r>
            <a:r>
              <a:rPr kumimoji="0" lang="en-US" altLang="en-US" sz="1600" i="0" u="none" strike="noStrike" cap="none" normalizeH="0" baseline="0" dirty="0">
                <a:ln>
                  <a:noFill/>
                </a:ln>
                <a:solidFill>
                  <a:srgbClr val="080808"/>
                </a:solidFill>
                <a:effectLst/>
                <a:latin typeface="JetBrains Mono"/>
              </a:rPr>
              <a:t>):</a:t>
            </a:r>
            <a:br>
              <a:rPr kumimoji="0" lang="en-US" altLang="en-US" sz="1600" i="0" u="none" strike="noStrike" cap="none" normalizeH="0" baseline="0" dirty="0">
                <a:ln>
                  <a:noFill/>
                </a:ln>
                <a:solidFill>
                  <a:srgbClr val="080808"/>
                </a:solidFill>
                <a:effectLst/>
                <a:latin typeface="JetBrains Mono"/>
              </a:rPr>
            </a:br>
            <a:r>
              <a:rPr kumimoji="0" lang="en-US" altLang="en-US" sz="1600" i="0" u="none" strike="noStrike" cap="none" normalizeH="0" baseline="0" dirty="0">
                <a:ln>
                  <a:noFill/>
                </a:ln>
                <a:solidFill>
                  <a:srgbClr val="080808"/>
                </a:solidFill>
                <a:effectLst/>
                <a:latin typeface="JetBrains Mono"/>
              </a:rPr>
              <a:t>    name = </a:t>
            </a:r>
            <a:r>
              <a:rPr kumimoji="0" lang="en-US" altLang="en-US" sz="1600" i="0" u="none" strike="noStrike" cap="none" normalizeH="0" baseline="0" dirty="0" err="1">
                <a:ln>
                  <a:noFill/>
                </a:ln>
                <a:solidFill>
                  <a:srgbClr val="080808"/>
                </a:solidFill>
                <a:effectLst/>
                <a:latin typeface="JetBrains Mono"/>
              </a:rPr>
              <a:t>models.CharField</a:t>
            </a:r>
            <a:r>
              <a:rPr kumimoji="0" lang="en-US" altLang="en-US" sz="1600" i="0" u="none" strike="noStrike" cap="none" normalizeH="0" baseline="0" dirty="0">
                <a:ln>
                  <a:noFill/>
                </a:ln>
                <a:solidFill>
                  <a:srgbClr val="080808"/>
                </a:solidFill>
                <a:effectLst/>
                <a:latin typeface="JetBrains Mono"/>
              </a:rPr>
              <a:t>(</a:t>
            </a:r>
            <a:r>
              <a:rPr kumimoji="0" lang="en-US" altLang="en-US" sz="1600" i="0" u="none" strike="noStrike" cap="none" normalizeH="0" baseline="0" dirty="0" err="1">
                <a:ln>
                  <a:noFill/>
                </a:ln>
                <a:solidFill>
                  <a:srgbClr val="660099"/>
                </a:solidFill>
                <a:effectLst/>
                <a:latin typeface="JetBrains Mono"/>
              </a:rPr>
              <a:t>max_length</a:t>
            </a:r>
            <a:r>
              <a:rPr kumimoji="0" lang="en-US" altLang="en-US" sz="1600" i="0" u="none" strike="noStrike" cap="none" normalizeH="0" baseline="0" dirty="0">
                <a:ln>
                  <a:noFill/>
                </a:ln>
                <a:solidFill>
                  <a:srgbClr val="660099"/>
                </a:solidFill>
                <a:effectLst/>
                <a:latin typeface="JetBrains Mono"/>
              </a:rPr>
              <a:t> </a:t>
            </a:r>
            <a:r>
              <a:rPr kumimoji="0" lang="en-US" altLang="en-US" sz="1600" i="0" u="none" strike="noStrike" cap="none" normalizeH="0" baseline="0" dirty="0">
                <a:ln>
                  <a:noFill/>
                </a:ln>
                <a:solidFill>
                  <a:srgbClr val="080808"/>
                </a:solidFill>
                <a:effectLst/>
                <a:latin typeface="JetBrains Mono"/>
              </a:rPr>
              <a:t>= </a:t>
            </a:r>
            <a:r>
              <a:rPr kumimoji="0" lang="en-US" altLang="en-US" sz="1600" i="0" u="none" strike="noStrike" cap="none" normalizeH="0" baseline="0" dirty="0">
                <a:ln>
                  <a:noFill/>
                </a:ln>
                <a:solidFill>
                  <a:srgbClr val="1750EB"/>
                </a:solidFill>
                <a:effectLst/>
                <a:latin typeface="JetBrains Mono"/>
              </a:rPr>
              <a:t>50</a:t>
            </a:r>
            <a:r>
              <a:rPr kumimoji="0" lang="en-US" altLang="en-US" sz="1600" i="0" u="none" strike="noStrike" cap="none" normalizeH="0" baseline="0" dirty="0">
                <a:ln>
                  <a:noFill/>
                </a:ln>
                <a:solidFill>
                  <a:srgbClr val="080808"/>
                </a:solidFill>
                <a:effectLst/>
                <a:latin typeface="JetBrains Mono"/>
              </a:rPr>
              <a:t>)</a:t>
            </a:r>
            <a:br>
              <a:rPr kumimoji="0" lang="en-US" altLang="en-US" sz="1600" i="0" u="none" strike="noStrike" cap="none" normalizeH="0" baseline="0" dirty="0">
                <a:ln>
                  <a:noFill/>
                </a:ln>
                <a:solidFill>
                  <a:srgbClr val="080808"/>
                </a:solidFill>
                <a:effectLst/>
                <a:latin typeface="JetBrains Mono"/>
              </a:rPr>
            </a:br>
            <a:r>
              <a:rPr kumimoji="0" lang="en-US" altLang="en-US" sz="1600" i="0" u="none" strike="noStrike" cap="none" normalizeH="0" baseline="0" dirty="0">
                <a:ln>
                  <a:noFill/>
                </a:ln>
                <a:solidFill>
                  <a:srgbClr val="080808"/>
                </a:solidFill>
                <a:effectLst/>
                <a:latin typeface="JetBrains Mono"/>
              </a:rPr>
              <a:t>    picture = </a:t>
            </a:r>
            <a:r>
              <a:rPr kumimoji="0" lang="en-US" altLang="en-US" sz="1600" i="0" u="none" strike="noStrike" cap="none" normalizeH="0" baseline="0" dirty="0" err="1">
                <a:ln>
                  <a:noFill/>
                </a:ln>
                <a:solidFill>
                  <a:srgbClr val="080808"/>
                </a:solidFill>
                <a:effectLst/>
                <a:latin typeface="JetBrains Mono"/>
              </a:rPr>
              <a:t>models.ImageField</a:t>
            </a:r>
            <a:r>
              <a:rPr kumimoji="0" lang="en-US" altLang="en-US" sz="1600" i="0" u="none" strike="noStrike" cap="none" normalizeH="0" baseline="0" dirty="0">
                <a:ln>
                  <a:noFill/>
                </a:ln>
                <a:solidFill>
                  <a:srgbClr val="080808"/>
                </a:solidFill>
                <a:effectLst/>
                <a:latin typeface="JetBrains Mono"/>
              </a:rPr>
              <a:t>()</a:t>
            </a:r>
            <a:br>
              <a:rPr kumimoji="0" lang="en-US" altLang="en-US" sz="1600" i="0" u="none" strike="noStrike" cap="none" normalizeH="0" baseline="0" dirty="0">
                <a:ln>
                  <a:noFill/>
                </a:ln>
                <a:solidFill>
                  <a:srgbClr val="080808"/>
                </a:solidFill>
                <a:effectLst/>
                <a:latin typeface="JetBrains Mono"/>
              </a:rPr>
            </a:br>
            <a:r>
              <a:rPr kumimoji="0" lang="en-US" altLang="en-US" sz="1600" i="0" u="none" strike="noStrike" cap="none" normalizeH="0" baseline="0" dirty="0">
                <a:ln>
                  <a:noFill/>
                </a:ln>
                <a:solidFill>
                  <a:srgbClr val="080808"/>
                </a:solidFill>
                <a:effectLst/>
                <a:latin typeface="JetBrains Mono"/>
              </a:rPr>
              <a:t>    author = </a:t>
            </a:r>
            <a:r>
              <a:rPr kumimoji="0" lang="en-US" altLang="en-US" sz="1600" i="0" u="none" strike="noStrike" cap="none" normalizeH="0" baseline="0" dirty="0" err="1">
                <a:ln>
                  <a:noFill/>
                </a:ln>
                <a:solidFill>
                  <a:srgbClr val="080808"/>
                </a:solidFill>
                <a:effectLst/>
                <a:latin typeface="JetBrains Mono"/>
              </a:rPr>
              <a:t>models.CharField</a:t>
            </a:r>
            <a:r>
              <a:rPr kumimoji="0" lang="en-US" altLang="en-US" sz="1600" i="0" u="none" strike="noStrike" cap="none" normalizeH="0" baseline="0" dirty="0">
                <a:ln>
                  <a:noFill/>
                </a:ln>
                <a:solidFill>
                  <a:srgbClr val="080808"/>
                </a:solidFill>
                <a:effectLst/>
                <a:latin typeface="JetBrains Mono"/>
              </a:rPr>
              <a:t>(</a:t>
            </a:r>
            <a:r>
              <a:rPr kumimoji="0" lang="en-US" altLang="en-US" sz="1600" i="0" u="none" strike="noStrike" cap="none" normalizeH="0" baseline="0" dirty="0" err="1">
                <a:ln>
                  <a:noFill/>
                </a:ln>
                <a:solidFill>
                  <a:srgbClr val="660099"/>
                </a:solidFill>
                <a:effectLst/>
                <a:latin typeface="JetBrains Mono"/>
              </a:rPr>
              <a:t>max_length</a:t>
            </a:r>
            <a:r>
              <a:rPr kumimoji="0" lang="en-US" altLang="en-US" sz="1600" i="0" u="none" strike="noStrike" cap="none" normalizeH="0" baseline="0" dirty="0">
                <a:ln>
                  <a:noFill/>
                </a:ln>
                <a:solidFill>
                  <a:srgbClr val="660099"/>
                </a:solidFill>
                <a:effectLst/>
                <a:latin typeface="JetBrains Mono"/>
              </a:rPr>
              <a:t> </a:t>
            </a:r>
            <a:r>
              <a:rPr kumimoji="0" lang="en-US" altLang="en-US" sz="1600" i="0" u="none" strike="noStrike" cap="none" normalizeH="0" baseline="0" dirty="0">
                <a:ln>
                  <a:noFill/>
                </a:ln>
                <a:solidFill>
                  <a:srgbClr val="080808"/>
                </a:solidFill>
                <a:effectLst/>
                <a:latin typeface="JetBrains Mono"/>
              </a:rPr>
              <a:t>= </a:t>
            </a:r>
            <a:r>
              <a:rPr kumimoji="0" lang="en-US" altLang="en-US" sz="1600" i="0" u="none" strike="noStrike" cap="none" normalizeH="0" baseline="0" dirty="0">
                <a:ln>
                  <a:noFill/>
                </a:ln>
                <a:solidFill>
                  <a:srgbClr val="1750EB"/>
                </a:solidFill>
                <a:effectLst/>
                <a:latin typeface="JetBrains Mono"/>
              </a:rPr>
              <a:t>30</a:t>
            </a:r>
            <a:r>
              <a:rPr kumimoji="0" lang="en-US" altLang="en-US" sz="1600" i="0" u="none" strike="noStrike" cap="none" normalizeH="0" baseline="0" dirty="0">
                <a:ln>
                  <a:noFill/>
                </a:ln>
                <a:solidFill>
                  <a:srgbClr val="080808"/>
                </a:solidFill>
                <a:effectLst/>
                <a:latin typeface="JetBrains Mono"/>
              </a:rPr>
              <a:t>, </a:t>
            </a:r>
            <a:r>
              <a:rPr kumimoji="0" lang="en-US" altLang="en-US" sz="1600" i="0" u="none" strike="noStrike" cap="none" normalizeH="0" baseline="0" dirty="0">
                <a:ln>
                  <a:noFill/>
                </a:ln>
                <a:solidFill>
                  <a:srgbClr val="660099"/>
                </a:solidFill>
                <a:effectLst/>
                <a:latin typeface="JetBrains Mono"/>
              </a:rPr>
              <a:t>default</a:t>
            </a:r>
            <a:r>
              <a:rPr kumimoji="0" lang="en-US" altLang="en-US" sz="1600" i="0" u="none" strike="noStrike" cap="none" normalizeH="0" baseline="0" dirty="0">
                <a:ln>
                  <a:noFill/>
                </a:ln>
                <a:solidFill>
                  <a:srgbClr val="080808"/>
                </a:solidFill>
                <a:effectLst/>
                <a:latin typeface="JetBrains Mono"/>
              </a:rPr>
              <a:t>=</a:t>
            </a:r>
            <a:r>
              <a:rPr kumimoji="0" lang="en-US" altLang="en-US" sz="1600" i="0" u="none" strike="noStrike" cap="none" normalizeH="0" baseline="0" dirty="0">
                <a:ln>
                  <a:noFill/>
                </a:ln>
                <a:solidFill>
                  <a:srgbClr val="008080"/>
                </a:solidFill>
                <a:effectLst/>
                <a:latin typeface="JetBrains Mono"/>
              </a:rPr>
              <a:t>'anonymous'</a:t>
            </a:r>
            <a:r>
              <a:rPr kumimoji="0" lang="en-US" altLang="en-US" sz="1600" i="0" u="none" strike="noStrike" cap="none" normalizeH="0" baseline="0" dirty="0">
                <a:ln>
                  <a:noFill/>
                </a:ln>
                <a:solidFill>
                  <a:srgbClr val="080808"/>
                </a:solidFill>
                <a:effectLst/>
                <a:latin typeface="JetBrains Mono"/>
              </a:rPr>
              <a:t>)</a:t>
            </a:r>
            <a:br>
              <a:rPr kumimoji="0" lang="en-US" altLang="en-US" sz="1600" i="0" u="none" strike="noStrike" cap="none" normalizeH="0" baseline="0" dirty="0">
                <a:ln>
                  <a:noFill/>
                </a:ln>
                <a:solidFill>
                  <a:srgbClr val="080808"/>
                </a:solidFill>
                <a:effectLst/>
                <a:latin typeface="JetBrains Mono"/>
              </a:rPr>
            </a:br>
            <a:r>
              <a:rPr kumimoji="0" lang="en-US" altLang="en-US" sz="1600" i="0" u="none" strike="noStrike" cap="none" normalizeH="0" baseline="0" dirty="0">
                <a:ln>
                  <a:noFill/>
                </a:ln>
                <a:solidFill>
                  <a:srgbClr val="080808"/>
                </a:solidFill>
                <a:effectLst/>
                <a:latin typeface="JetBrains Mono"/>
              </a:rPr>
              <a:t>    email = </a:t>
            </a:r>
            <a:r>
              <a:rPr kumimoji="0" lang="en-US" altLang="en-US" sz="1600" i="0" u="none" strike="noStrike" cap="none" normalizeH="0" baseline="0" dirty="0" err="1">
                <a:ln>
                  <a:noFill/>
                </a:ln>
                <a:solidFill>
                  <a:srgbClr val="080808"/>
                </a:solidFill>
                <a:effectLst/>
                <a:latin typeface="JetBrains Mono"/>
              </a:rPr>
              <a:t>models.EmailField</a:t>
            </a:r>
            <a:r>
              <a:rPr kumimoji="0" lang="en-US" altLang="en-US" sz="1600" i="0" u="none" strike="noStrike" cap="none" normalizeH="0" baseline="0" dirty="0">
                <a:ln>
                  <a:noFill/>
                </a:ln>
                <a:solidFill>
                  <a:srgbClr val="080808"/>
                </a:solidFill>
                <a:effectLst/>
                <a:latin typeface="JetBrains Mono"/>
              </a:rPr>
              <a:t>(</a:t>
            </a:r>
            <a:r>
              <a:rPr kumimoji="0" lang="en-US" altLang="en-US" sz="1600" i="0" u="none" strike="noStrike" cap="none" normalizeH="0" baseline="0" dirty="0">
                <a:ln>
                  <a:noFill/>
                </a:ln>
                <a:solidFill>
                  <a:srgbClr val="660099"/>
                </a:solidFill>
                <a:effectLst/>
                <a:latin typeface="JetBrains Mono"/>
              </a:rPr>
              <a:t>blank </a:t>
            </a:r>
            <a:r>
              <a:rPr kumimoji="0" lang="en-US" altLang="en-US" sz="1600" i="0" u="none" strike="noStrike" cap="none" normalizeH="0" baseline="0" dirty="0">
                <a:ln>
                  <a:noFill/>
                </a:ln>
                <a:solidFill>
                  <a:srgbClr val="080808"/>
                </a:solidFill>
                <a:effectLst/>
                <a:latin typeface="JetBrains Mono"/>
              </a:rPr>
              <a:t>= </a:t>
            </a:r>
            <a:r>
              <a:rPr kumimoji="0" lang="en-US" altLang="en-US" sz="1600" i="0" u="none" strike="noStrike" cap="none" normalizeH="0" baseline="0" dirty="0">
                <a:ln>
                  <a:noFill/>
                </a:ln>
                <a:solidFill>
                  <a:srgbClr val="0033B3"/>
                </a:solidFill>
                <a:effectLst/>
                <a:latin typeface="JetBrains Mono"/>
              </a:rPr>
              <a:t>True</a:t>
            </a:r>
            <a:r>
              <a:rPr kumimoji="0" lang="en-US" altLang="en-US" sz="1600" i="0" u="none" strike="noStrike" cap="none" normalizeH="0" baseline="0" dirty="0">
                <a:ln>
                  <a:noFill/>
                </a:ln>
                <a:solidFill>
                  <a:srgbClr val="080808"/>
                </a:solidFill>
                <a:effectLst/>
                <a:latin typeface="JetBrains Mono"/>
              </a:rPr>
              <a:t>)</a:t>
            </a:r>
            <a:br>
              <a:rPr kumimoji="0" lang="en-US" altLang="en-US" sz="1600" i="0" u="none" strike="noStrike" cap="none" normalizeH="0" baseline="0" dirty="0">
                <a:ln>
                  <a:noFill/>
                </a:ln>
                <a:solidFill>
                  <a:srgbClr val="080808"/>
                </a:solidFill>
                <a:effectLst/>
                <a:latin typeface="JetBrains Mono"/>
              </a:rPr>
            </a:br>
            <a:r>
              <a:rPr kumimoji="0" lang="en-US" altLang="en-US" sz="1600" i="0" u="none" strike="noStrike" cap="none" normalizeH="0" baseline="0" dirty="0">
                <a:ln>
                  <a:noFill/>
                </a:ln>
                <a:solidFill>
                  <a:srgbClr val="080808"/>
                </a:solidFill>
                <a:effectLst/>
                <a:latin typeface="JetBrains Mono"/>
              </a:rPr>
              <a:t>    describe = </a:t>
            </a:r>
            <a:r>
              <a:rPr kumimoji="0" lang="en-US" altLang="en-US" sz="1600" i="0" u="none" strike="noStrike" cap="none" normalizeH="0" baseline="0" dirty="0" err="1">
                <a:ln>
                  <a:noFill/>
                </a:ln>
                <a:solidFill>
                  <a:srgbClr val="080808"/>
                </a:solidFill>
                <a:effectLst/>
                <a:latin typeface="JetBrains Mono"/>
              </a:rPr>
              <a:t>models.TextField</a:t>
            </a:r>
            <a:r>
              <a:rPr kumimoji="0" lang="en-US" altLang="en-US" sz="1600" i="0" u="none" strike="noStrike" cap="none" normalizeH="0" baseline="0" dirty="0">
                <a:ln>
                  <a:noFill/>
                </a:ln>
                <a:solidFill>
                  <a:srgbClr val="080808"/>
                </a:solidFill>
                <a:effectLst/>
                <a:latin typeface="JetBrains Mono"/>
              </a:rPr>
              <a:t>(</a:t>
            </a:r>
            <a:r>
              <a:rPr kumimoji="0" lang="en-US" altLang="en-US" sz="1600" i="0" u="none" strike="noStrike" cap="none" normalizeH="0" baseline="0" dirty="0">
                <a:ln>
                  <a:noFill/>
                </a:ln>
                <a:solidFill>
                  <a:srgbClr val="660099"/>
                </a:solidFill>
                <a:effectLst/>
                <a:latin typeface="JetBrains Mono"/>
              </a:rPr>
              <a:t>default </a:t>
            </a:r>
            <a:r>
              <a:rPr kumimoji="0" lang="en-US" altLang="en-US" sz="1600" i="0" u="none" strike="noStrike" cap="none" normalizeH="0" baseline="0" dirty="0">
                <a:ln>
                  <a:noFill/>
                </a:ln>
                <a:solidFill>
                  <a:srgbClr val="080808"/>
                </a:solidFill>
                <a:effectLst/>
                <a:latin typeface="JetBrains Mono"/>
              </a:rPr>
              <a:t>= </a:t>
            </a:r>
            <a:r>
              <a:rPr kumimoji="0" lang="en-US" altLang="en-US" sz="1600" i="0" u="none" strike="noStrike" cap="none" normalizeH="0" baseline="0" dirty="0">
                <a:ln>
                  <a:noFill/>
                </a:ln>
                <a:solidFill>
                  <a:srgbClr val="008080"/>
                </a:solidFill>
                <a:effectLst/>
                <a:latin typeface="JetBrains Mono"/>
              </a:rPr>
              <a:t>‘</a:t>
            </a:r>
            <a:r>
              <a:rPr kumimoji="0" lang="en-US" altLang="en-US" sz="1600" i="0" u="none" strike="noStrike" cap="none" normalizeH="0" baseline="0" dirty="0" err="1">
                <a:ln>
                  <a:noFill/>
                </a:ln>
                <a:solidFill>
                  <a:srgbClr val="008080"/>
                </a:solidFill>
                <a:effectLst/>
                <a:latin typeface="JetBrains Mono"/>
              </a:rPr>
              <a:t>Networkz</a:t>
            </a:r>
            <a:r>
              <a:rPr kumimoji="0" lang="en-US" altLang="en-US" sz="1600" i="0" u="none" strike="noStrike" cap="none" normalizeH="0" baseline="0" dirty="0">
                <a:ln>
                  <a:noFill/>
                </a:ln>
                <a:solidFill>
                  <a:srgbClr val="008080"/>
                </a:solidFill>
                <a:effectLst/>
                <a:latin typeface="JetBrains Mono"/>
              </a:rPr>
              <a:t> Systems Django tutorials'</a:t>
            </a:r>
            <a:r>
              <a:rPr kumimoji="0" lang="en-US" altLang="en-US" sz="1600" i="0" u="none" strike="noStrike" cap="none" normalizeH="0" baseline="0" dirty="0">
                <a:ln>
                  <a:noFill/>
                </a:ln>
                <a:solidFill>
                  <a:srgbClr val="080808"/>
                </a:solidFill>
                <a:effectLst/>
                <a:latin typeface="JetBrains Mono"/>
              </a:rPr>
              <a:t>)</a:t>
            </a:r>
            <a:br>
              <a:rPr kumimoji="0" lang="en-US" altLang="en-US" sz="1600" i="0" u="none" strike="noStrike" cap="none" normalizeH="0" baseline="0" dirty="0">
                <a:ln>
                  <a:noFill/>
                </a:ln>
                <a:solidFill>
                  <a:srgbClr val="080808"/>
                </a:solidFill>
                <a:effectLst/>
                <a:latin typeface="JetBrains Mono"/>
              </a:rPr>
            </a:br>
            <a:r>
              <a:rPr kumimoji="0" lang="en-US" altLang="en-US" sz="1600" i="0" u="none" strike="noStrike" cap="none" normalizeH="0" baseline="0" dirty="0">
                <a:ln>
                  <a:noFill/>
                </a:ln>
                <a:solidFill>
                  <a:srgbClr val="080808"/>
                </a:solidFill>
                <a:effectLst/>
                <a:latin typeface="JetBrains Mono"/>
              </a:rPr>
              <a:t>    </a:t>
            </a:r>
            <a:r>
              <a:rPr kumimoji="0" lang="en-US" altLang="en-US" sz="1600" i="0" u="none" strike="noStrike" cap="none" normalizeH="0" baseline="0" dirty="0">
                <a:ln>
                  <a:noFill/>
                </a:ln>
                <a:solidFill>
                  <a:srgbClr val="0033B3"/>
                </a:solidFill>
                <a:effectLst/>
                <a:latin typeface="JetBrains Mono"/>
              </a:rPr>
              <a:t>def </a:t>
            </a:r>
            <a:r>
              <a:rPr kumimoji="0" lang="en-US" altLang="en-US" sz="1600" i="0" u="none" strike="noStrike" cap="none" normalizeH="0" baseline="0" dirty="0">
                <a:ln>
                  <a:noFill/>
                </a:ln>
                <a:solidFill>
                  <a:srgbClr val="B200B2"/>
                </a:solidFill>
                <a:effectLst/>
                <a:latin typeface="JetBrains Mono"/>
              </a:rPr>
              <a:t>__str__</a:t>
            </a:r>
            <a:r>
              <a:rPr kumimoji="0" lang="en-US" altLang="en-US" sz="1600" i="0" u="none" strike="noStrike" cap="none" normalizeH="0" baseline="0" dirty="0">
                <a:ln>
                  <a:noFill/>
                </a:ln>
                <a:solidFill>
                  <a:srgbClr val="080808"/>
                </a:solidFill>
                <a:effectLst/>
                <a:latin typeface="JetBrains Mono"/>
              </a:rPr>
              <a:t>(</a:t>
            </a:r>
            <a:r>
              <a:rPr kumimoji="0" lang="en-US" altLang="en-US" sz="1600" i="0" u="none" strike="noStrike" cap="none" normalizeH="0" baseline="0" dirty="0">
                <a:ln>
                  <a:noFill/>
                </a:ln>
                <a:solidFill>
                  <a:srgbClr val="94558D"/>
                </a:solidFill>
                <a:effectLst/>
                <a:latin typeface="JetBrains Mono"/>
              </a:rPr>
              <a:t>self</a:t>
            </a:r>
            <a:r>
              <a:rPr kumimoji="0" lang="en-US" altLang="en-US" sz="1600" i="0" u="none" strike="noStrike" cap="none" normalizeH="0" baseline="0" dirty="0">
                <a:ln>
                  <a:noFill/>
                </a:ln>
                <a:solidFill>
                  <a:srgbClr val="080808"/>
                </a:solidFill>
                <a:effectLst/>
                <a:latin typeface="JetBrains Mono"/>
              </a:rPr>
              <a:t>):</a:t>
            </a:r>
            <a:br>
              <a:rPr kumimoji="0" lang="en-US" altLang="en-US" sz="1600" i="0" u="none" strike="noStrike" cap="none" normalizeH="0" baseline="0" dirty="0">
                <a:ln>
                  <a:noFill/>
                </a:ln>
                <a:solidFill>
                  <a:srgbClr val="080808"/>
                </a:solidFill>
                <a:effectLst/>
                <a:latin typeface="JetBrains Mono"/>
              </a:rPr>
            </a:br>
            <a:r>
              <a:rPr kumimoji="0" lang="en-US" altLang="en-US" sz="1600" i="0" u="none" strike="noStrike" cap="none" normalizeH="0" baseline="0" dirty="0">
                <a:ln>
                  <a:noFill/>
                </a:ln>
                <a:solidFill>
                  <a:srgbClr val="080808"/>
                </a:solidFill>
                <a:effectLst/>
                <a:latin typeface="JetBrains Mono"/>
              </a:rPr>
              <a:t>        </a:t>
            </a:r>
            <a:r>
              <a:rPr kumimoji="0" lang="en-US" altLang="en-US" sz="1600" i="0" u="none" strike="noStrike" cap="none" normalizeH="0" baseline="0" dirty="0">
                <a:ln>
                  <a:noFill/>
                </a:ln>
                <a:solidFill>
                  <a:srgbClr val="0033B3"/>
                </a:solidFill>
                <a:effectLst/>
                <a:latin typeface="JetBrains Mono"/>
              </a:rPr>
              <a:t>return </a:t>
            </a:r>
            <a:r>
              <a:rPr kumimoji="0" lang="en-US" altLang="en-US" sz="1600" i="0" u="none" strike="noStrike" cap="none" normalizeH="0" baseline="0" dirty="0">
                <a:ln>
                  <a:noFill/>
                </a:ln>
                <a:solidFill>
                  <a:srgbClr val="94558D"/>
                </a:solidFill>
                <a:effectLst/>
                <a:latin typeface="JetBrains Mono"/>
              </a:rPr>
              <a:t>self</a:t>
            </a:r>
            <a:r>
              <a:rPr kumimoji="0" lang="en-US" altLang="en-US" sz="1600" i="0" u="none" strike="noStrike" cap="none" normalizeH="0" baseline="0" dirty="0">
                <a:ln>
                  <a:noFill/>
                </a:ln>
                <a:solidFill>
                  <a:srgbClr val="080808"/>
                </a:solidFill>
                <a:effectLst/>
                <a:latin typeface="JetBrains Mono"/>
              </a:rPr>
              <a:t>.name</a:t>
            </a:r>
            <a:endParaRPr kumimoji="0" lang="en-US" altLang="en-US" sz="160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8266" t="28314" r="24987" b="37894"/>
          <a:stretch>
            <a:fillRect/>
          </a:stretch>
        </p:blipFill>
        <p:spPr>
          <a:xfrm>
            <a:off x="507163" y="247312"/>
            <a:ext cx="7519595" cy="2522265"/>
          </a:xfrm>
        </p:spPr>
      </p:pic>
      <p:sp>
        <p:nvSpPr>
          <p:cNvPr id="7" name="TextBox 6"/>
          <p:cNvSpPr txBox="1"/>
          <p:nvPr/>
        </p:nvSpPr>
        <p:spPr>
          <a:xfrm>
            <a:off x="254359" y="3171611"/>
            <a:ext cx="9109449" cy="2308324"/>
          </a:xfrm>
          <a:prstGeom prst="rect">
            <a:avLst/>
          </a:prstGeom>
          <a:noFill/>
        </p:spPr>
        <p:txBody>
          <a:bodyPr wrap="square">
            <a:spAutoFit/>
          </a:bodyPr>
          <a:lstStyle/>
          <a:p>
            <a:pPr algn="l" fontAlgn="base"/>
            <a:r>
              <a:rPr lang="en-US" b="0" i="0" dirty="0">
                <a:solidFill>
                  <a:srgbClr val="444444"/>
                </a:solidFill>
                <a:effectLst/>
                <a:latin typeface="Georgia" panose="02040502050405020303" pitchFamily="18" charset="0"/>
              </a:rPr>
              <a:t>From the above code, Django will make a table in a database named book. That table will have these fields:</a:t>
            </a:r>
          </a:p>
          <a:p>
            <a:pPr algn="l" fontAlgn="base"/>
            <a:r>
              <a:rPr lang="en-US" b="0" i="0" dirty="0">
                <a:solidFill>
                  <a:srgbClr val="444444"/>
                </a:solidFill>
                <a:effectLst/>
                <a:latin typeface="Georgia" panose="02040502050405020303" pitchFamily="18" charset="0"/>
              </a:rPr>
              <a:t>Name, picture, author, email, and description of the book object. From this class, we can easily manipulate the table. The important part here is the picture field. It is set as </a:t>
            </a:r>
            <a:r>
              <a:rPr lang="en-US" b="1" i="0" dirty="0" err="1">
                <a:solidFill>
                  <a:srgbClr val="444444"/>
                </a:solidFill>
                <a:effectLst/>
                <a:latin typeface="inherit"/>
              </a:rPr>
              <a:t>ImageField</a:t>
            </a:r>
            <a:r>
              <a:rPr lang="en-US" b="0" i="0" dirty="0">
                <a:solidFill>
                  <a:srgbClr val="444444"/>
                </a:solidFill>
                <a:effectLst/>
                <a:latin typeface="Georgia" panose="02040502050405020303" pitchFamily="18" charset="0"/>
              </a:rPr>
              <a:t>.</a:t>
            </a:r>
          </a:p>
          <a:p>
            <a:pPr algn="l" fontAlgn="base"/>
            <a:r>
              <a:rPr lang="en-US" b="0" i="0" dirty="0">
                <a:solidFill>
                  <a:srgbClr val="444444"/>
                </a:solidFill>
                <a:effectLst/>
                <a:latin typeface="Georgia" panose="02040502050405020303" pitchFamily="18" charset="0"/>
              </a:rPr>
              <a:t>This </a:t>
            </a:r>
            <a:r>
              <a:rPr lang="en-US" b="0" i="0" dirty="0" err="1">
                <a:solidFill>
                  <a:srgbClr val="444444"/>
                </a:solidFill>
                <a:effectLst/>
                <a:latin typeface="Georgia" panose="02040502050405020303" pitchFamily="18" charset="0"/>
              </a:rPr>
              <a:t>ImageField</a:t>
            </a:r>
            <a:r>
              <a:rPr lang="en-US" b="0" i="0" dirty="0">
                <a:solidFill>
                  <a:srgbClr val="444444"/>
                </a:solidFill>
                <a:effectLst/>
                <a:latin typeface="Georgia" panose="02040502050405020303" pitchFamily="18" charset="0"/>
              </a:rPr>
              <a:t> is the reason why we installed pillow in this virtual environment. Django by default uses pillow to handle Images in </a:t>
            </a:r>
            <a:r>
              <a:rPr lang="en-US" b="0" i="0" dirty="0" err="1">
                <a:solidFill>
                  <a:srgbClr val="444444"/>
                </a:solidFill>
                <a:effectLst/>
                <a:latin typeface="Georgia" panose="02040502050405020303" pitchFamily="18" charset="0"/>
              </a:rPr>
              <a:t>ImageField</a:t>
            </a:r>
            <a:r>
              <a:rPr lang="en-US" b="0" i="0" dirty="0">
                <a:solidFill>
                  <a:srgbClr val="444444"/>
                </a:solidFill>
                <a:effectLst/>
                <a:latin typeface="Georgia" panose="02040502050405020303" pitchFamily="18" charset="0"/>
              </a:rPr>
              <a:t>. So, that was the models of our book app.</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i="0" dirty="0">
                <a:solidFill>
                  <a:srgbClr val="444444"/>
                </a:solidFill>
                <a:effectLst/>
                <a:latin typeface="Georgia" panose="02040502050405020303" pitchFamily="18" charset="0"/>
              </a:rPr>
              <a:t>4. Making Model Forms in Book Directory</a:t>
            </a:r>
            <a:br>
              <a:rPr lang="en-US" b="0" i="0" dirty="0">
                <a:solidFill>
                  <a:srgbClr val="444444"/>
                </a:solidFill>
                <a:effectLst/>
                <a:latin typeface="Georgia" panose="02040502050405020303" pitchFamily="18" charset="0"/>
              </a:rPr>
            </a:br>
            <a:endParaRPr lang="en-IN" dirty="0"/>
          </a:p>
        </p:txBody>
      </p:sp>
      <p:sp>
        <p:nvSpPr>
          <p:cNvPr id="3" name="Content Placeholder 2"/>
          <p:cNvSpPr>
            <a:spLocks noGrp="1"/>
          </p:cNvSpPr>
          <p:nvPr>
            <p:ph idx="1"/>
          </p:nvPr>
        </p:nvSpPr>
        <p:spPr>
          <a:xfrm>
            <a:off x="352019" y="1488613"/>
            <a:ext cx="8596668" cy="3880773"/>
          </a:xfrm>
        </p:spPr>
        <p:txBody>
          <a:bodyPr/>
          <a:lstStyle/>
          <a:p>
            <a:pPr algn="l" fontAlgn="base"/>
            <a:r>
              <a:rPr lang="en-US" b="0" i="0" dirty="0">
                <a:solidFill>
                  <a:srgbClr val="444444"/>
                </a:solidFill>
                <a:effectLst/>
                <a:latin typeface="Georgia" panose="02040502050405020303" pitchFamily="18" charset="0"/>
              </a:rPr>
              <a:t>Django makes it so much easier to make forms for models. We just need to use our models and we can easily make forms.</a:t>
            </a:r>
          </a:p>
          <a:p>
            <a:pPr algn="l" fontAlgn="base"/>
            <a:r>
              <a:rPr lang="en-US" b="0" i="0" dirty="0">
                <a:solidFill>
                  <a:srgbClr val="444444"/>
                </a:solidFill>
                <a:effectLst/>
                <a:latin typeface="Georgia" panose="02040502050405020303" pitchFamily="18" charset="0"/>
              </a:rPr>
              <a:t>Make a new file forms.py in book directory. Paste this code in this forms.py.</a:t>
            </a:r>
          </a:p>
          <a:p>
            <a:endParaRPr lang="en-IN" dirty="0"/>
          </a:p>
        </p:txBody>
      </p:sp>
      <p:sp>
        <p:nvSpPr>
          <p:cNvPr id="4" name="Rectangle 1"/>
          <p:cNvSpPr>
            <a:spLocks noChangeArrowheads="1"/>
          </p:cNvSpPr>
          <p:nvPr/>
        </p:nvSpPr>
        <p:spPr bwMode="auto">
          <a:xfrm>
            <a:off x="1090247" y="2809413"/>
            <a:ext cx="5758961"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django</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forms</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a:ln>
                  <a:noFill/>
                </a:ln>
                <a:solidFill>
                  <a:srgbClr val="080808"/>
                </a:solidFill>
                <a:effectLst/>
                <a:latin typeface="JetBrains Mono"/>
              </a:rPr>
              <a:t>.models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Book</a:t>
            </a: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err="1">
                <a:ln>
                  <a:noFill/>
                </a:ln>
                <a:solidFill>
                  <a:srgbClr val="000000"/>
                </a:solidFill>
                <a:effectLst/>
                <a:latin typeface="JetBrains Mono"/>
              </a:rPr>
              <a:t>BookCreate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forms.ModelForm</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class </a:t>
            </a:r>
            <a:r>
              <a:rPr kumimoji="0" lang="en-US" altLang="en-US" sz="1600" b="0" i="0" u="none" strike="noStrike" cap="none" normalizeH="0" baseline="0" dirty="0">
                <a:ln>
                  <a:noFill/>
                </a:ln>
                <a:solidFill>
                  <a:srgbClr val="000000"/>
                </a:solidFill>
                <a:effectLst/>
                <a:latin typeface="JetBrains Mono"/>
              </a:rPr>
              <a:t>Meta</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model = Book</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fields = </a:t>
            </a:r>
            <a:r>
              <a:rPr kumimoji="0" lang="en-US" altLang="en-US" sz="1600" b="1" i="0" u="none" strike="noStrike" cap="none" normalizeH="0" baseline="0" dirty="0">
                <a:ln>
                  <a:noFill/>
                </a:ln>
                <a:solidFill>
                  <a:srgbClr val="008080"/>
                </a:solidFill>
                <a:effectLst/>
                <a:latin typeface="JetBrains Mono"/>
              </a:rPr>
              <a:t>'__all__'</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8153" t="18861" r="26421" b="28711"/>
          <a:stretch>
            <a:fillRect/>
          </a:stretch>
        </p:blipFill>
        <p:spPr>
          <a:xfrm>
            <a:off x="1090246" y="1485900"/>
            <a:ext cx="7253654" cy="3710354"/>
          </a:xfr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idx="1"/>
          </p:nvPr>
        </p:nvSpPr>
        <p:spPr>
          <a:xfrm>
            <a:off x="254000" y="208791"/>
            <a:ext cx="9421813" cy="4692650"/>
          </a:xfrm>
        </p:spPr>
        <p:txBody>
          <a:bodyPr/>
          <a:lstStyle/>
          <a:p>
            <a:pPr algn="l" fontAlgn="base"/>
            <a:r>
              <a:rPr lang="en-US" b="0" i="0" dirty="0">
                <a:solidFill>
                  <a:srgbClr val="444444"/>
                </a:solidFill>
                <a:effectLst/>
                <a:latin typeface="Georgia" panose="02040502050405020303" pitchFamily="18" charset="0"/>
              </a:rPr>
              <a:t>This is a simple model form we made for book model. Here we import two classes namely, </a:t>
            </a:r>
            <a:r>
              <a:rPr lang="en-US" b="1" i="0" dirty="0">
                <a:solidFill>
                  <a:srgbClr val="444444"/>
                </a:solidFill>
                <a:effectLst/>
                <a:latin typeface="inherit"/>
              </a:rPr>
              <a:t>forms</a:t>
            </a:r>
            <a:r>
              <a:rPr lang="en-US" b="0" i="0" dirty="0">
                <a:solidFill>
                  <a:srgbClr val="444444"/>
                </a:solidFill>
                <a:effectLst/>
                <a:latin typeface="Georgia" panose="02040502050405020303" pitchFamily="18" charset="0"/>
              </a:rPr>
              <a:t> and </a:t>
            </a:r>
            <a:r>
              <a:rPr lang="en-US" b="1" i="0" dirty="0">
                <a:solidFill>
                  <a:srgbClr val="444444"/>
                </a:solidFill>
                <a:effectLst/>
                <a:latin typeface="inherit"/>
              </a:rPr>
              <a:t>Book</a:t>
            </a:r>
            <a:r>
              <a:rPr lang="en-US" b="0" i="0" dirty="0">
                <a:solidFill>
                  <a:srgbClr val="444444"/>
                </a:solidFill>
                <a:effectLst/>
                <a:latin typeface="Georgia" panose="02040502050405020303" pitchFamily="18" charset="0"/>
              </a:rPr>
              <a:t>. The Book is the model we just made.</a:t>
            </a:r>
          </a:p>
          <a:p>
            <a:pPr algn="l" fontAlgn="base"/>
            <a:r>
              <a:rPr lang="en-US" b="0" i="0" dirty="0">
                <a:solidFill>
                  <a:srgbClr val="444444"/>
                </a:solidFill>
                <a:effectLst/>
                <a:latin typeface="Georgia" panose="02040502050405020303" pitchFamily="18" charset="0"/>
              </a:rPr>
              <a:t>The </a:t>
            </a:r>
            <a:r>
              <a:rPr lang="en-US" b="0" i="1" dirty="0" err="1">
                <a:solidFill>
                  <a:srgbClr val="444444"/>
                </a:solidFill>
                <a:effectLst/>
                <a:latin typeface="inherit"/>
              </a:rPr>
              <a:t>BookCreate</a:t>
            </a:r>
            <a:r>
              <a:rPr lang="en-US" b="0" i="1" dirty="0">
                <a:solidFill>
                  <a:srgbClr val="444444"/>
                </a:solidFill>
                <a:effectLst/>
                <a:latin typeface="inherit"/>
              </a:rPr>
              <a:t>()</a:t>
            </a:r>
            <a:r>
              <a:rPr lang="en-US" b="0" i="0" dirty="0">
                <a:solidFill>
                  <a:srgbClr val="444444"/>
                </a:solidFill>
                <a:effectLst/>
                <a:latin typeface="Georgia" panose="02040502050405020303" pitchFamily="18" charset="0"/>
              </a:rPr>
              <a:t> class is the form class which represents the Model form. In the </a:t>
            </a:r>
            <a:r>
              <a:rPr lang="en-US" b="0" i="0" dirty="0" err="1">
                <a:solidFill>
                  <a:srgbClr val="444444"/>
                </a:solidFill>
                <a:effectLst/>
                <a:latin typeface="Georgia" panose="02040502050405020303" pitchFamily="18" charset="0"/>
              </a:rPr>
              <a:t>MetaClass</a:t>
            </a:r>
            <a:r>
              <a:rPr lang="en-US" b="0" i="0" dirty="0">
                <a:solidFill>
                  <a:srgbClr val="444444"/>
                </a:solidFill>
                <a:effectLst/>
                <a:latin typeface="Georgia" panose="02040502050405020303" pitchFamily="18" charset="0"/>
              </a:rPr>
              <a:t>, we define which model to be used to make the model form.</a:t>
            </a:r>
          </a:p>
          <a:p>
            <a:pPr algn="l" fontAlgn="base"/>
            <a:r>
              <a:rPr lang="en-US" b="0" i="0" dirty="0">
                <a:solidFill>
                  <a:srgbClr val="444444"/>
                </a:solidFill>
                <a:effectLst/>
                <a:latin typeface="Georgia" panose="02040502050405020303" pitchFamily="18" charset="0"/>
              </a:rPr>
              <a:t>Fields denote the actual form fields where we want input from the user. This form is enough for our work</a:t>
            </a:r>
          </a:p>
          <a:p>
            <a:pPr marL="0" indent="0" algn="l" fontAlgn="base">
              <a:buNone/>
            </a:pPr>
            <a:endParaRPr lang="en-US" b="0" i="0" dirty="0">
              <a:solidFill>
                <a:srgbClr val="444444"/>
              </a:solidFill>
              <a:effectLst/>
              <a:latin typeface="Georgia" panose="02040502050405020303" pitchFamily="18" charset="0"/>
            </a:endParaRPr>
          </a:p>
          <a:p>
            <a:pPr marL="0" indent="0">
              <a:buNone/>
            </a:pPr>
            <a:r>
              <a:rPr lang="en-IN" b="1" i="0" u="sng" dirty="0">
                <a:solidFill>
                  <a:srgbClr val="444444"/>
                </a:solidFill>
                <a:effectLst/>
                <a:latin typeface="Georgia" panose="02040502050405020303" pitchFamily="18" charset="0"/>
              </a:rPr>
              <a:t>5. Registering Model in Django Admin</a:t>
            </a:r>
          </a:p>
          <a:p>
            <a:pPr marL="0" indent="0">
              <a:buNone/>
            </a:pPr>
            <a:r>
              <a:rPr lang="en-US" b="0" i="0" dirty="0">
                <a:solidFill>
                  <a:srgbClr val="444444"/>
                </a:solidFill>
                <a:effectLst/>
                <a:latin typeface="Georgia" panose="02040502050405020303" pitchFamily="18" charset="0"/>
              </a:rPr>
              <a:t>Here we are editing </a:t>
            </a:r>
            <a:r>
              <a:rPr lang="en-US" b="1" i="0" dirty="0">
                <a:solidFill>
                  <a:srgbClr val="444444"/>
                </a:solidFill>
                <a:effectLst/>
                <a:latin typeface="Georgia" panose="02040502050405020303" pitchFamily="18" charset="0"/>
              </a:rPr>
              <a:t>admin.py</a:t>
            </a:r>
            <a:r>
              <a:rPr lang="en-US" b="0" i="0" dirty="0">
                <a:solidFill>
                  <a:srgbClr val="444444"/>
                </a:solidFill>
                <a:effectLst/>
                <a:latin typeface="Georgia" panose="02040502050405020303" pitchFamily="18" charset="0"/>
              </a:rPr>
              <a:t> existing in </a:t>
            </a:r>
            <a:r>
              <a:rPr lang="en-US" b="1" i="0" dirty="0">
                <a:solidFill>
                  <a:srgbClr val="444444"/>
                </a:solidFill>
                <a:effectLst/>
                <a:latin typeface="Georgia" panose="02040502050405020303" pitchFamily="18" charset="0"/>
              </a:rPr>
              <a:t>book</a:t>
            </a:r>
            <a:r>
              <a:rPr lang="en-US" b="0" i="0" dirty="0">
                <a:solidFill>
                  <a:srgbClr val="444444"/>
                </a:solidFill>
                <a:effectLst/>
                <a:latin typeface="Georgia" panose="02040502050405020303" pitchFamily="18" charset="0"/>
              </a:rPr>
              <a:t> folder. Import the model you want to register in the admin. In this case, it is a Book.</a:t>
            </a:r>
          </a:p>
          <a:p>
            <a:pPr marL="0" indent="0">
              <a:buNone/>
            </a:pPr>
            <a:endParaRPr lang="en-US" dirty="0">
              <a:solidFill>
                <a:srgbClr val="444444"/>
              </a:solidFill>
              <a:latin typeface="Georgia" panose="02040502050405020303" pitchFamily="18" charset="0"/>
            </a:endParaRPr>
          </a:p>
          <a:p>
            <a:pPr marL="0" indent="0">
              <a:buNone/>
            </a:pPr>
            <a:endParaRPr lang="en-US" b="0" i="0" dirty="0">
              <a:solidFill>
                <a:srgbClr val="444444"/>
              </a:solidFill>
              <a:effectLst/>
              <a:latin typeface="Georgia" panose="02040502050405020303" pitchFamily="18" charset="0"/>
            </a:endParaRPr>
          </a:p>
          <a:p>
            <a:pPr marL="0" indent="0">
              <a:buNone/>
            </a:pPr>
            <a:endParaRPr lang="en-US" dirty="0">
              <a:solidFill>
                <a:srgbClr val="444444"/>
              </a:solidFill>
              <a:latin typeface="Georgia" panose="02040502050405020303" pitchFamily="18" charset="0"/>
            </a:endParaRPr>
          </a:p>
          <a:p>
            <a:pPr marL="0" indent="0">
              <a:buNone/>
            </a:pPr>
            <a:endParaRPr lang="en-IN" dirty="0"/>
          </a:p>
        </p:txBody>
      </p:sp>
      <p:sp>
        <p:nvSpPr>
          <p:cNvPr id="6" name="Rectangle 3"/>
          <p:cNvSpPr>
            <a:spLocks noChangeArrowheads="1"/>
          </p:cNvSpPr>
          <p:nvPr/>
        </p:nvSpPr>
        <p:spPr bwMode="auto">
          <a:xfrm>
            <a:off x="483577" y="4901441"/>
            <a:ext cx="2288062"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rgbClr val="080808"/>
                </a:solidFill>
                <a:effectLst/>
                <a:latin typeface="JetBrains Mono"/>
              </a:rPr>
              <a:t>admin.site.register</a:t>
            </a:r>
            <a:r>
              <a:rPr kumimoji="0" lang="en-US" altLang="en-US" sz="1600" b="0" i="0" u="none" strike="noStrike" cap="none" normalizeH="0" baseline="0" dirty="0">
                <a:ln>
                  <a:noFill/>
                </a:ln>
                <a:solidFill>
                  <a:srgbClr val="080808"/>
                </a:solidFill>
                <a:effectLst/>
                <a:latin typeface="JetBrains Mono"/>
              </a:rPr>
              <a:t>(Book)</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483577" y="3915665"/>
            <a:ext cx="366639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0033B3"/>
                </a:solidFill>
                <a:effectLst/>
                <a:latin typeface="JetBrains Mono"/>
              </a:rPr>
              <a:t>from </a:t>
            </a:r>
            <a:r>
              <a:rPr kumimoji="0" lang="en-US" altLang="en-US" sz="1600" b="0" i="0" u="none" strike="noStrike" cap="none" normalizeH="0" baseline="0">
                <a:ln>
                  <a:noFill/>
                </a:ln>
                <a:solidFill>
                  <a:srgbClr val="080808"/>
                </a:solidFill>
                <a:effectLst/>
                <a:latin typeface="JetBrains Mono"/>
              </a:rPr>
              <a:t>django.contrib </a:t>
            </a:r>
            <a:r>
              <a:rPr kumimoji="0" lang="en-US" altLang="en-US" sz="1600" b="0" i="0" u="none" strike="noStrike" cap="none" normalizeH="0" baseline="0">
                <a:ln>
                  <a:noFill/>
                </a:ln>
                <a:solidFill>
                  <a:srgbClr val="0033B3"/>
                </a:solidFill>
                <a:effectLst/>
                <a:latin typeface="JetBrains Mono"/>
              </a:rPr>
              <a:t>import </a:t>
            </a:r>
            <a:r>
              <a:rPr kumimoji="0" lang="en-US" altLang="en-US" sz="1600" b="0" i="0" u="none" strike="noStrike" cap="none" normalizeH="0" baseline="0">
                <a:ln>
                  <a:noFill/>
                </a:ln>
                <a:solidFill>
                  <a:srgbClr val="080808"/>
                </a:solidFill>
                <a:effectLst/>
                <a:latin typeface="JetBrains Mono"/>
              </a:rPr>
              <a:t>admin</a:t>
            </a:r>
            <a:br>
              <a:rPr kumimoji="0" lang="en-US" altLang="en-US" sz="1600" b="0" i="0" u="none" strike="noStrike" cap="none" normalizeH="0" baseline="0">
                <a:ln>
                  <a:noFill/>
                </a:ln>
                <a:solidFill>
                  <a:srgbClr val="080808"/>
                </a:solidFill>
                <a:effectLst/>
                <a:latin typeface="JetBrains Mono"/>
              </a:rPr>
            </a:br>
            <a:r>
              <a:rPr kumimoji="0" lang="en-US" altLang="en-US" sz="1600" b="0" i="0" u="none" strike="noStrike" cap="none" normalizeH="0" baseline="0">
                <a:ln>
                  <a:noFill/>
                </a:ln>
                <a:solidFill>
                  <a:srgbClr val="0033B3"/>
                </a:solidFill>
                <a:effectLst/>
                <a:latin typeface="JetBrains Mono"/>
              </a:rPr>
              <a:t>from </a:t>
            </a:r>
            <a:r>
              <a:rPr kumimoji="0" lang="en-US" altLang="en-US" sz="1600" b="0" i="0" u="none" strike="noStrike" cap="none" normalizeH="0" baseline="0">
                <a:ln>
                  <a:noFill/>
                </a:ln>
                <a:solidFill>
                  <a:srgbClr val="080808"/>
                </a:solidFill>
                <a:effectLst/>
                <a:latin typeface="JetBrains Mono"/>
              </a:rPr>
              <a:t>.models </a:t>
            </a:r>
            <a:r>
              <a:rPr kumimoji="0" lang="en-US" altLang="en-US" sz="1600" b="0" i="0" u="none" strike="noStrike" cap="none" normalizeH="0" baseline="0">
                <a:ln>
                  <a:noFill/>
                </a:ln>
                <a:solidFill>
                  <a:srgbClr val="0033B3"/>
                </a:solidFill>
                <a:effectLst/>
                <a:latin typeface="JetBrains Mono"/>
              </a:rPr>
              <a:t>import </a:t>
            </a:r>
            <a:r>
              <a:rPr kumimoji="0" lang="en-US" altLang="en-US" sz="1600" b="0" i="0" u="none" strike="noStrike" cap="none" normalizeH="0" baseline="0">
                <a:ln>
                  <a:noFill/>
                </a:ln>
                <a:solidFill>
                  <a:srgbClr val="080808"/>
                </a:solidFill>
                <a:effectLst/>
                <a:latin typeface="JetBrains Mono"/>
              </a:rPr>
              <a:t>Book</a:t>
            </a:r>
            <a:br>
              <a:rPr kumimoji="0" lang="en-US" altLang="en-US" sz="1600" b="0" i="0" u="none" strike="noStrike" cap="none" normalizeH="0" baseline="0">
                <a:ln>
                  <a:noFill/>
                </a:ln>
                <a:solidFill>
                  <a:srgbClr val="080808"/>
                </a:solidFill>
                <a:effectLst/>
                <a:latin typeface="JetBrains Mono"/>
              </a:rPr>
            </a:b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1"/>
          <p:cNvSpPr>
            <a:spLocks noGrp="1"/>
          </p:cNvSpPr>
          <p:nvPr>
            <p:ph idx="1"/>
          </p:nvPr>
        </p:nvSpPr>
        <p:spPr>
          <a:xfrm>
            <a:off x="289493" y="184639"/>
            <a:ext cx="9608079" cy="6858000"/>
          </a:xfrm>
        </p:spPr>
        <p:txBody>
          <a:bodyPr>
            <a:noAutofit/>
          </a:bodyPr>
          <a:lstStyle/>
          <a:p>
            <a:pPr marL="0" indent="0">
              <a:buNone/>
            </a:pPr>
            <a:r>
              <a:rPr lang="en-US" b="0" i="0" dirty="0">
                <a:solidFill>
                  <a:srgbClr val="444444"/>
                </a:solidFill>
                <a:effectLst/>
                <a:latin typeface="Georgia" panose="02040502050405020303" pitchFamily="18" charset="0"/>
              </a:rPr>
              <a:t>so we have made a lot of backend here. To implement all of this, run these commands in the command line:</a:t>
            </a:r>
          </a:p>
          <a:p>
            <a:pPr marL="0" indent="0">
              <a:buNone/>
            </a:pPr>
            <a:endParaRPr lang="en-US" dirty="0">
              <a:solidFill>
                <a:srgbClr val="444444"/>
              </a:solidFill>
              <a:latin typeface="Georgia" panose="02040502050405020303" pitchFamily="18" charset="0"/>
            </a:endParaRPr>
          </a:p>
          <a:p>
            <a:pPr marL="0" indent="0">
              <a:buNone/>
            </a:pPr>
            <a:endParaRPr lang="en-US" dirty="0"/>
          </a:p>
        </p:txBody>
      </p:sp>
      <p:sp>
        <p:nvSpPr>
          <p:cNvPr id="2" name="Rectangle 2"/>
          <p:cNvSpPr>
            <a:spLocks noChangeArrowheads="1"/>
          </p:cNvSpPr>
          <p:nvPr/>
        </p:nvSpPr>
        <p:spPr bwMode="auto">
          <a:xfrm>
            <a:off x="474785" y="950602"/>
            <a:ext cx="3307252" cy="1738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0" rIns="0" bIns="19044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rgbClr val="444444"/>
                </a:solidFill>
                <a:effectLst/>
                <a:latin typeface="Monaco"/>
              </a:rPr>
              <a:t>python manage.py </a:t>
            </a:r>
            <a:r>
              <a:rPr kumimoji="0" lang="en-US" altLang="en-US" b="0" i="0" u="none" strike="noStrike" cap="none" normalizeH="0" baseline="0" dirty="0" err="1">
                <a:ln>
                  <a:noFill/>
                </a:ln>
                <a:solidFill>
                  <a:srgbClr val="444444"/>
                </a:solidFill>
                <a:effectLst/>
                <a:latin typeface="Monaco"/>
              </a:rPr>
              <a:t>makemigrations</a:t>
            </a:r>
            <a:endParaRPr kumimoji="0" lang="en-US" altLang="en-US" b="0" i="0" u="none" strike="noStrike" cap="none" normalizeH="0" baseline="0" dirty="0">
              <a:ln>
                <a:noFill/>
              </a:ln>
              <a:solidFill>
                <a:srgbClr val="444444"/>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solidFill>
                <a:srgbClr val="444444"/>
              </a:solidFill>
              <a:latin typeface="Monac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rgbClr val="444444"/>
                </a:solidFill>
                <a:effectLst/>
                <a:latin typeface="Monaco"/>
              </a:rPr>
              <a:t> python manage.py migrate</a:t>
            </a:r>
            <a:r>
              <a:rPr kumimoji="0" lang="en-US" altLang="en-US"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pPr>
            <a:endParaRPr lang="en-US" altLang="en-US" sz="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rotWithShape="1">
          <a:blip r:embed="rId2"/>
          <a:srcRect l="17912" t="41255" r="27382" b="35529"/>
          <a:stretch>
            <a:fillRect/>
          </a:stretch>
        </p:blipFill>
        <p:spPr>
          <a:xfrm>
            <a:off x="474785" y="2786230"/>
            <a:ext cx="8326419" cy="2302137"/>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890" y="440267"/>
            <a:ext cx="9286346" cy="6417733"/>
          </a:xfrm>
        </p:spPr>
        <p:txBody>
          <a:bodyPr>
            <a:normAutofit/>
          </a:bodyPr>
          <a:lstStyle/>
          <a:p>
            <a:pPr algn="l" fontAlgn="base"/>
            <a:r>
              <a:rPr lang="en-US" b="0" i="1" dirty="0">
                <a:solidFill>
                  <a:srgbClr val="444444"/>
                </a:solidFill>
                <a:effectLst/>
                <a:latin typeface="inherit"/>
              </a:rPr>
              <a:t>As long as you are following the Django CRUD tutorial, there shall be no errors. If something does arise then tell us in the comments.</a:t>
            </a:r>
            <a:endParaRPr lang="en-US" b="0" i="0" dirty="0">
              <a:solidFill>
                <a:srgbClr val="444444"/>
              </a:solidFill>
              <a:effectLst/>
              <a:latin typeface="Georgia" panose="02040502050405020303" pitchFamily="18" charset="0"/>
            </a:endParaRPr>
          </a:p>
          <a:p>
            <a:pPr algn="l" fontAlgn="base"/>
            <a:r>
              <a:rPr lang="en-US" b="0" i="0" dirty="0">
                <a:solidFill>
                  <a:srgbClr val="444444"/>
                </a:solidFill>
                <a:effectLst/>
                <a:latin typeface="Georgia" panose="02040502050405020303" pitchFamily="18" charset="0"/>
              </a:rPr>
              <a:t>After running these commands, we also need a superuser to login to the admin. You can make a superuser using the command:</a:t>
            </a:r>
          </a:p>
          <a:p>
            <a:pPr marL="0" indent="0">
              <a:buNone/>
            </a:pPr>
            <a:r>
              <a:rPr lang="en-IN" b="1" i="1" dirty="0">
                <a:solidFill>
                  <a:srgbClr val="444444"/>
                </a:solidFill>
                <a:latin typeface="inherit"/>
              </a:rPr>
              <a:t>		</a:t>
            </a:r>
            <a:r>
              <a:rPr lang="en-IN" b="1" i="1" dirty="0">
                <a:solidFill>
                  <a:srgbClr val="444444"/>
                </a:solidFill>
                <a:effectLst/>
                <a:latin typeface="inherit"/>
              </a:rPr>
              <a:t>python manage.py </a:t>
            </a:r>
            <a:r>
              <a:rPr lang="en-IN" b="1" i="1" dirty="0" err="1">
                <a:solidFill>
                  <a:srgbClr val="444444"/>
                </a:solidFill>
                <a:effectLst/>
                <a:latin typeface="inherit"/>
              </a:rPr>
              <a:t>createsuperuser</a:t>
            </a:r>
            <a:r>
              <a:rPr lang="en-US" b="1" dirty="0"/>
              <a:t>	</a:t>
            </a:r>
          </a:p>
          <a:p>
            <a:pPr marL="0" indent="0">
              <a:buNone/>
            </a:pPr>
            <a:endParaRPr lang="en-US" b="1" dirty="0"/>
          </a:p>
          <a:p>
            <a:pPr marL="0" indent="0">
              <a:buNone/>
            </a:pPr>
            <a:r>
              <a:rPr lang="en-US" b="1" dirty="0"/>
              <a:t>	</a:t>
            </a:r>
            <a:r>
              <a:rPr lang="en-US" dirty="0"/>
              <a:t>  </a:t>
            </a:r>
          </a:p>
          <a:p>
            <a:pPr marL="0" indent="0">
              <a:buNone/>
            </a:pPr>
            <a:endParaRPr lang="en-US" dirty="0"/>
          </a:p>
          <a:p>
            <a:pPr marL="0" indent="0">
              <a:buNone/>
            </a:pPr>
            <a:endParaRPr lang="en-US" dirty="0"/>
          </a:p>
        </p:txBody>
      </p:sp>
      <p:pic>
        <p:nvPicPr>
          <p:cNvPr id="4" name="Picture 3"/>
          <p:cNvPicPr>
            <a:picLocks noChangeAspect="1"/>
          </p:cNvPicPr>
          <p:nvPr/>
        </p:nvPicPr>
        <p:blipFill rotWithShape="1">
          <a:blip r:embed="rId2"/>
          <a:srcRect l="18173" t="24873" r="25504" b="45768"/>
          <a:stretch>
            <a:fillRect/>
          </a:stretch>
        </p:blipFill>
        <p:spPr>
          <a:xfrm>
            <a:off x="413890" y="2642414"/>
            <a:ext cx="8167402" cy="285277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Numbers</a:t>
            </a:r>
            <a:br>
              <a:rPr lang="en-US" sz="2800" dirty="0"/>
            </a:br>
            <a:endParaRPr lang="en-US" sz="2800" dirty="0"/>
          </a:p>
        </p:txBody>
      </p:sp>
      <p:sp>
        <p:nvSpPr>
          <p:cNvPr id="3" name="Content Placeholder 2"/>
          <p:cNvSpPr>
            <a:spLocks noGrp="1"/>
          </p:cNvSpPr>
          <p:nvPr>
            <p:ph idx="1"/>
          </p:nvPr>
        </p:nvSpPr>
        <p:spPr/>
        <p:txBody>
          <a:bodyPr>
            <a:normAutofit/>
          </a:bodyPr>
          <a:lstStyle/>
          <a:p>
            <a:r>
              <a:rPr lang="en-US" dirty="0" err="1"/>
              <a:t>Int</a:t>
            </a:r>
            <a:endParaRPr lang="en-US" dirty="0"/>
          </a:p>
          <a:p>
            <a:r>
              <a:rPr lang="en-US" dirty="0"/>
              <a:t>Long</a:t>
            </a:r>
          </a:p>
          <a:p>
            <a:r>
              <a:rPr lang="en-US" dirty="0"/>
              <a:t>Float</a:t>
            </a:r>
          </a:p>
          <a:p>
            <a:r>
              <a:rPr lang="en-US" dirty="0"/>
              <a:t>Complex</a:t>
            </a:r>
          </a:p>
          <a:p>
            <a:pPr marL="0" indent="0">
              <a:buNone/>
            </a:pPr>
            <a:endParaRPr lang="en-US" dirty="0"/>
          </a:p>
          <a:p>
            <a:pPr marL="0" indent="0">
              <a:buNone/>
            </a:pPr>
            <a:r>
              <a:rPr lang="en-US" dirty="0"/>
              <a:t>Type conversion</a:t>
            </a:r>
          </a:p>
          <a:p>
            <a:pPr marL="0" indent="0">
              <a:buNone/>
            </a:pPr>
            <a:r>
              <a:rPr lang="en-US" dirty="0"/>
              <a:t>X=3</a:t>
            </a:r>
          </a:p>
          <a:p>
            <a:pPr marL="0" indent="0">
              <a:buNone/>
            </a:pPr>
            <a:r>
              <a:rPr lang="en-US"/>
              <a:t>Type(x)</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484" y="634675"/>
            <a:ext cx="9625012" cy="5012267"/>
          </a:xfrm>
        </p:spPr>
        <p:txBody>
          <a:bodyPr>
            <a:normAutofit/>
          </a:bodyPr>
          <a:lstStyle/>
          <a:p>
            <a:pPr algn="l" fontAlgn="base"/>
            <a:r>
              <a:rPr lang="en-US" b="0" i="0" dirty="0">
                <a:solidFill>
                  <a:srgbClr val="444444"/>
                </a:solidFill>
                <a:effectLst/>
                <a:latin typeface="Georgia" panose="02040502050405020303" pitchFamily="18" charset="0"/>
              </a:rPr>
              <a:t>After creating a superuser, you can access the </a:t>
            </a:r>
            <a:r>
              <a:rPr lang="en-US" b="0" i="0" dirty="0" err="1">
                <a:solidFill>
                  <a:srgbClr val="444444"/>
                </a:solidFill>
                <a:effectLst/>
                <a:latin typeface="Georgia" panose="02040502050405020303" pitchFamily="18" charset="0"/>
              </a:rPr>
              <a:t>django</a:t>
            </a:r>
            <a:r>
              <a:rPr lang="en-US" b="0" i="0" dirty="0">
                <a:solidFill>
                  <a:srgbClr val="444444"/>
                </a:solidFill>
                <a:effectLst/>
                <a:latin typeface="Georgia" panose="02040502050405020303" pitchFamily="18" charset="0"/>
              </a:rPr>
              <a:t> admin control panel.</a:t>
            </a:r>
          </a:p>
          <a:p>
            <a:pPr algn="l" fontAlgn="base"/>
            <a:r>
              <a:rPr lang="en-US" b="0" i="0" dirty="0">
                <a:solidFill>
                  <a:srgbClr val="444444"/>
                </a:solidFill>
                <a:effectLst/>
                <a:latin typeface="Georgia" panose="02040502050405020303" pitchFamily="18" charset="0"/>
              </a:rPr>
              <a:t>We have made models and forms files so far. Now, let’s make the views for our CRUD application.</a:t>
            </a:r>
          </a:p>
          <a:p>
            <a:pPr algn="l" fontAlgn="base"/>
            <a:endParaRPr lang="en-US" b="0" i="0" dirty="0">
              <a:solidFill>
                <a:srgbClr val="444444"/>
              </a:solidFill>
              <a:effectLst/>
              <a:latin typeface="Georgia" panose="02040502050405020303" pitchFamily="18" charset="0"/>
            </a:endParaRPr>
          </a:p>
          <a:p>
            <a:pPr marL="0" indent="0">
              <a:buNone/>
            </a:pPr>
            <a:r>
              <a:rPr lang="en-US" sz="2000" b="1" i="0" u="sng" dirty="0">
                <a:solidFill>
                  <a:srgbClr val="444444"/>
                </a:solidFill>
                <a:effectLst/>
                <a:latin typeface="Georgia" panose="02040502050405020303" pitchFamily="18" charset="0"/>
              </a:rPr>
              <a:t>6. Making View Functions for Django CRUD App</a:t>
            </a:r>
          </a:p>
          <a:p>
            <a:pPr marL="0" indent="0">
              <a:buNone/>
            </a:pPr>
            <a:endParaRPr lang="en-US" dirty="0"/>
          </a:p>
          <a:p>
            <a:pPr algn="l" fontAlgn="base"/>
            <a:r>
              <a:rPr lang="en-US" b="0" i="0" dirty="0">
                <a:solidFill>
                  <a:srgbClr val="444444"/>
                </a:solidFill>
                <a:effectLst/>
                <a:latin typeface="Georgia" panose="02040502050405020303" pitchFamily="18" charset="0"/>
              </a:rPr>
              <a:t>The view functions are our actual CRUD operations in Django. Now, we are editing</a:t>
            </a:r>
            <a:r>
              <a:rPr lang="en-US" b="1" i="0" dirty="0">
                <a:solidFill>
                  <a:srgbClr val="444444"/>
                </a:solidFill>
                <a:effectLst/>
                <a:latin typeface="inherit"/>
              </a:rPr>
              <a:t> views.py</a:t>
            </a:r>
            <a:r>
              <a:rPr lang="en-US" b="0" i="0" dirty="0">
                <a:solidFill>
                  <a:srgbClr val="444444"/>
                </a:solidFill>
                <a:effectLst/>
                <a:latin typeface="Georgia" panose="02040502050405020303" pitchFamily="18" charset="0"/>
              </a:rPr>
              <a:t> in </a:t>
            </a:r>
            <a:r>
              <a:rPr lang="en-US" b="1" i="0" dirty="0">
                <a:solidFill>
                  <a:srgbClr val="444444"/>
                </a:solidFill>
                <a:effectLst/>
                <a:latin typeface="inherit"/>
              </a:rPr>
              <a:t>book</a:t>
            </a:r>
            <a:r>
              <a:rPr lang="en-US" b="0" i="0" dirty="0">
                <a:solidFill>
                  <a:srgbClr val="444444"/>
                </a:solidFill>
                <a:effectLst/>
                <a:latin typeface="Georgia" panose="02040502050405020303" pitchFamily="18" charset="0"/>
              </a:rPr>
              <a:t> folder.</a:t>
            </a:r>
          </a:p>
          <a:p>
            <a:pPr marL="0" indent="0">
              <a:buNone/>
            </a:pPr>
            <a:endParaRPr lang="en-US" dirty="0"/>
          </a:p>
        </p:txBody>
      </p:sp>
      <p:sp>
        <p:nvSpPr>
          <p:cNvPr id="2" name="Rectangle 1"/>
          <p:cNvSpPr>
            <a:spLocks noChangeArrowheads="1"/>
          </p:cNvSpPr>
          <p:nvPr/>
        </p:nvSpPr>
        <p:spPr bwMode="auto">
          <a:xfrm>
            <a:off x="624253" y="3778397"/>
            <a:ext cx="3986091"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django.shortcuts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render, redirect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a:ln>
                  <a:noFill/>
                </a:ln>
                <a:solidFill>
                  <a:srgbClr val="080808"/>
                </a:solidFill>
                <a:effectLst/>
                <a:latin typeface="JetBrains Mono"/>
              </a:rPr>
              <a:t>.models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Book</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a:ln>
                  <a:noFill/>
                </a:ln>
                <a:solidFill>
                  <a:srgbClr val="080808"/>
                </a:solidFill>
                <a:effectLst/>
                <a:latin typeface="JetBrains Mono"/>
              </a:rPr>
              <a:t>.forms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BookCreate</a:t>
            </a:r>
            <a:r>
              <a:rPr kumimoji="0" lang="en-US" altLang="en-US" sz="1600" b="0" i="0" u="none" strike="noStrike" cap="none" normalizeH="0" baseline="0" dirty="0">
                <a:ln>
                  <a:noFill/>
                </a:ln>
                <a:solidFill>
                  <a:srgbClr val="080808"/>
                </a:solidFill>
                <a:effectLst/>
                <a:latin typeface="JetBrains Mono"/>
              </a:rPr>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django.http</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HttpResponse</a:t>
            </a:r>
            <a:r>
              <a:rPr kumimoji="0" lang="en-US" altLang="en-US" sz="1600" b="0" i="0" u="none" strike="noStrike" cap="none" normalizeH="0" baseline="0" dirty="0">
                <a:ln>
                  <a:noFill/>
                </a:ln>
                <a:solidFill>
                  <a:srgbClr val="080808"/>
                </a:solidFill>
                <a:effectLst/>
                <a:latin typeface="JetBrains Mono"/>
              </a:rPr>
              <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24253" y="5088498"/>
            <a:ext cx="5201424"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33B3"/>
                </a:solidFill>
                <a:effectLst/>
                <a:latin typeface="JetBrains Mono"/>
              </a:rPr>
              <a:t>def </a:t>
            </a:r>
            <a:r>
              <a:rPr kumimoji="0" lang="en-US" altLang="en-US" sz="1600" b="0" i="0" u="none" strike="noStrike" cap="none" normalizeH="0" baseline="0" dirty="0">
                <a:ln>
                  <a:noFill/>
                </a:ln>
                <a:solidFill>
                  <a:srgbClr val="000000"/>
                </a:solidFill>
                <a:effectLst/>
                <a:latin typeface="JetBrains Mono"/>
              </a:rPr>
              <a:t>index</a:t>
            </a:r>
            <a:r>
              <a:rPr kumimoji="0" lang="en-US" altLang="en-US" sz="1600" b="0" i="0" u="none" strike="noStrike" cap="none" normalizeH="0" baseline="0" dirty="0">
                <a:ln>
                  <a:noFill/>
                </a:ln>
                <a:solidFill>
                  <a:srgbClr val="080808"/>
                </a:solidFill>
                <a:effectLst/>
                <a:latin typeface="JetBrains Mono"/>
              </a:rPr>
              <a:t>(request):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shelf = </a:t>
            </a:r>
            <a:r>
              <a:rPr kumimoji="0" lang="en-US" altLang="en-US" sz="1600" b="0" i="0" u="none" strike="noStrike" cap="none" normalizeH="0" baseline="0" dirty="0" err="1">
                <a:ln>
                  <a:noFill/>
                </a:ln>
                <a:solidFill>
                  <a:srgbClr val="080808"/>
                </a:solidFill>
                <a:effectLst/>
                <a:latin typeface="JetBrains Mono"/>
              </a:rPr>
              <a:t>Book.objects.all</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render(request, </a:t>
            </a:r>
            <a:r>
              <a:rPr kumimoji="0" lang="en-US" altLang="en-US" sz="1600" b="1" i="0" u="none" strike="noStrike" cap="none" normalizeH="0" baseline="0" dirty="0">
                <a:ln>
                  <a:noFill/>
                </a:ln>
                <a:solidFill>
                  <a:srgbClr val="008080"/>
                </a:solidFill>
                <a:effectLst/>
                <a:latin typeface="JetBrains Mono"/>
              </a:rPr>
              <a:t>'book/library.html'</a:t>
            </a: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'shelf'</a:t>
            </a:r>
            <a:r>
              <a:rPr kumimoji="0" lang="en-US" altLang="en-US" sz="1600" b="0" i="0" u="none" strike="noStrike" cap="none" normalizeH="0" baseline="0" dirty="0">
                <a:ln>
                  <a:noFill/>
                </a:ln>
                <a:solidFill>
                  <a:srgbClr val="080808"/>
                </a:solidFill>
                <a:effectLst/>
                <a:latin typeface="JetBrains Mono"/>
              </a:rPr>
              <a:t>: shelf})</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627" y="630728"/>
            <a:ext cx="8596668" cy="3880773"/>
          </a:xfrm>
        </p:spPr>
        <p:txBody>
          <a:bodyPr/>
          <a:lstStyle/>
          <a:p>
            <a:pPr algn="l" fontAlgn="base"/>
            <a:r>
              <a:rPr lang="en-US" b="0" i="0" dirty="0">
                <a:solidFill>
                  <a:srgbClr val="444444"/>
                </a:solidFill>
                <a:effectLst/>
                <a:latin typeface="Georgia" panose="02040502050405020303" pitchFamily="18" charset="0"/>
              </a:rPr>
              <a:t>There is a lot of information in this file. views.py is one of the main backend components and is the business logic layer. So, let’s understand it step by step.</a:t>
            </a:r>
          </a:p>
          <a:p>
            <a:pPr algn="l" fontAlgn="base"/>
            <a:r>
              <a:rPr lang="en-US" b="0" i="0" dirty="0">
                <a:solidFill>
                  <a:srgbClr val="444444"/>
                </a:solidFill>
                <a:effectLst/>
                <a:latin typeface="Georgia" panose="02040502050405020303" pitchFamily="18" charset="0"/>
              </a:rPr>
              <a:t>In this file, we have imported </a:t>
            </a:r>
            <a:r>
              <a:rPr lang="en-US" b="1" i="0" dirty="0">
                <a:solidFill>
                  <a:srgbClr val="444444"/>
                </a:solidFill>
                <a:effectLst/>
                <a:latin typeface="inherit"/>
              </a:rPr>
              <a:t>Book Model</a:t>
            </a:r>
            <a:r>
              <a:rPr lang="en-US" b="0" i="0" dirty="0">
                <a:solidFill>
                  <a:srgbClr val="444444"/>
                </a:solidFill>
                <a:effectLst/>
                <a:latin typeface="Georgia" panose="02040502050405020303" pitchFamily="18" charset="0"/>
              </a:rPr>
              <a:t> and</a:t>
            </a:r>
            <a:r>
              <a:rPr lang="en-US" b="1" i="0" dirty="0">
                <a:solidFill>
                  <a:srgbClr val="444444"/>
                </a:solidFill>
                <a:effectLst/>
                <a:latin typeface="inherit"/>
              </a:rPr>
              <a:t> </a:t>
            </a:r>
            <a:r>
              <a:rPr lang="en-US" b="1" i="0" dirty="0" err="1">
                <a:solidFill>
                  <a:srgbClr val="444444"/>
                </a:solidFill>
                <a:effectLst/>
                <a:latin typeface="inherit"/>
              </a:rPr>
              <a:t>BookCreate</a:t>
            </a:r>
            <a:r>
              <a:rPr lang="en-US" b="1" i="0" dirty="0">
                <a:solidFill>
                  <a:srgbClr val="444444"/>
                </a:solidFill>
                <a:effectLst/>
                <a:latin typeface="inherit"/>
              </a:rPr>
              <a:t> Form.</a:t>
            </a:r>
            <a:endParaRPr lang="en-US" b="0" i="0" dirty="0">
              <a:solidFill>
                <a:srgbClr val="444444"/>
              </a:solidFill>
              <a:effectLst/>
              <a:latin typeface="Georgia" panose="02040502050405020303" pitchFamily="18" charset="0"/>
            </a:endParaRPr>
          </a:p>
          <a:p>
            <a:endParaRPr lang="en-IN" dirty="0"/>
          </a:p>
        </p:txBody>
      </p:sp>
      <p:sp>
        <p:nvSpPr>
          <p:cNvPr id="5" name="TextBox 4"/>
          <p:cNvSpPr txBox="1"/>
          <p:nvPr/>
        </p:nvSpPr>
        <p:spPr>
          <a:xfrm>
            <a:off x="439615" y="2294791"/>
            <a:ext cx="8713176" cy="3139321"/>
          </a:xfrm>
          <a:prstGeom prst="rect">
            <a:avLst/>
          </a:prstGeom>
          <a:noFill/>
        </p:spPr>
        <p:txBody>
          <a:bodyPr wrap="square">
            <a:spAutoFit/>
          </a:bodyPr>
          <a:lstStyle/>
          <a:p>
            <a:pPr marL="342900" indent="-342900" algn="l" fontAlgn="base">
              <a:buAutoNum type="arabicPeriod"/>
            </a:pPr>
            <a:r>
              <a:rPr lang="en-US" b="1" i="0" dirty="0">
                <a:solidFill>
                  <a:srgbClr val="444444"/>
                </a:solidFill>
                <a:effectLst/>
                <a:latin typeface="inherit"/>
              </a:rPr>
              <a:t>Index Function</a:t>
            </a:r>
          </a:p>
          <a:p>
            <a:pPr algn="l" fontAlgn="base"/>
            <a:endParaRPr lang="en-US" b="0" i="0" dirty="0">
              <a:solidFill>
                <a:srgbClr val="444444"/>
              </a:solidFill>
              <a:effectLst/>
              <a:latin typeface="Georgia" panose="02040502050405020303" pitchFamily="18" charset="0"/>
            </a:endParaRPr>
          </a:p>
          <a:p>
            <a:pPr algn="l" fontAlgn="base"/>
            <a:r>
              <a:rPr lang="en-US" b="0" i="0" dirty="0">
                <a:solidFill>
                  <a:srgbClr val="444444"/>
                </a:solidFill>
                <a:effectLst/>
                <a:latin typeface="Georgia" panose="02040502050405020303" pitchFamily="18" charset="0"/>
              </a:rPr>
              <a:t>This function is performing Read Operation. In this function, we simply retrieve all the objects in the book table. Those objects are then passed to the corresponding template.</a:t>
            </a:r>
          </a:p>
          <a:p>
            <a:pPr algn="l" fontAlgn="base"/>
            <a:r>
              <a:rPr lang="en-US" b="0" i="0" dirty="0">
                <a:solidFill>
                  <a:srgbClr val="444444"/>
                </a:solidFill>
                <a:effectLst/>
                <a:latin typeface="Georgia" panose="02040502050405020303" pitchFamily="18" charset="0"/>
              </a:rPr>
              <a:t>We are using </a:t>
            </a:r>
            <a:r>
              <a:rPr lang="en-US" b="0" i="0" dirty="0" err="1">
                <a:solidFill>
                  <a:srgbClr val="444444"/>
                </a:solidFill>
                <a:effectLst/>
                <a:latin typeface="Georgia" panose="02040502050405020303" pitchFamily="18" charset="0"/>
              </a:rPr>
              <a:t>Querysets</a:t>
            </a:r>
            <a:r>
              <a:rPr lang="en-US" b="0" i="0" dirty="0">
                <a:solidFill>
                  <a:srgbClr val="444444"/>
                </a:solidFill>
                <a:effectLst/>
                <a:latin typeface="Georgia" panose="02040502050405020303" pitchFamily="18" charset="0"/>
              </a:rPr>
              <a:t> here for that purpose. </a:t>
            </a:r>
            <a:r>
              <a:rPr lang="en-US" b="0" i="0" dirty="0" err="1">
                <a:solidFill>
                  <a:srgbClr val="444444"/>
                </a:solidFill>
                <a:effectLst/>
                <a:latin typeface="Georgia" panose="02040502050405020303" pitchFamily="18" charset="0"/>
              </a:rPr>
              <a:t>Querysets</a:t>
            </a:r>
            <a:r>
              <a:rPr lang="en-US" b="0" i="0" dirty="0">
                <a:solidFill>
                  <a:srgbClr val="444444"/>
                </a:solidFill>
                <a:effectLst/>
                <a:latin typeface="Georgia" panose="02040502050405020303" pitchFamily="18" charset="0"/>
              </a:rPr>
              <a:t> is used to retrieve data from Tables. There are all kinds of filters and usage of </a:t>
            </a:r>
            <a:r>
              <a:rPr lang="en-US" b="0" i="0" dirty="0" err="1">
                <a:solidFill>
                  <a:srgbClr val="444444"/>
                </a:solidFill>
                <a:effectLst/>
                <a:latin typeface="Georgia" panose="02040502050405020303" pitchFamily="18" charset="0"/>
              </a:rPr>
              <a:t>Querysets</a:t>
            </a:r>
            <a:r>
              <a:rPr lang="en-US" b="0" i="0" dirty="0">
                <a:solidFill>
                  <a:srgbClr val="444444"/>
                </a:solidFill>
                <a:effectLst/>
                <a:latin typeface="Georgia" panose="02040502050405020303" pitchFamily="18" charset="0"/>
              </a:rPr>
              <a:t> and here we are using:</a:t>
            </a:r>
          </a:p>
          <a:p>
            <a:pPr algn="ctr" fontAlgn="base"/>
            <a:r>
              <a:rPr lang="en-US" b="1" i="1" dirty="0" err="1">
                <a:solidFill>
                  <a:srgbClr val="444444"/>
                </a:solidFill>
                <a:effectLst/>
                <a:latin typeface="inherit"/>
              </a:rPr>
              <a:t>Book.objects.all</a:t>
            </a:r>
            <a:r>
              <a:rPr lang="en-US" b="1" i="1" dirty="0">
                <a:solidFill>
                  <a:srgbClr val="444444"/>
                </a:solidFill>
                <a:effectLst/>
                <a:latin typeface="inherit"/>
              </a:rPr>
              <a:t>()</a:t>
            </a:r>
          </a:p>
          <a:p>
            <a:pPr algn="ctr" fontAlgn="base"/>
            <a:endParaRPr lang="en-US" b="0" i="0" dirty="0">
              <a:solidFill>
                <a:srgbClr val="444444"/>
              </a:solidFill>
              <a:effectLst/>
              <a:latin typeface="Georgia" panose="02040502050405020303" pitchFamily="18" charset="0"/>
            </a:endParaRPr>
          </a:p>
          <a:p>
            <a:pPr algn="l" fontAlgn="base"/>
            <a:r>
              <a:rPr lang="en-US" b="0" i="0" dirty="0">
                <a:solidFill>
                  <a:srgbClr val="444444"/>
                </a:solidFill>
                <a:effectLst/>
                <a:latin typeface="Georgia" panose="02040502050405020303" pitchFamily="18" charset="0"/>
              </a:rPr>
              <a:t>It is clear from the query that it is passing a set of all objects in Book Table.</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ChangeArrowheads="1"/>
          </p:cNvSpPr>
          <p:nvPr>
            <p:ph idx="1"/>
          </p:nvPr>
        </p:nvSpPr>
        <p:spPr bwMode="auto">
          <a:xfrm>
            <a:off x="395654" y="1155735"/>
            <a:ext cx="9247554"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33B3"/>
                </a:solidFill>
                <a:effectLst/>
                <a:latin typeface="JetBrains Mono"/>
              </a:rPr>
              <a:t>def </a:t>
            </a:r>
            <a:r>
              <a:rPr kumimoji="0" lang="en-US" altLang="en-US" sz="1600" b="0" i="0" u="none" strike="noStrike" cap="none" normalizeH="0" baseline="0" dirty="0">
                <a:ln>
                  <a:noFill/>
                </a:ln>
                <a:solidFill>
                  <a:srgbClr val="000000"/>
                </a:solidFill>
                <a:effectLst/>
                <a:latin typeface="JetBrains Mono"/>
              </a:rPr>
              <a:t>upload</a:t>
            </a:r>
            <a:r>
              <a:rPr kumimoji="0" lang="en-US" altLang="en-US" sz="1600" b="0" i="0" u="none" strike="noStrike" cap="none" normalizeH="0" baseline="0" dirty="0">
                <a:ln>
                  <a:noFill/>
                </a:ln>
                <a:solidFill>
                  <a:srgbClr val="080808"/>
                </a:solidFill>
                <a:effectLst/>
                <a:latin typeface="JetBrains Mono"/>
              </a:rPr>
              <a:t>(request):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upload = </a:t>
            </a:r>
            <a:r>
              <a:rPr kumimoji="0" lang="en-US" altLang="en-US" sz="1600" b="0" i="0" u="none" strike="noStrike" cap="none" normalizeH="0" baseline="0" dirty="0" err="1">
                <a:ln>
                  <a:noFill/>
                </a:ln>
                <a:solidFill>
                  <a:srgbClr val="080808"/>
                </a:solidFill>
                <a:effectLst/>
                <a:latin typeface="JetBrains Mono"/>
              </a:rPr>
              <a:t>BookCreate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err="1">
                <a:ln>
                  <a:noFill/>
                </a:ln>
                <a:solidFill>
                  <a:srgbClr val="080808"/>
                </a:solidFill>
                <a:effectLst/>
                <a:latin typeface="JetBrains Mono"/>
              </a:rPr>
              <a:t>request.method</a:t>
            </a:r>
            <a:r>
              <a:rPr kumimoji="0" lang="en-US" altLang="en-US" sz="1600" b="0" i="0" u="none" strike="noStrike" cap="none" normalizeH="0" baseline="0" dirty="0">
                <a:ln>
                  <a:noFill/>
                </a:ln>
                <a:solidFill>
                  <a:srgbClr val="080808"/>
                </a:solidFill>
                <a:effectLst/>
                <a:latin typeface="JetBrains Mono"/>
              </a:rPr>
              <a:t> == </a:t>
            </a:r>
            <a:r>
              <a:rPr kumimoji="0" lang="en-US" altLang="en-US" sz="1600" b="1" i="0" u="none" strike="noStrike" cap="none" normalizeH="0" baseline="0" dirty="0">
                <a:ln>
                  <a:noFill/>
                </a:ln>
                <a:solidFill>
                  <a:srgbClr val="008080"/>
                </a:solidFill>
                <a:effectLst/>
                <a:latin typeface="JetBrains Mono"/>
              </a:rPr>
              <a:t>'POST'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upload = </a:t>
            </a:r>
            <a:r>
              <a:rPr kumimoji="0" lang="en-US" altLang="en-US" sz="1600" b="0" i="0" u="none" strike="noStrike" cap="none" normalizeH="0" baseline="0" dirty="0" err="1">
                <a:ln>
                  <a:noFill/>
                </a:ln>
                <a:solidFill>
                  <a:srgbClr val="080808"/>
                </a:solidFill>
                <a:effectLst/>
                <a:latin typeface="JetBrains Mono"/>
              </a:rPr>
              <a:t>BookCreate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request.POST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request.FILES</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err="1">
                <a:ln>
                  <a:noFill/>
                </a:ln>
                <a:solidFill>
                  <a:srgbClr val="080808"/>
                </a:solidFill>
                <a:effectLst/>
                <a:latin typeface="JetBrains Mono"/>
              </a:rPr>
              <a:t>upload.is_valid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upload.save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redirect(</a:t>
            </a:r>
            <a:r>
              <a:rPr kumimoji="0" lang="en-US" altLang="en-US" sz="1600" b="1" i="0" u="none" strike="noStrike" cap="none" normalizeH="0" baseline="0" dirty="0">
                <a:ln>
                  <a:noFill/>
                </a:ln>
                <a:solidFill>
                  <a:srgbClr val="008080"/>
                </a:solidFill>
                <a:effectLst/>
                <a:latin typeface="JetBrains Mono"/>
              </a:rPr>
              <a:t>'index'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else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err="1">
                <a:ln>
                  <a:noFill/>
                </a:ln>
                <a:solidFill>
                  <a:srgbClr val="080808"/>
                </a:solidFill>
                <a:effectLst/>
                <a:latin typeface="JetBrains Mono"/>
              </a:rPr>
              <a:t>HttpResponse</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"""your form is wrong, reload on &lt;a </a:t>
            </a:r>
            <a:r>
              <a:rPr kumimoji="0" lang="en-US" altLang="en-US" sz="1600" b="1" i="0" u="none" strike="noStrike" cap="none" normalizeH="0" baseline="0" dirty="0" err="1">
                <a:ln>
                  <a:noFill/>
                </a:ln>
                <a:solidFill>
                  <a:srgbClr val="008080"/>
                </a:solidFill>
                <a:effectLst/>
                <a:latin typeface="JetBrains Mono"/>
              </a:rPr>
              <a:t>href</a:t>
            </a:r>
            <a:r>
              <a:rPr kumimoji="0" lang="en-US" altLang="en-US" sz="1600" b="1" i="0" u="none" strike="noStrike" cap="none" normalizeH="0" baseline="0" dirty="0">
                <a:ln>
                  <a:noFill/>
                </a:ln>
                <a:solidFill>
                  <a:srgbClr val="008080"/>
                </a:solidFill>
                <a:effectLst/>
                <a:latin typeface="JetBrains Mono"/>
              </a:rPr>
              <a:t> = "{{ </a:t>
            </a:r>
            <a:r>
              <a:rPr kumimoji="0" lang="en-US" altLang="en-US" sz="1600" b="1" i="0" u="none" strike="noStrike" cap="none" normalizeH="0" baseline="0" dirty="0" err="1">
                <a:ln>
                  <a:noFill/>
                </a:ln>
                <a:solidFill>
                  <a:srgbClr val="008080"/>
                </a:solidFill>
                <a:effectLst/>
                <a:latin typeface="JetBrains Mono"/>
              </a:rPr>
              <a:t>url</a:t>
            </a:r>
            <a:r>
              <a:rPr kumimoji="0" lang="en-US" altLang="en-US" sz="1600" b="1" i="0" u="none" strike="noStrike" cap="none" normalizeH="0" baseline="0" dirty="0">
                <a:ln>
                  <a:noFill/>
                </a:ln>
                <a:solidFill>
                  <a:srgbClr val="008080"/>
                </a:solidFill>
                <a:effectLst/>
                <a:latin typeface="JetBrains Mono"/>
              </a:rPr>
              <a:t> : 'index'}}"&gt;reload&lt;/a&gt;"""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else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render(request, </a:t>
            </a:r>
            <a:r>
              <a:rPr kumimoji="0" lang="en-US" altLang="en-US" sz="1600" b="1" i="0" u="none" strike="noStrike" cap="none" normalizeH="0" baseline="0" dirty="0">
                <a:ln>
                  <a:noFill/>
                </a:ln>
                <a:solidFill>
                  <a:srgbClr val="008080"/>
                </a:solidFill>
                <a:effectLst/>
                <a:latin typeface="JetBrains Mono"/>
              </a:rPr>
              <a:t>'book/upload_form.html'</a:t>
            </a: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a:t>
            </a:r>
            <a:r>
              <a:rPr kumimoji="0" lang="en-US" altLang="en-US" sz="1600" b="1" i="0" u="none" strike="noStrike" cap="none" normalizeH="0" baseline="0" dirty="0" err="1">
                <a:ln>
                  <a:noFill/>
                </a:ln>
                <a:solidFill>
                  <a:srgbClr val="008080"/>
                </a:solidFill>
                <a:effectLst/>
                <a:latin typeface="JetBrains Mono"/>
              </a:rPr>
              <a:t>upload_form'</a:t>
            </a:r>
            <a:r>
              <a:rPr kumimoji="0" lang="en-US" altLang="en-US" sz="1600" b="0" i="0" u="none" strike="noStrike" cap="none" normalizeH="0" baseline="0" dirty="0" err="1">
                <a:ln>
                  <a:noFill/>
                </a:ln>
                <a:solidFill>
                  <a:srgbClr val="080808"/>
                </a:solidFill>
                <a:effectLst/>
                <a:latin typeface="JetBrains Mono"/>
              </a:rPr>
              <a:t>:upload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395654" y="4780792"/>
            <a:ext cx="8361484"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979" y="279035"/>
            <a:ext cx="9055751" cy="4758957"/>
          </a:xfrm>
        </p:spPr>
        <p:txBody>
          <a:bodyPr>
            <a:normAutofit fontScale="25000" lnSpcReduction="20000"/>
          </a:bodyPr>
          <a:lstStyle/>
          <a:p>
            <a:pPr marL="0" indent="0" algn="l" fontAlgn="base">
              <a:buNone/>
            </a:pPr>
            <a:r>
              <a:rPr lang="en-US" sz="6400" b="1" i="0" dirty="0">
                <a:solidFill>
                  <a:srgbClr val="444444"/>
                </a:solidFill>
                <a:effectLst/>
                <a:latin typeface="inherit"/>
              </a:rPr>
              <a:t>2. Upload Function</a:t>
            </a:r>
          </a:p>
          <a:p>
            <a:pPr marL="0" indent="0" algn="l" fontAlgn="base">
              <a:buNone/>
            </a:pPr>
            <a:endParaRPr lang="en-US" sz="4000" b="0" i="0" dirty="0">
              <a:solidFill>
                <a:srgbClr val="444444"/>
              </a:solidFill>
              <a:effectLst/>
              <a:latin typeface="Georgia" panose="02040502050405020303" pitchFamily="18" charset="0"/>
            </a:endParaRPr>
          </a:p>
          <a:p>
            <a:pPr algn="l" fontAlgn="base"/>
            <a:r>
              <a:rPr lang="en-US" sz="6400" b="0" i="0" dirty="0">
                <a:solidFill>
                  <a:srgbClr val="444444"/>
                </a:solidFill>
                <a:effectLst/>
                <a:latin typeface="Georgia" panose="02040502050405020303" pitchFamily="18" charset="0"/>
              </a:rPr>
              <a:t>This function is </a:t>
            </a:r>
            <a:r>
              <a:rPr lang="en-US" sz="6400" b="1" i="0" dirty="0">
                <a:solidFill>
                  <a:srgbClr val="444444"/>
                </a:solidFill>
                <a:effectLst/>
                <a:latin typeface="inherit"/>
              </a:rPr>
              <a:t>CREATE</a:t>
            </a:r>
            <a:r>
              <a:rPr lang="en-US" sz="6400" b="0" i="0" dirty="0">
                <a:solidFill>
                  <a:srgbClr val="444444"/>
                </a:solidFill>
                <a:effectLst/>
                <a:latin typeface="Georgia" panose="02040502050405020303" pitchFamily="18" charset="0"/>
              </a:rPr>
              <a:t> operation of CRUD. It is simply taking form data from the user and saving it in a database. Since we made a model form for that, we don’t need to validate data again. We can directly save the form info in the database.</a:t>
            </a:r>
          </a:p>
          <a:p>
            <a:pPr marL="0" indent="0" algn="l" fontAlgn="base">
              <a:buNone/>
            </a:pPr>
            <a:endParaRPr lang="en-US" sz="6400" b="0" i="0" dirty="0">
              <a:solidFill>
                <a:srgbClr val="444444"/>
              </a:solidFill>
              <a:effectLst/>
              <a:latin typeface="Georgia" panose="02040502050405020303" pitchFamily="18" charset="0"/>
            </a:endParaRPr>
          </a:p>
          <a:p>
            <a:pPr algn="l" fontAlgn="base"/>
            <a:r>
              <a:rPr lang="en-US" sz="6400" b="0" i="0" dirty="0">
                <a:solidFill>
                  <a:srgbClr val="444444"/>
                </a:solidFill>
                <a:effectLst/>
                <a:latin typeface="Georgia" panose="02040502050405020303" pitchFamily="18" charset="0"/>
              </a:rPr>
              <a:t>We first create the form object. Then we check whether the form is submitting data or user is visiting for the first time.</a:t>
            </a:r>
          </a:p>
          <a:p>
            <a:pPr algn="l" fontAlgn="base"/>
            <a:endParaRPr lang="en-US" sz="6400" b="0" i="0" dirty="0">
              <a:solidFill>
                <a:srgbClr val="444444"/>
              </a:solidFill>
              <a:effectLst/>
              <a:latin typeface="Georgia" panose="02040502050405020303" pitchFamily="18" charset="0"/>
            </a:endParaRPr>
          </a:p>
          <a:p>
            <a:pPr algn="l" fontAlgn="base"/>
            <a:r>
              <a:rPr lang="en-US" sz="6400" b="0" i="0" dirty="0">
                <a:solidFill>
                  <a:srgbClr val="444444"/>
                </a:solidFill>
                <a:effectLst/>
                <a:latin typeface="Georgia" panose="02040502050405020303" pitchFamily="18" charset="0"/>
              </a:rPr>
              <a:t>If the form request method is POST, it means the form is being submitted. You can see, it is also checked whether the form also has an image file or not. The </a:t>
            </a:r>
            <a:r>
              <a:rPr lang="en-US" sz="6400" b="1" i="0" dirty="0" err="1">
                <a:solidFill>
                  <a:srgbClr val="444444"/>
                </a:solidFill>
                <a:effectLst/>
                <a:latin typeface="inherit"/>
              </a:rPr>
              <a:t>request.FILES</a:t>
            </a:r>
            <a:r>
              <a:rPr lang="en-US" sz="6400" b="0" i="0" dirty="0">
                <a:solidFill>
                  <a:srgbClr val="444444"/>
                </a:solidFill>
                <a:effectLst/>
                <a:latin typeface="Georgia" panose="02040502050405020303" pitchFamily="18" charset="0"/>
              </a:rPr>
              <a:t> is a dictionary-like object containing the FILES and other information.</a:t>
            </a:r>
          </a:p>
          <a:p>
            <a:pPr algn="l" fontAlgn="base"/>
            <a:endParaRPr lang="en-US" sz="6400" b="0" i="0" dirty="0">
              <a:solidFill>
                <a:srgbClr val="444444"/>
              </a:solidFill>
              <a:effectLst/>
              <a:latin typeface="Georgia" panose="02040502050405020303" pitchFamily="18" charset="0"/>
            </a:endParaRPr>
          </a:p>
          <a:p>
            <a:pPr algn="l" fontAlgn="base"/>
            <a:r>
              <a:rPr lang="en-US" sz="6400" b="0" i="0" dirty="0">
                <a:solidFill>
                  <a:srgbClr val="444444"/>
                </a:solidFill>
                <a:effectLst/>
                <a:latin typeface="Georgia" panose="02040502050405020303" pitchFamily="18" charset="0"/>
              </a:rPr>
              <a:t>Then we check whether the data entered by the user is correct or not. This is done by </a:t>
            </a:r>
            <a:r>
              <a:rPr lang="en-US" sz="6400" b="1" i="0" dirty="0" err="1">
                <a:solidFill>
                  <a:srgbClr val="444444"/>
                </a:solidFill>
                <a:effectLst/>
                <a:latin typeface="inherit"/>
              </a:rPr>
              <a:t>form_object.is_</a:t>
            </a:r>
            <a:r>
              <a:rPr lang="en-US" sz="6400" b="1" dirty="0" err="1">
                <a:solidFill>
                  <a:srgbClr val="444444"/>
                </a:solidFill>
                <a:latin typeface="inherit"/>
              </a:rPr>
              <a:t>valid</a:t>
            </a:r>
            <a:r>
              <a:rPr lang="en-US" sz="6400" b="1" i="0" dirty="0">
                <a:solidFill>
                  <a:srgbClr val="444444"/>
                </a:solidFill>
                <a:effectLst/>
                <a:latin typeface="inherit"/>
              </a:rPr>
              <a:t>()</a:t>
            </a:r>
            <a:r>
              <a:rPr lang="en-US" sz="6400" b="0" i="0" dirty="0">
                <a:solidFill>
                  <a:srgbClr val="444444"/>
                </a:solidFill>
                <a:effectLst/>
                <a:latin typeface="Georgia" panose="02040502050405020303" pitchFamily="18" charset="0"/>
              </a:rPr>
              <a:t> method. This will return True or False whether the </a:t>
            </a:r>
            <a:r>
              <a:rPr lang="en-US" sz="6400" b="0" i="0" dirty="0" err="1">
                <a:solidFill>
                  <a:srgbClr val="444444"/>
                </a:solidFill>
                <a:effectLst/>
                <a:latin typeface="Georgia" panose="02040502050405020303" pitchFamily="18" charset="0"/>
              </a:rPr>
              <a:t>form_object</a:t>
            </a:r>
            <a:r>
              <a:rPr lang="en-US" sz="6400" b="0" i="0" dirty="0">
                <a:solidFill>
                  <a:srgbClr val="444444"/>
                </a:solidFill>
                <a:effectLst/>
                <a:latin typeface="Georgia" panose="02040502050405020303" pitchFamily="18" charset="0"/>
              </a:rPr>
              <a:t> holds valid data or not.</a:t>
            </a:r>
          </a:p>
          <a:p>
            <a:pPr marL="0" indent="0" algn="l" fontAlgn="base">
              <a:buNone/>
            </a:pPr>
            <a:endParaRPr lang="en-US" sz="6400" b="0" i="0" dirty="0">
              <a:solidFill>
                <a:srgbClr val="444444"/>
              </a:solidFill>
              <a:effectLst/>
              <a:latin typeface="Georgia" panose="02040502050405020303" pitchFamily="18" charset="0"/>
            </a:endParaRPr>
          </a:p>
          <a:p>
            <a:pPr algn="l" fontAlgn="base"/>
            <a:r>
              <a:rPr lang="en-US" sz="6400" b="0" i="0" dirty="0">
                <a:solidFill>
                  <a:srgbClr val="444444"/>
                </a:solidFill>
                <a:effectLst/>
                <a:latin typeface="Georgia" panose="02040502050405020303" pitchFamily="18" charset="0"/>
              </a:rPr>
              <a:t>If the answer is True, we save the form data received in the database. </a:t>
            </a:r>
            <a:r>
              <a:rPr lang="en-US" sz="6400" b="1" i="0" dirty="0" err="1">
                <a:solidFill>
                  <a:srgbClr val="444444"/>
                </a:solidFill>
                <a:effectLst/>
                <a:latin typeface="inherit"/>
              </a:rPr>
              <a:t>form_object.save</a:t>
            </a:r>
            <a:r>
              <a:rPr lang="en-US" sz="6400" b="1" i="0" dirty="0">
                <a:solidFill>
                  <a:srgbClr val="444444"/>
                </a:solidFill>
                <a:effectLst/>
                <a:latin typeface="inherit"/>
              </a:rPr>
              <a:t>()</a:t>
            </a:r>
            <a:r>
              <a:rPr lang="en-US" sz="6400" b="0" i="0" dirty="0">
                <a:solidFill>
                  <a:srgbClr val="444444"/>
                </a:solidFill>
                <a:effectLst/>
                <a:latin typeface="Georgia" panose="02040502050405020303" pitchFamily="18" charset="0"/>
              </a:rPr>
              <a:t> accomplishes this and since it’s a model form, we can use it directly.</a:t>
            </a:r>
          </a:p>
          <a:p>
            <a:pPr marL="0" indent="0" algn="l" fontAlgn="base">
              <a:buNone/>
            </a:pPr>
            <a:endParaRPr lang="en-US" sz="6400" b="0" i="0" dirty="0">
              <a:solidFill>
                <a:srgbClr val="444444"/>
              </a:solidFill>
              <a:effectLst/>
              <a:latin typeface="Georgia" panose="02040502050405020303" pitchFamily="18" charset="0"/>
            </a:endParaRPr>
          </a:p>
          <a:p>
            <a:pPr algn="l" fontAlgn="base"/>
            <a:r>
              <a:rPr lang="en-US" sz="6400" b="0" i="0" dirty="0">
                <a:solidFill>
                  <a:srgbClr val="444444"/>
                </a:solidFill>
                <a:effectLst/>
                <a:latin typeface="Georgia" panose="02040502050405020303" pitchFamily="18" charset="0"/>
              </a:rPr>
              <a:t>If we receive a GET request then we return an empty form. That’s how we can create an object in the database.</a:t>
            </a:r>
          </a:p>
          <a:p>
            <a:pPr marL="0" indent="0">
              <a:buNone/>
            </a:pPr>
            <a:endParaRPr lang="en-IN"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773" y="1184643"/>
            <a:ext cx="8596668" cy="3880773"/>
          </a:xfrm>
        </p:spPr>
        <p:txBody>
          <a:bodyPr/>
          <a:lstStyle/>
          <a:p>
            <a:pPr marL="0" indent="0">
              <a:buNone/>
            </a:pPr>
            <a:r>
              <a:rPr kumimoji="0" lang="en-US" altLang="en-US" sz="1800" b="0" i="0" u="none" strike="noStrike" cap="none" normalizeH="0" baseline="0" dirty="0">
                <a:ln>
                  <a:noFill/>
                </a:ln>
                <a:solidFill>
                  <a:srgbClr val="0033B3"/>
                </a:solidFill>
                <a:effectLst/>
                <a:latin typeface="JetBrains Mono"/>
              </a:rPr>
              <a:t>def </a:t>
            </a:r>
            <a:r>
              <a:rPr kumimoji="0" lang="en-US" altLang="en-US" sz="1800" b="0" i="0" u="none" strike="noStrike" cap="none" normalizeH="0" baseline="0" dirty="0" err="1">
                <a:ln>
                  <a:noFill/>
                </a:ln>
                <a:solidFill>
                  <a:srgbClr val="000000"/>
                </a:solidFill>
                <a:effectLst/>
                <a:latin typeface="JetBrains Mono"/>
              </a:rPr>
              <a:t>update_book</a:t>
            </a:r>
            <a:r>
              <a:rPr kumimoji="0" lang="en-US" altLang="en-US" sz="1800" b="0" i="0" u="none" strike="noStrike" cap="none" normalizeH="0" baseline="0" dirty="0">
                <a:ln>
                  <a:noFill/>
                </a:ln>
                <a:solidFill>
                  <a:srgbClr val="080808"/>
                </a:solidFill>
                <a:effectLst/>
                <a:latin typeface="JetBrains Mono"/>
              </a:rPr>
              <a:t>(request, </a:t>
            </a:r>
            <a:r>
              <a:rPr kumimoji="0" lang="en-US" altLang="en-US" sz="1800" b="0" i="0" u="none" strike="noStrike" cap="none" normalizeH="0" baseline="0" dirty="0" err="1">
                <a:ln>
                  <a:noFill/>
                </a:ln>
                <a:solidFill>
                  <a:srgbClr val="080808"/>
                </a:solidFill>
                <a:effectLst/>
                <a:latin typeface="JetBrains Mono"/>
              </a:rPr>
              <a:t>book_id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80808"/>
                </a:solidFill>
                <a:effectLst/>
                <a:latin typeface="JetBrains Mono"/>
              </a:rPr>
              <a:t>book_id</a:t>
            </a:r>
            <a:r>
              <a:rPr kumimoji="0" lang="en-US" altLang="en-US" sz="1800" b="0" i="0" u="none" strike="noStrike" cap="none" normalizeH="0" baseline="0" dirty="0">
                <a:ln>
                  <a:noFill/>
                </a:ln>
                <a:solidFill>
                  <a:srgbClr val="080808"/>
                </a:solidFill>
                <a:effectLst/>
                <a:latin typeface="JetBrains Mono"/>
              </a:rPr>
              <a:t> = </a:t>
            </a:r>
            <a:r>
              <a:rPr kumimoji="0" lang="en-US" altLang="en-US" sz="1800" b="0" i="0" u="none" strike="noStrike" cap="none" normalizeH="0" baseline="0" dirty="0">
                <a:ln>
                  <a:noFill/>
                </a:ln>
                <a:solidFill>
                  <a:srgbClr val="000080"/>
                </a:solidFill>
                <a:effectLst/>
                <a:latin typeface="JetBrains Mono"/>
              </a:rPr>
              <a:t>int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err="1">
                <a:ln>
                  <a:noFill/>
                </a:ln>
                <a:solidFill>
                  <a:srgbClr val="080808"/>
                </a:solidFill>
                <a:effectLst/>
                <a:latin typeface="JetBrains Mono"/>
              </a:rPr>
              <a:t>book_id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try</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80808"/>
                </a:solidFill>
                <a:effectLst/>
                <a:latin typeface="JetBrains Mono"/>
              </a:rPr>
              <a:t>book_sel</a:t>
            </a:r>
            <a:r>
              <a:rPr kumimoji="0" lang="en-US" altLang="en-US" sz="1800" b="0" i="0" u="none" strike="noStrike" cap="none" normalizeH="0" baseline="0" dirty="0">
                <a:ln>
                  <a:noFill/>
                </a:ln>
                <a:solidFill>
                  <a:srgbClr val="080808"/>
                </a:solidFill>
                <a:effectLst/>
                <a:latin typeface="JetBrains Mono"/>
              </a:rPr>
              <a:t> = </a:t>
            </a:r>
            <a:r>
              <a:rPr kumimoji="0" lang="en-US" altLang="en-US" sz="1800" b="0" i="0" u="none" strike="noStrike" cap="none" normalizeH="0" baseline="0" dirty="0" err="1">
                <a:ln>
                  <a:noFill/>
                </a:ln>
                <a:solidFill>
                  <a:srgbClr val="080808"/>
                </a:solidFill>
                <a:effectLst/>
                <a:latin typeface="JetBrains Mono"/>
              </a:rPr>
              <a:t>Book.objects.get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660099"/>
                </a:solidFill>
                <a:effectLst/>
                <a:latin typeface="JetBrains Mono"/>
              </a:rPr>
              <a:t>id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80808"/>
                </a:solidFill>
                <a:effectLst/>
                <a:latin typeface="JetBrains Mono"/>
              </a:rPr>
              <a:t>book_id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except </a:t>
            </a:r>
            <a:r>
              <a:rPr kumimoji="0" lang="en-US" altLang="en-US" sz="1800" b="0" i="0" u="none" strike="noStrike" cap="none" normalizeH="0" baseline="0" dirty="0" err="1">
                <a:ln>
                  <a:noFill/>
                </a:ln>
                <a:solidFill>
                  <a:srgbClr val="080808"/>
                </a:solidFill>
                <a:effectLst/>
                <a:latin typeface="JetBrains Mono"/>
              </a:rPr>
              <a:t>Book.DoesNotExist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return </a:t>
            </a:r>
            <a:r>
              <a:rPr kumimoji="0" lang="en-US" altLang="en-US" sz="1800" b="0" i="0" u="none" strike="noStrike" cap="none" normalizeH="0" baseline="0" dirty="0">
                <a:ln>
                  <a:noFill/>
                </a:ln>
                <a:solidFill>
                  <a:srgbClr val="080808"/>
                </a:solidFill>
                <a:effectLst/>
                <a:latin typeface="JetBrains Mono"/>
              </a:rPr>
              <a:t>redirect(</a:t>
            </a:r>
            <a:r>
              <a:rPr kumimoji="0" lang="en-US" altLang="en-US" sz="1800" b="1" i="0" u="none" strike="noStrike" cap="none" normalizeH="0" baseline="0" dirty="0">
                <a:ln>
                  <a:noFill/>
                </a:ln>
                <a:solidFill>
                  <a:srgbClr val="008080"/>
                </a:solidFill>
                <a:effectLst/>
                <a:latin typeface="JetBrains Mono"/>
              </a:rPr>
              <a:t>'index'</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80808"/>
                </a:solidFill>
                <a:effectLst/>
                <a:latin typeface="JetBrains Mono"/>
              </a:rPr>
              <a:t>book_form</a:t>
            </a:r>
            <a:r>
              <a:rPr kumimoji="0" lang="en-US" altLang="en-US" sz="1800" b="0" i="0" u="none" strike="noStrike" cap="none" normalizeH="0" baseline="0" dirty="0">
                <a:ln>
                  <a:noFill/>
                </a:ln>
                <a:solidFill>
                  <a:srgbClr val="080808"/>
                </a:solidFill>
                <a:effectLst/>
                <a:latin typeface="JetBrains Mono"/>
              </a:rPr>
              <a:t> = </a:t>
            </a:r>
            <a:r>
              <a:rPr kumimoji="0" lang="en-US" altLang="en-US" sz="1800" b="0" i="0" u="none" strike="noStrike" cap="none" normalizeH="0" baseline="0" dirty="0" err="1">
                <a:ln>
                  <a:noFill/>
                </a:ln>
                <a:solidFill>
                  <a:srgbClr val="080808"/>
                </a:solidFill>
                <a:effectLst/>
                <a:latin typeface="JetBrains Mono"/>
              </a:rPr>
              <a:t>BookCreate</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err="1">
                <a:ln>
                  <a:noFill/>
                </a:ln>
                <a:solidFill>
                  <a:srgbClr val="080808"/>
                </a:solidFill>
                <a:effectLst/>
                <a:latin typeface="JetBrains Mono"/>
              </a:rPr>
              <a:t>request.POST</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or None</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660099"/>
                </a:solidFill>
                <a:effectLst/>
                <a:latin typeface="JetBrains Mono"/>
              </a:rPr>
              <a:t>instance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80808"/>
                </a:solidFill>
                <a:effectLst/>
                <a:latin typeface="JetBrains Mono"/>
              </a:rPr>
              <a:t>book_sel</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if </a:t>
            </a:r>
            <a:r>
              <a:rPr kumimoji="0" lang="en-US" altLang="en-US" sz="1800" b="0" i="0" u="none" strike="noStrike" cap="none" normalizeH="0" baseline="0" dirty="0" err="1">
                <a:ln>
                  <a:noFill/>
                </a:ln>
                <a:solidFill>
                  <a:srgbClr val="080808"/>
                </a:solidFill>
                <a:effectLst/>
                <a:latin typeface="JetBrains Mono"/>
              </a:rPr>
              <a:t>book_form.is_valid</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err="1">
                <a:ln>
                  <a:noFill/>
                </a:ln>
                <a:solidFill>
                  <a:srgbClr val="080808"/>
                </a:solidFill>
                <a:effectLst/>
                <a:latin typeface="JetBrains Mono"/>
              </a:rPr>
              <a:t>book_form.save</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return </a:t>
            </a:r>
            <a:r>
              <a:rPr kumimoji="0" lang="en-US" altLang="en-US" sz="1800" b="0" i="0" u="none" strike="noStrike" cap="none" normalizeH="0" baseline="0" dirty="0">
                <a:ln>
                  <a:noFill/>
                </a:ln>
                <a:solidFill>
                  <a:srgbClr val="080808"/>
                </a:solidFill>
                <a:effectLst/>
                <a:latin typeface="JetBrains Mono"/>
              </a:rPr>
              <a:t>redirect(</a:t>
            </a:r>
            <a:r>
              <a:rPr kumimoji="0" lang="en-US" altLang="en-US" sz="1800" b="1" i="0" u="none" strike="noStrike" cap="none" normalizeH="0" baseline="0" dirty="0">
                <a:ln>
                  <a:noFill/>
                </a:ln>
                <a:solidFill>
                  <a:srgbClr val="008080"/>
                </a:solidFill>
                <a:effectLst/>
                <a:latin typeface="JetBrains Mono"/>
              </a:rPr>
              <a:t>'index'</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return </a:t>
            </a:r>
            <a:r>
              <a:rPr kumimoji="0" lang="en-US" altLang="en-US" sz="1800" b="0" i="0" u="none" strike="noStrike" cap="none" normalizeH="0" baseline="0" dirty="0">
                <a:ln>
                  <a:noFill/>
                </a:ln>
                <a:solidFill>
                  <a:srgbClr val="080808"/>
                </a:solidFill>
                <a:effectLst/>
                <a:latin typeface="JetBrains Mono"/>
              </a:rPr>
              <a:t>render(request, </a:t>
            </a:r>
            <a:r>
              <a:rPr kumimoji="0" lang="en-US" altLang="en-US" sz="1800" b="1" i="0" u="none" strike="noStrike" cap="none" normalizeH="0" baseline="0" dirty="0">
                <a:ln>
                  <a:noFill/>
                </a:ln>
                <a:solidFill>
                  <a:srgbClr val="008080"/>
                </a:solidFill>
                <a:effectLst/>
                <a:latin typeface="JetBrains Mono"/>
              </a:rPr>
              <a:t>'book/upload_form.html'</a:t>
            </a:r>
            <a:r>
              <a:rPr kumimoji="0" lang="en-US" altLang="en-US" sz="1800" b="0" i="0" u="none" strike="noStrike" cap="none" normalizeH="0" baseline="0" dirty="0">
                <a:ln>
                  <a:noFill/>
                </a:ln>
                <a:solidFill>
                  <a:srgbClr val="080808"/>
                </a:solidFill>
                <a:effectLst/>
                <a:latin typeface="JetBrains Mono"/>
              </a:rPr>
              <a:t>, {</a:t>
            </a:r>
            <a:r>
              <a:rPr kumimoji="0" lang="en-US" altLang="en-US" sz="1800" b="1" i="0" u="none" strike="noStrike" cap="none" normalizeH="0" baseline="0" dirty="0">
                <a:ln>
                  <a:noFill/>
                </a:ln>
                <a:solidFill>
                  <a:srgbClr val="008080"/>
                </a:solidFill>
                <a:effectLst/>
                <a:latin typeface="JetBrains Mono"/>
              </a:rPr>
              <a:t>'upload_form'</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err="1">
                <a:ln>
                  <a:noFill/>
                </a:ln>
                <a:solidFill>
                  <a:srgbClr val="080808"/>
                </a:solidFill>
                <a:effectLst/>
                <a:latin typeface="JetBrains Mono"/>
              </a:rPr>
              <a:t>book_form</a:t>
            </a:r>
            <a:r>
              <a:rPr kumimoji="0" lang="en-US" altLang="en-US" sz="1800" b="0" i="0" u="none" strike="noStrike" cap="none" normalizeH="0" baseline="0" dirty="0">
                <a:ln>
                  <a:noFill/>
                </a:ln>
                <a:solidFill>
                  <a:srgbClr val="080808"/>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a:buNone/>
            </a:pPr>
            <a:endParaRPr lang="en-IN"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095" y="402127"/>
            <a:ext cx="8596668" cy="3880773"/>
          </a:xfrm>
        </p:spPr>
        <p:txBody>
          <a:bodyPr/>
          <a:lstStyle/>
          <a:p>
            <a:pPr marL="0" indent="0" algn="l" fontAlgn="base">
              <a:buNone/>
            </a:pPr>
            <a:r>
              <a:rPr lang="en-US" b="1" i="0" dirty="0">
                <a:solidFill>
                  <a:srgbClr val="444444"/>
                </a:solidFill>
                <a:effectLst/>
                <a:latin typeface="inherit"/>
              </a:rPr>
              <a:t>3. </a:t>
            </a:r>
            <a:r>
              <a:rPr lang="en-US" b="1" i="0" dirty="0" err="1">
                <a:solidFill>
                  <a:srgbClr val="444444"/>
                </a:solidFill>
                <a:effectLst/>
                <a:latin typeface="inherit"/>
              </a:rPr>
              <a:t>Update_book</a:t>
            </a:r>
            <a:r>
              <a:rPr lang="en-US" b="1" i="0" dirty="0">
                <a:solidFill>
                  <a:srgbClr val="444444"/>
                </a:solidFill>
                <a:effectLst/>
                <a:latin typeface="inherit"/>
              </a:rPr>
              <a:t> Function</a:t>
            </a:r>
            <a:endParaRPr lang="en-US" b="0" i="0" dirty="0">
              <a:solidFill>
                <a:srgbClr val="444444"/>
              </a:solidFill>
              <a:effectLst/>
              <a:latin typeface="Georgia" panose="02040502050405020303" pitchFamily="18" charset="0"/>
            </a:endParaRPr>
          </a:p>
          <a:p>
            <a:pPr algn="l" fontAlgn="base"/>
            <a:r>
              <a:rPr lang="en-US" b="0" i="0" dirty="0">
                <a:solidFill>
                  <a:srgbClr val="444444"/>
                </a:solidFill>
                <a:effectLst/>
                <a:latin typeface="Georgia" panose="02040502050405020303" pitchFamily="18" charset="0"/>
              </a:rPr>
              <a:t>The </a:t>
            </a:r>
            <a:r>
              <a:rPr lang="en-US" b="0" i="0" dirty="0" err="1">
                <a:solidFill>
                  <a:srgbClr val="444444"/>
                </a:solidFill>
                <a:effectLst/>
                <a:latin typeface="Georgia" panose="02040502050405020303" pitchFamily="18" charset="0"/>
              </a:rPr>
              <a:t>update_book</a:t>
            </a:r>
            <a:r>
              <a:rPr lang="en-US" b="0" i="0" dirty="0">
                <a:solidFill>
                  <a:srgbClr val="444444"/>
                </a:solidFill>
                <a:effectLst/>
                <a:latin typeface="Georgia" panose="02040502050405020303" pitchFamily="18" charset="0"/>
              </a:rPr>
              <a:t> Function is a bit similar to the Update Function. It does more than that though. The </a:t>
            </a:r>
            <a:r>
              <a:rPr lang="en-US" b="0" i="0" dirty="0" err="1">
                <a:solidFill>
                  <a:srgbClr val="444444"/>
                </a:solidFill>
                <a:effectLst/>
                <a:latin typeface="Georgia" panose="02040502050405020303" pitchFamily="18" charset="0"/>
              </a:rPr>
              <a:t>update_book</a:t>
            </a:r>
            <a:r>
              <a:rPr lang="en-US" b="0" i="0" dirty="0">
                <a:solidFill>
                  <a:srgbClr val="444444"/>
                </a:solidFill>
                <a:effectLst/>
                <a:latin typeface="Georgia" panose="02040502050405020303" pitchFamily="18" charset="0"/>
              </a:rPr>
              <a:t> function takes in two parameters from the request. The request itself and id number. The id number is used to identify the object which is to be edited.</a:t>
            </a:r>
          </a:p>
          <a:p>
            <a:pPr algn="l" fontAlgn="base"/>
            <a:r>
              <a:rPr lang="en-US" b="0" i="0" dirty="0">
                <a:solidFill>
                  <a:srgbClr val="444444"/>
                </a:solidFill>
                <a:effectLst/>
                <a:latin typeface="Georgia" panose="02040502050405020303" pitchFamily="18" charset="0"/>
              </a:rPr>
              <a:t>You can pass it in as a URL or as a cookie. The session method is the most secure but we don’t need to use it here. So, the </a:t>
            </a:r>
            <a:r>
              <a:rPr lang="en-US" b="0" i="0" dirty="0" err="1">
                <a:solidFill>
                  <a:srgbClr val="444444"/>
                </a:solidFill>
                <a:effectLst/>
                <a:latin typeface="Georgia" panose="02040502050405020303" pitchFamily="18" charset="0"/>
              </a:rPr>
              <a:t>update_book</a:t>
            </a:r>
            <a:r>
              <a:rPr lang="en-US" b="0" i="0" dirty="0">
                <a:solidFill>
                  <a:srgbClr val="444444"/>
                </a:solidFill>
                <a:effectLst/>
                <a:latin typeface="Georgia" panose="02040502050405020303" pitchFamily="18" charset="0"/>
              </a:rPr>
              <a:t> function will check whether the </a:t>
            </a:r>
            <a:r>
              <a:rPr lang="en-US" b="0" i="0" dirty="0" err="1">
                <a:solidFill>
                  <a:srgbClr val="444444"/>
                </a:solidFill>
                <a:effectLst/>
                <a:latin typeface="Georgia" panose="02040502050405020303" pitchFamily="18" charset="0"/>
              </a:rPr>
              <a:t>book_id</a:t>
            </a:r>
            <a:r>
              <a:rPr lang="en-US" b="0" i="0" dirty="0">
                <a:solidFill>
                  <a:srgbClr val="444444"/>
                </a:solidFill>
                <a:effectLst/>
                <a:latin typeface="Georgia" panose="02040502050405020303" pitchFamily="18" charset="0"/>
              </a:rPr>
              <a:t> is valid or not.</a:t>
            </a:r>
          </a:p>
          <a:p>
            <a:pPr algn="l" fontAlgn="base"/>
            <a:r>
              <a:rPr lang="en-US" b="0" i="0" dirty="0">
                <a:solidFill>
                  <a:srgbClr val="444444"/>
                </a:solidFill>
                <a:effectLst/>
                <a:latin typeface="Georgia" panose="02040502050405020303" pitchFamily="18" charset="0"/>
              </a:rPr>
              <a:t>If the object exists it will return the form filled with the object’s information in it. The user can change the form again. In this case, there will be no creation of new book but the editing of the existing book object.</a:t>
            </a:r>
          </a:p>
          <a:p>
            <a:pPr marL="0" indent="0">
              <a:buNone/>
            </a:pPr>
            <a:endParaRPr lang="en-IN"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noChangeArrowheads="1"/>
          </p:cNvSpPr>
          <p:nvPr>
            <p:ph idx="1"/>
          </p:nvPr>
        </p:nvSpPr>
        <p:spPr bwMode="auto">
          <a:xfrm>
            <a:off x="870438" y="1540919"/>
            <a:ext cx="7183316"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33B3"/>
                </a:solidFill>
                <a:effectLst/>
                <a:latin typeface="JetBrains Mono"/>
              </a:rPr>
              <a:t>def </a:t>
            </a:r>
            <a:r>
              <a:rPr kumimoji="0" lang="en-US" altLang="en-US" sz="1600" b="0" i="0" u="none" strike="noStrike" cap="none" normalizeH="0" baseline="0" dirty="0" err="1">
                <a:ln>
                  <a:noFill/>
                </a:ln>
                <a:solidFill>
                  <a:srgbClr val="000000"/>
                </a:solidFill>
                <a:effectLst/>
                <a:latin typeface="JetBrains Mono"/>
              </a:rPr>
              <a:t>delete_book</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808080"/>
                </a:solidFill>
                <a:effectLst/>
                <a:latin typeface="JetBrains Mono"/>
              </a:rPr>
              <a:t>request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book_id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book_id</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a:ln>
                  <a:noFill/>
                </a:ln>
                <a:solidFill>
                  <a:srgbClr val="00008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book_id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try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book_sel</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80808"/>
                </a:solidFill>
                <a:effectLst/>
                <a:latin typeface="JetBrains Mono"/>
              </a:rPr>
              <a:t>Book.objects.get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id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book_id</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except </a:t>
            </a:r>
            <a:r>
              <a:rPr kumimoji="0" lang="en-US" altLang="en-US" sz="1600" b="0" i="0" u="none" strike="noStrike" cap="none" normalizeH="0" baseline="0" dirty="0" err="1">
                <a:ln>
                  <a:noFill/>
                </a:ln>
                <a:solidFill>
                  <a:srgbClr val="080808"/>
                </a:solidFill>
                <a:effectLst/>
                <a:latin typeface="JetBrains Mono"/>
              </a:rPr>
              <a:t>Book.DoesNotExist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redirect(</a:t>
            </a:r>
            <a:r>
              <a:rPr kumimoji="0" lang="en-US" altLang="en-US" sz="1600" b="1" i="0" u="none" strike="noStrike" cap="none" normalizeH="0" baseline="0" dirty="0">
                <a:ln>
                  <a:noFill/>
                </a:ln>
                <a:solidFill>
                  <a:srgbClr val="008080"/>
                </a:solidFill>
                <a:effectLst/>
                <a:latin typeface="JetBrains Mono"/>
              </a:rPr>
              <a:t>'index'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book_sel.delete</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return </a:t>
            </a:r>
            <a:r>
              <a:rPr kumimoji="0" lang="en-US" altLang="en-US" sz="1600" b="0" i="0" u="none" strike="noStrike" cap="none" normalizeH="0" baseline="0" dirty="0">
                <a:ln>
                  <a:noFill/>
                </a:ln>
                <a:solidFill>
                  <a:srgbClr val="080808"/>
                </a:solidFill>
                <a:effectLst/>
                <a:latin typeface="JetBrains Mono"/>
              </a:rPr>
              <a:t>redirect(</a:t>
            </a:r>
            <a:r>
              <a:rPr kumimoji="0" lang="en-US" altLang="en-US" sz="1600" b="1" i="0" u="none" strike="noStrike" cap="none" normalizeH="0" baseline="0" dirty="0">
                <a:ln>
                  <a:noFill/>
                </a:ln>
                <a:solidFill>
                  <a:srgbClr val="008080"/>
                </a:solidFill>
                <a:effectLst/>
                <a:latin typeface="JetBrains Mono"/>
              </a:rPr>
              <a:t>'index'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2252133" y="999066"/>
            <a:ext cx="9252480" cy="5706533"/>
          </a:xfrm>
        </p:spPr>
        <p:txBody>
          <a:bodyPr>
            <a:normAutofit/>
          </a:bodyPr>
          <a:lstStyle/>
          <a:p>
            <a:pPr marL="0" indent="0">
              <a:buNone/>
            </a:pPr>
            <a:r>
              <a:rPr lang="en-US" dirty="0"/>
              <a:t>  </a:t>
            </a:r>
          </a:p>
          <a:p>
            <a:pPr algn="l" fontAlgn="base"/>
            <a:r>
              <a:rPr lang="en-US" b="1" i="0" dirty="0">
                <a:solidFill>
                  <a:srgbClr val="444444"/>
                </a:solidFill>
                <a:effectLst/>
                <a:latin typeface="inherit"/>
              </a:rPr>
              <a:t>4. Delete Function</a:t>
            </a:r>
            <a:endParaRPr lang="en-US" b="0" i="0" dirty="0">
              <a:solidFill>
                <a:srgbClr val="444444"/>
              </a:solidFill>
              <a:effectLst/>
              <a:latin typeface="Georgia" panose="02040502050405020303" pitchFamily="18" charset="0"/>
            </a:endParaRPr>
          </a:p>
          <a:p>
            <a:pPr algn="l" fontAlgn="base"/>
            <a:r>
              <a:rPr lang="en-US" b="0" i="0" dirty="0">
                <a:solidFill>
                  <a:srgbClr val="444444"/>
                </a:solidFill>
                <a:effectLst/>
                <a:latin typeface="Georgia" panose="02040502050405020303" pitchFamily="18" charset="0"/>
              </a:rPr>
              <a:t>Delete Function is the last function of the CRUD application. We are again using the same object method as with Update book function. We are passing the request and </a:t>
            </a:r>
            <a:r>
              <a:rPr lang="en-US" b="0" i="0" dirty="0" err="1">
                <a:solidFill>
                  <a:srgbClr val="444444"/>
                </a:solidFill>
                <a:effectLst/>
                <a:latin typeface="Georgia" panose="02040502050405020303" pitchFamily="18" charset="0"/>
              </a:rPr>
              <a:t>book_id</a:t>
            </a:r>
            <a:r>
              <a:rPr lang="en-US" b="0" i="0" dirty="0">
                <a:solidFill>
                  <a:srgbClr val="444444"/>
                </a:solidFill>
                <a:effectLst/>
                <a:latin typeface="Georgia" panose="02040502050405020303" pitchFamily="18" charset="0"/>
              </a:rPr>
              <a:t> to delete the book.</a:t>
            </a:r>
          </a:p>
          <a:p>
            <a:pPr algn="l" fontAlgn="base"/>
            <a:r>
              <a:rPr lang="en-US" b="0" i="0" dirty="0">
                <a:solidFill>
                  <a:srgbClr val="444444"/>
                </a:solidFill>
                <a:effectLst/>
                <a:latin typeface="Georgia" panose="02040502050405020303" pitchFamily="18" charset="0"/>
              </a:rPr>
              <a:t>This is a simpler interpretation of </a:t>
            </a:r>
            <a:r>
              <a:rPr lang="en-US" b="0" i="0" dirty="0" err="1">
                <a:solidFill>
                  <a:srgbClr val="444444"/>
                </a:solidFill>
                <a:effectLst/>
                <a:latin typeface="Georgia" panose="02040502050405020303" pitchFamily="18" charset="0"/>
              </a:rPr>
              <a:t>update_book</a:t>
            </a:r>
            <a:r>
              <a:rPr lang="en-US" b="0" i="0" dirty="0">
                <a:solidFill>
                  <a:srgbClr val="444444"/>
                </a:solidFill>
                <a:effectLst/>
                <a:latin typeface="Georgia" panose="02040502050405020303" pitchFamily="18" charset="0"/>
              </a:rPr>
              <a:t> function.</a:t>
            </a:r>
          </a:p>
          <a:p>
            <a:pPr algn="l" fontAlgn="base"/>
            <a:r>
              <a:rPr lang="en-US" b="0" i="0" dirty="0">
                <a:solidFill>
                  <a:srgbClr val="444444"/>
                </a:solidFill>
                <a:effectLst/>
                <a:latin typeface="Georgia" panose="02040502050405020303" pitchFamily="18" charset="0"/>
              </a:rPr>
              <a:t>The </a:t>
            </a:r>
            <a:r>
              <a:rPr lang="en-US" b="0" i="0" dirty="0" err="1">
                <a:solidFill>
                  <a:srgbClr val="444444"/>
                </a:solidFill>
                <a:effectLst/>
                <a:latin typeface="Georgia" panose="02040502050405020303" pitchFamily="18" charset="0"/>
              </a:rPr>
              <a:t>queryset</a:t>
            </a:r>
            <a:r>
              <a:rPr lang="en-US" b="0" i="0" dirty="0">
                <a:solidFill>
                  <a:srgbClr val="444444"/>
                </a:solidFill>
                <a:effectLst/>
                <a:latin typeface="Georgia" panose="02040502050405020303" pitchFamily="18" charset="0"/>
              </a:rPr>
              <a:t> </a:t>
            </a:r>
            <a:r>
              <a:rPr lang="en-US" b="1" i="0" dirty="0" err="1">
                <a:solidFill>
                  <a:srgbClr val="444444"/>
                </a:solidFill>
                <a:effectLst/>
                <a:latin typeface="inherit"/>
              </a:rPr>
              <a:t>book.objects.get</a:t>
            </a:r>
            <a:r>
              <a:rPr lang="en-US" b="1" i="0" dirty="0">
                <a:solidFill>
                  <a:srgbClr val="444444"/>
                </a:solidFill>
                <a:effectLst/>
                <a:latin typeface="inherit"/>
              </a:rPr>
              <a:t>(id = </a:t>
            </a:r>
            <a:r>
              <a:rPr lang="en-US" b="1" i="0" dirty="0" err="1">
                <a:solidFill>
                  <a:srgbClr val="444444"/>
                </a:solidFill>
                <a:effectLst/>
                <a:latin typeface="inherit"/>
              </a:rPr>
              <a:t>book_id</a:t>
            </a:r>
            <a:r>
              <a:rPr lang="en-US" b="1" i="0" dirty="0">
                <a:solidFill>
                  <a:srgbClr val="444444"/>
                </a:solidFill>
                <a:effectLst/>
                <a:latin typeface="inherit"/>
              </a:rPr>
              <a:t>)</a:t>
            </a:r>
            <a:r>
              <a:rPr lang="en-US" b="0" i="0" dirty="0">
                <a:solidFill>
                  <a:srgbClr val="444444"/>
                </a:solidFill>
                <a:effectLst/>
                <a:latin typeface="Georgia" panose="02040502050405020303" pitchFamily="18" charset="0"/>
              </a:rPr>
              <a:t> will check for the books having an id equal to </a:t>
            </a:r>
            <a:r>
              <a:rPr lang="en-US" b="0" i="0" dirty="0" err="1">
                <a:solidFill>
                  <a:srgbClr val="444444"/>
                </a:solidFill>
                <a:effectLst/>
                <a:latin typeface="Georgia" panose="02040502050405020303" pitchFamily="18" charset="0"/>
              </a:rPr>
              <a:t>book_id</a:t>
            </a:r>
            <a:r>
              <a:rPr lang="en-US" b="0" i="0" dirty="0">
                <a:solidFill>
                  <a:srgbClr val="444444"/>
                </a:solidFill>
                <a:effectLst/>
                <a:latin typeface="Georgia" panose="02040502050405020303" pitchFamily="18" charset="0"/>
              </a:rPr>
              <a:t>. Since </a:t>
            </a:r>
            <a:r>
              <a:rPr lang="en-US" b="0" i="0" dirty="0" err="1">
                <a:solidFill>
                  <a:srgbClr val="444444"/>
                </a:solidFill>
                <a:effectLst/>
                <a:latin typeface="Georgia" panose="02040502050405020303" pitchFamily="18" charset="0"/>
              </a:rPr>
              <a:t>book_id</a:t>
            </a:r>
            <a:r>
              <a:rPr lang="en-US" b="0" i="0" dirty="0">
                <a:solidFill>
                  <a:srgbClr val="444444"/>
                </a:solidFill>
                <a:effectLst/>
                <a:latin typeface="Georgia" panose="02040502050405020303" pitchFamily="18" charset="0"/>
              </a:rPr>
              <a:t> is a primary key, we will have only one object returned. We can delete that object easily by just executing:</a:t>
            </a:r>
          </a:p>
          <a:p>
            <a:pPr algn="l" fontAlgn="base"/>
            <a:r>
              <a:rPr lang="en-US" b="1" i="0" dirty="0" err="1">
                <a:solidFill>
                  <a:srgbClr val="444444"/>
                </a:solidFill>
                <a:effectLst/>
                <a:latin typeface="inherit"/>
              </a:rPr>
              <a:t>Book.delete</a:t>
            </a:r>
            <a:r>
              <a:rPr lang="en-US" b="1" i="0" dirty="0">
                <a:solidFill>
                  <a:srgbClr val="444444"/>
                </a:solidFill>
                <a:effectLst/>
                <a:latin typeface="inherit"/>
              </a:rPr>
              <a:t>()</a:t>
            </a:r>
            <a:r>
              <a:rPr lang="en-US" b="0" i="0" dirty="0">
                <a:solidFill>
                  <a:srgbClr val="444444"/>
                </a:solidFill>
                <a:effectLst/>
                <a:latin typeface="Georgia" panose="02040502050405020303" pitchFamily="18" charset="0"/>
              </a:rPr>
              <a:t> method. This will delete the book from the database.</a:t>
            </a:r>
          </a:p>
          <a:p>
            <a:pPr algn="l" fontAlgn="base"/>
            <a:r>
              <a:rPr lang="en-US" b="0" i="0" dirty="0">
                <a:solidFill>
                  <a:srgbClr val="444444"/>
                </a:solidFill>
                <a:effectLst/>
                <a:latin typeface="Georgia" panose="02040502050405020303" pitchFamily="18" charset="0"/>
              </a:rPr>
              <a:t>So, these were the view functions. Now, we are ready to make the templates and complete our app.</a:t>
            </a:r>
          </a:p>
          <a:p>
            <a:pPr marL="0" indent="0">
              <a:buNone/>
            </a:pPr>
            <a:endParaRPr lang="en-US"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62940" y="330200"/>
            <a:ext cx="9810750" cy="6197600"/>
          </a:xfrm>
        </p:spPr>
        <p:txBody>
          <a:bodyPr>
            <a:normAutofit/>
          </a:bodyPr>
          <a:lstStyle/>
          <a:p>
            <a:pPr marL="0" indent="0">
              <a:buNone/>
            </a:pPr>
            <a:r>
              <a:rPr lang="en-IN" b="0" i="0" dirty="0">
                <a:solidFill>
                  <a:srgbClr val="444444"/>
                </a:solidFill>
                <a:effectLst/>
                <a:latin typeface="Georgia" panose="02040502050405020303" pitchFamily="18" charset="0"/>
              </a:rPr>
              <a:t>7. Making Templates</a:t>
            </a:r>
          </a:p>
          <a:p>
            <a:pPr marL="0" indent="0">
              <a:buNone/>
            </a:pPr>
            <a:endParaRPr lang="en-US" dirty="0"/>
          </a:p>
          <a:p>
            <a:pPr marL="0" indent="0">
              <a:buNone/>
            </a:pPr>
            <a:r>
              <a:rPr lang="en-US" b="0" i="0" dirty="0">
                <a:solidFill>
                  <a:srgbClr val="444444"/>
                </a:solidFill>
                <a:effectLst/>
                <a:latin typeface="Georgia" panose="02040502050405020303" pitchFamily="18" charset="0"/>
              </a:rPr>
              <a:t>The first thing you need to do is to make the </a:t>
            </a:r>
            <a:r>
              <a:rPr lang="en-US" b="1" i="0" dirty="0">
                <a:solidFill>
                  <a:srgbClr val="444444"/>
                </a:solidFill>
                <a:effectLst/>
                <a:latin typeface="Georgia" panose="02040502050405020303" pitchFamily="18" charset="0"/>
              </a:rPr>
              <a:t>templates</a:t>
            </a:r>
            <a:r>
              <a:rPr lang="en-US" b="0" i="0" dirty="0">
                <a:solidFill>
                  <a:srgbClr val="444444"/>
                </a:solidFill>
                <a:effectLst/>
                <a:latin typeface="Georgia" panose="02040502050405020303" pitchFamily="18" charset="0"/>
              </a:rPr>
              <a:t> folder in the </a:t>
            </a:r>
            <a:r>
              <a:rPr lang="en-US" b="1" i="0" dirty="0">
                <a:solidFill>
                  <a:srgbClr val="444444"/>
                </a:solidFill>
                <a:effectLst/>
                <a:latin typeface="Georgia" panose="02040502050405020303" pitchFamily="18" charset="0"/>
              </a:rPr>
              <a:t>book</a:t>
            </a:r>
            <a:r>
              <a:rPr lang="en-US" b="0" i="0" dirty="0">
                <a:solidFill>
                  <a:srgbClr val="444444"/>
                </a:solidFill>
                <a:effectLst/>
                <a:latin typeface="Georgia" panose="02040502050405020303" pitchFamily="18" charset="0"/>
              </a:rPr>
              <a:t> folder. Inside </a:t>
            </a:r>
            <a:r>
              <a:rPr lang="en-US" b="1" i="0" dirty="0">
                <a:solidFill>
                  <a:srgbClr val="444444"/>
                </a:solidFill>
                <a:effectLst/>
                <a:latin typeface="Georgia" panose="02040502050405020303" pitchFamily="18" charset="0"/>
              </a:rPr>
              <a:t>book/templates</a:t>
            </a:r>
            <a:r>
              <a:rPr lang="en-US" b="0" i="0" dirty="0">
                <a:solidFill>
                  <a:srgbClr val="444444"/>
                </a:solidFill>
                <a:effectLst/>
                <a:latin typeface="Georgia" panose="02040502050405020303" pitchFamily="18" charset="0"/>
              </a:rPr>
              <a:t>, make another folder </a:t>
            </a:r>
            <a:r>
              <a:rPr lang="en-US" b="1" i="0" dirty="0">
                <a:solidFill>
                  <a:srgbClr val="444444"/>
                </a:solidFill>
                <a:effectLst/>
                <a:latin typeface="Georgia" panose="02040502050405020303" pitchFamily="18" charset="0"/>
              </a:rPr>
              <a:t>book</a:t>
            </a:r>
            <a:r>
              <a:rPr lang="en-US" b="0" i="0" dirty="0">
                <a:solidFill>
                  <a:srgbClr val="444444"/>
                </a:solidFill>
                <a:effectLst/>
                <a:latin typeface="Georgia" panose="02040502050405020303" pitchFamily="18" charset="0"/>
              </a:rPr>
              <a:t>. We are going to make all our templates in that folder.</a:t>
            </a:r>
          </a:p>
          <a:p>
            <a:pPr marL="0" indent="0">
              <a:buNone/>
            </a:pPr>
            <a:r>
              <a:rPr lang="en-US" b="0" i="0" dirty="0">
                <a:solidFill>
                  <a:srgbClr val="444444"/>
                </a:solidFill>
                <a:effectLst/>
                <a:latin typeface="Georgia" panose="02040502050405020303" pitchFamily="18" charset="0"/>
              </a:rPr>
              <a:t>Inside book/templates/book, make a new file:</a:t>
            </a:r>
            <a:endParaRPr lang="en-US" dirty="0">
              <a:solidFill>
                <a:srgbClr val="444444"/>
              </a:solidFill>
              <a:latin typeface="Georgia" panose="02040502050405020303" pitchFamily="18" charset="0"/>
            </a:endParaRPr>
          </a:p>
          <a:p>
            <a:pPr marL="0" indent="0">
              <a:buNone/>
            </a:pPr>
            <a:r>
              <a:rPr lang="en-IN" b="1" i="1" dirty="0">
                <a:solidFill>
                  <a:srgbClr val="444444"/>
                </a:solidFill>
                <a:effectLst/>
                <a:latin typeface="inherit"/>
              </a:rPr>
              <a:t>library.html</a:t>
            </a:r>
            <a:endParaRPr lang="en-US" dirty="0"/>
          </a:p>
        </p:txBody>
      </p:sp>
      <p:pic>
        <p:nvPicPr>
          <p:cNvPr id="3" name="Picture 2"/>
          <p:cNvPicPr>
            <a:picLocks noChangeAspect="1"/>
          </p:cNvPicPr>
          <p:nvPr/>
        </p:nvPicPr>
        <p:blipFill rotWithShape="1">
          <a:blip r:embed="rId2"/>
          <a:srcRect l="18173" t="9630" r="26803" b="43846"/>
          <a:stretch>
            <a:fillRect/>
          </a:stretch>
        </p:blipFill>
        <p:spPr>
          <a:xfrm>
            <a:off x="1063870" y="3187700"/>
            <a:ext cx="6708530" cy="3190631"/>
          </a:xfrm>
          <a:prstGeom prst="rect">
            <a:avLst/>
          </a:prstGeom>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63153" y="534805"/>
            <a:ext cx="10102978"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80808"/>
                </a:solidFill>
                <a:effectLst/>
                <a:latin typeface="JetBrains Mono"/>
              </a:rPr>
              <a:t>&lt;!DOCTYPE </a:t>
            </a:r>
            <a:r>
              <a:rPr kumimoji="0" lang="en-US" altLang="en-US" sz="1600" b="0" i="0" u="none" strike="noStrike" cap="none" normalizeH="0" baseline="0" dirty="0">
                <a:ln>
                  <a:noFill/>
                </a:ln>
                <a:solidFill>
                  <a:srgbClr val="174AD4"/>
                </a:solidFill>
                <a:effectLst/>
                <a:latin typeface="JetBrains Mono"/>
              </a:rPr>
              <a:t>html</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load static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html</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head</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title</a:t>
            </a:r>
            <a:r>
              <a:rPr kumimoji="0" lang="en-US" altLang="en-US" sz="1600" b="0" i="0" u="none" strike="noStrike" cap="none" normalizeH="0" baseline="0" dirty="0">
                <a:ln>
                  <a:noFill/>
                </a:ln>
                <a:solidFill>
                  <a:srgbClr val="080808"/>
                </a:solidFill>
                <a:effectLst/>
                <a:latin typeface="JetBrains Mono"/>
              </a:rPr>
              <a:t>&gt;Books App&lt;/</a:t>
            </a:r>
            <a:r>
              <a:rPr kumimoji="0" lang="en-US" altLang="en-US" sz="1600" b="0" i="0" u="none" strike="noStrike" cap="none" normalizeH="0" baseline="0" dirty="0">
                <a:ln>
                  <a:noFill/>
                </a:ln>
                <a:solidFill>
                  <a:srgbClr val="0033B3"/>
                </a:solidFill>
                <a:effectLst/>
                <a:latin typeface="JetBrains Mono"/>
              </a:rPr>
              <a:t>title</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link </a:t>
            </a:r>
            <a:r>
              <a:rPr kumimoji="0" lang="en-US" altLang="en-US" sz="1600" b="0" i="0" u="none" strike="noStrike" cap="none" normalizeH="0" baseline="0" dirty="0" err="1">
                <a:ln>
                  <a:noFill/>
                </a:ln>
                <a:solidFill>
                  <a:srgbClr val="174AD4"/>
                </a:solidFill>
                <a:effectLst/>
                <a:latin typeface="JetBrains Mono"/>
              </a:rPr>
              <a:t>rel</a:t>
            </a:r>
            <a:r>
              <a:rPr kumimoji="0" lang="en-US" altLang="en-US" sz="1600" b="0" i="0" u="none" strike="noStrike" cap="none" normalizeH="0" baseline="0" dirty="0">
                <a:ln>
                  <a:noFill/>
                </a:ln>
                <a:solidFill>
                  <a:srgbClr val="067D17"/>
                </a:solidFill>
                <a:effectLst/>
                <a:latin typeface="JetBrains Mono"/>
              </a:rPr>
              <a:t>="stylesheet" </a:t>
            </a:r>
            <a:r>
              <a:rPr kumimoji="0" lang="en-US" altLang="en-US" sz="1600" b="0" i="0" u="none" strike="noStrike" cap="none" normalizeH="0" baseline="0" dirty="0" err="1">
                <a:ln>
                  <a:noFill/>
                </a:ln>
                <a:solidFill>
                  <a:srgbClr val="174AD4"/>
                </a:solidFill>
                <a:effectLst/>
                <a:latin typeface="JetBrains Mono"/>
              </a:rPr>
              <a:t>href</a:t>
            </a:r>
            <a:r>
              <a:rPr kumimoji="0" lang="en-US" altLang="en-US" sz="1600" b="0" i="0" u="none" strike="noStrike" cap="none" normalizeH="0" baseline="0" dirty="0">
                <a:ln>
                  <a:noFill/>
                </a:ln>
                <a:solidFill>
                  <a:srgbClr val="067D17"/>
                </a:solidFill>
                <a:effectLst/>
                <a:latin typeface="JetBrains Mono"/>
              </a:rPr>
              <a:t>="https://stackpath.bootstrapcdn.com/bootstrap/4.3.1/</a:t>
            </a:r>
            <a:r>
              <a:rPr kumimoji="0" lang="en-US" altLang="en-US" sz="1600" b="0" i="0" u="none" strike="noStrike" cap="none" normalizeH="0" baseline="0" dirty="0" err="1">
                <a:ln>
                  <a:noFill/>
                </a:ln>
                <a:solidFill>
                  <a:srgbClr val="067D17"/>
                </a:solidFill>
                <a:effectLst/>
                <a:latin typeface="JetBrains Mono"/>
              </a:rPr>
              <a:t>css</a:t>
            </a:r>
            <a:r>
              <a:rPr kumimoji="0" lang="en-US" altLang="en-US" sz="1600" b="0" i="0" u="none" strike="noStrike" cap="none" normalizeH="0" baseline="0" dirty="0">
                <a:ln>
                  <a:noFill/>
                </a:ln>
                <a:solidFill>
                  <a:srgbClr val="067D17"/>
                </a:solidFill>
                <a:effectLst/>
                <a:latin typeface="JetBrains Mono"/>
              </a:rPr>
              <a:t>/bootstrap.min.css"</a:t>
            </a:r>
            <a:br>
              <a:rPr kumimoji="0" lang="en-US" altLang="en-US" sz="1600" b="0" i="0" u="none" strike="noStrike" cap="none" normalizeH="0" baseline="0" dirty="0">
                <a:ln>
                  <a:noFill/>
                </a:ln>
                <a:solidFill>
                  <a:srgbClr val="067D17"/>
                </a:solidFill>
                <a:effectLst/>
                <a:latin typeface="JetBrains Mono"/>
              </a:rPr>
            </a:br>
            <a:r>
              <a:rPr kumimoji="0" lang="en-US" altLang="en-US" sz="1600" b="0" i="0" u="none" strike="noStrike" cap="none" normalizeH="0" baseline="0" dirty="0">
                <a:ln>
                  <a:noFill/>
                </a:ln>
                <a:solidFill>
                  <a:srgbClr val="174AD4"/>
                </a:solidFill>
                <a:effectLst/>
                <a:latin typeface="JetBrains Mono"/>
              </a:rPr>
              <a:t>integrity</a:t>
            </a:r>
            <a:r>
              <a:rPr kumimoji="0" lang="en-US" altLang="en-US" sz="1600" b="0" i="0" u="none" strike="noStrike" cap="none" normalizeH="0" baseline="0" dirty="0">
                <a:ln>
                  <a:noFill/>
                </a:ln>
                <a:solidFill>
                  <a:srgbClr val="067D17"/>
                </a:solidFill>
                <a:effectLst/>
                <a:latin typeface="JetBrains Mono"/>
              </a:rPr>
              <a:t>="sha384-ggOyR0iXCbMQv3Xipma34MD+dH/1fQ784/j6cY/iJTQUOhcWr7x9JvoRxT2MZw1T" </a:t>
            </a:r>
            <a:r>
              <a:rPr kumimoji="0" lang="en-US" altLang="en-US" sz="1600" b="0" i="0" u="none" strike="noStrike" cap="none" normalizeH="0" baseline="0" dirty="0" err="1">
                <a:ln>
                  <a:noFill/>
                </a:ln>
                <a:solidFill>
                  <a:srgbClr val="174AD4"/>
                </a:solidFill>
                <a:effectLst/>
                <a:latin typeface="JetBrains Mono"/>
              </a:rPr>
              <a:t>crossorigin</a:t>
            </a:r>
            <a:r>
              <a:rPr kumimoji="0" lang="en-US" altLang="en-US" sz="1600" b="0" i="0" u="none" strike="noStrike" cap="none" normalizeH="0" baseline="0" dirty="0">
                <a:ln>
                  <a:noFill/>
                </a:ln>
                <a:solidFill>
                  <a:srgbClr val="067D17"/>
                </a:solidFill>
                <a:effectLst/>
                <a:latin typeface="JetBrains Mono"/>
              </a:rPr>
              <a:t>="anonymous"</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head</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body </a:t>
            </a:r>
            <a:r>
              <a:rPr kumimoji="0" lang="en-US" altLang="en-US" sz="1600" b="0" i="0" u="none" strike="noStrike" cap="none" normalizeH="0" baseline="0" dirty="0">
                <a:ln>
                  <a:noFill/>
                </a:ln>
                <a:solidFill>
                  <a:srgbClr val="174AD4"/>
                </a:solidFill>
                <a:effectLst/>
                <a:latin typeface="JetBrains Mono"/>
              </a:rPr>
              <a:t>style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background-color:#4DB6AC;</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nav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="navbar navbar-light" </a:t>
            </a:r>
            <a:r>
              <a:rPr kumimoji="0" lang="en-US" altLang="en-US" sz="1600" b="0" i="0" u="none" strike="noStrike" cap="none" normalizeH="0" baseline="0" dirty="0">
                <a:ln>
                  <a:noFill/>
                </a:ln>
                <a:solidFill>
                  <a:srgbClr val="174AD4"/>
                </a:solidFill>
                <a:effectLst/>
                <a:latin typeface="JetBrains Mono"/>
              </a:rPr>
              <a:t>style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background-color:#FF0033;</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a </a:t>
            </a:r>
            <a:r>
              <a:rPr kumimoji="0" lang="en-US" altLang="en-US" sz="1600" b="0" i="0" u="none" strike="noStrike" cap="none" normalizeH="0" baseline="0" dirty="0" err="1">
                <a:ln>
                  <a:noFill/>
                </a:ln>
                <a:solidFill>
                  <a:srgbClr val="174AD4"/>
                </a:solidFill>
                <a:effectLst/>
                <a:latin typeface="JetBrains Mono"/>
              </a:rPr>
              <a:t>href</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="navbar-brand" </a:t>
            </a:r>
            <a:r>
              <a:rPr kumimoji="0" lang="en-US" altLang="en-US" sz="1600" b="0" i="0" u="none" strike="noStrike" cap="none" normalizeH="0" baseline="0" dirty="0">
                <a:ln>
                  <a:noFill/>
                </a:ln>
                <a:solidFill>
                  <a:srgbClr val="174AD4"/>
                </a:solidFill>
                <a:effectLst/>
                <a:latin typeface="JetBrains Mono"/>
              </a:rPr>
              <a:t>style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background-color:#FFCC33;color:#000000;border-width:10px;border-color:#FFCC33;border-style:solid;border-spacing:30px;border-radius: 5px;</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&gt;Library App&lt;/</a:t>
            </a:r>
            <a:r>
              <a:rPr kumimoji="0" lang="en-US" altLang="en-US" sz="1600" b="0" i="0" u="none" strike="noStrike" cap="none" normalizeH="0" baseline="0" dirty="0">
                <a:ln>
                  <a:noFill/>
                </a:ln>
                <a:solidFill>
                  <a:srgbClr val="0033B3"/>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a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="navbar-link </a:t>
            </a:r>
            <a:r>
              <a:rPr kumimoji="0" lang="en-US" altLang="en-US" sz="1600" b="0" i="0" u="none" strike="noStrike" cap="none" normalizeH="0" baseline="0" dirty="0" err="1">
                <a:ln>
                  <a:noFill/>
                </a:ln>
                <a:solidFill>
                  <a:srgbClr val="067D17"/>
                </a:solidFill>
                <a:effectLst/>
                <a:latin typeface="JetBrains Mono"/>
              </a:rPr>
              <a:t>btn</a:t>
            </a:r>
            <a:r>
              <a:rPr kumimoji="0" lang="en-US" altLang="en-US" sz="1600" b="0" i="0" u="none" strike="noStrike" cap="none" normalizeH="0" baseline="0" dirty="0">
                <a:ln>
                  <a:noFill/>
                </a:ln>
                <a:solidFill>
                  <a:srgbClr val="067D17"/>
                </a:solidFill>
                <a:effectLst/>
                <a:latin typeface="JetBrains Mono"/>
              </a:rPr>
              <a:t>-lg" </a:t>
            </a:r>
            <a:r>
              <a:rPr kumimoji="0" lang="en-US" altLang="en-US" sz="1600" b="0" i="0" u="none" strike="noStrike" cap="none" normalizeH="0" baseline="0" dirty="0" err="1">
                <a:ln>
                  <a:noFill/>
                </a:ln>
                <a:solidFill>
                  <a:srgbClr val="174AD4"/>
                </a:solidFill>
                <a:effectLst/>
                <a:latin typeface="JetBrains Mono"/>
              </a:rPr>
              <a:t>href</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url</a:t>
            </a:r>
            <a:r>
              <a:rPr kumimoji="0" lang="en-US" altLang="en-US" sz="1600" b="0" i="0" u="none" strike="noStrike" cap="none" normalizeH="0" baseline="0" dirty="0">
                <a:ln>
                  <a:noFill/>
                </a:ln>
                <a:solidFill>
                  <a:srgbClr val="067D17"/>
                </a:solidFill>
                <a:effectLst/>
                <a:latin typeface="JetBrains Mono"/>
              </a:rPr>
              <a:t> 'index' %}" </a:t>
            </a:r>
            <a:r>
              <a:rPr kumimoji="0" lang="en-US" altLang="en-US" sz="1600" b="0" i="0" u="none" strike="noStrike" cap="none" normalizeH="0" baseline="0" dirty="0">
                <a:ln>
                  <a:noFill/>
                </a:ln>
                <a:solidFill>
                  <a:srgbClr val="174AD4"/>
                </a:solidFill>
                <a:effectLst/>
                <a:latin typeface="JetBrains Mono"/>
              </a:rPr>
              <a:t>style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background-color:#FFCC33;color:#000000;</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&gt;</a:t>
            </a:r>
            <a:r>
              <a:rPr kumimoji="0" lang="en-US" altLang="en-US" sz="1600" b="0" i="0" u="none" strike="noStrike" cap="none" normalizeH="0" baseline="0" dirty="0" err="1">
                <a:ln>
                  <a:noFill/>
                </a:ln>
                <a:solidFill>
                  <a:srgbClr val="080808"/>
                </a:solidFill>
                <a:effectLst/>
                <a:latin typeface="JetBrains Mono"/>
              </a:rPr>
              <a:t>DataFlair</a:t>
            </a: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a </a:t>
            </a:r>
            <a:r>
              <a:rPr kumimoji="0" lang="en-US" altLang="en-US" sz="1600" b="0" i="0" u="none" strike="noStrike" cap="none" normalizeH="0" baseline="0" dirty="0" err="1">
                <a:ln>
                  <a:noFill/>
                </a:ln>
                <a:solidFill>
                  <a:srgbClr val="174AD4"/>
                </a:solidFill>
                <a:effectLst/>
                <a:latin typeface="JetBrains Mono"/>
              </a:rPr>
              <a:t>href</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url</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admin:index</a:t>
            </a:r>
            <a:r>
              <a:rPr kumimoji="0" lang="en-US" altLang="en-US" sz="1600" b="0" i="0" u="none" strike="noStrike" cap="none" normalizeH="0" baseline="0" dirty="0">
                <a:ln>
                  <a:noFill/>
                </a:ln>
                <a:solidFill>
                  <a:srgbClr val="067D17"/>
                </a:solidFill>
                <a:effectLst/>
                <a:latin typeface="JetBrains Mono"/>
              </a:rPr>
              <a:t>' %}" </a:t>
            </a:r>
            <a:r>
              <a:rPr kumimoji="0" lang="en-US" altLang="en-US" sz="1600" b="0" i="0" u="none" strike="noStrike" cap="none" normalizeH="0" baseline="0" dirty="0">
                <a:ln>
                  <a:noFill/>
                </a:ln>
                <a:solidFill>
                  <a:srgbClr val="174AD4"/>
                </a:solidFill>
                <a:effectLst/>
                <a:latin typeface="JetBrains Mono"/>
              </a:rPr>
              <a:t>class </a:t>
            </a:r>
            <a:r>
              <a:rPr kumimoji="0" lang="en-US" altLang="en-US" sz="1600" b="0" i="0" u="none" strike="noStrike" cap="none" normalizeH="0" baseline="0" dirty="0">
                <a:ln>
                  <a:noFill/>
                </a:ln>
                <a:solidFill>
                  <a:srgbClr val="067D17"/>
                </a:solidFill>
                <a:effectLst/>
                <a:latin typeface="JetBrains Mono"/>
              </a:rPr>
              <a:t>= 'navbar-link </a:t>
            </a:r>
            <a:r>
              <a:rPr kumimoji="0" lang="en-US" altLang="en-US" sz="1600" b="0" i="0" u="none" strike="noStrike" cap="none" normalizeH="0" baseline="0" dirty="0" err="1">
                <a:ln>
                  <a:noFill/>
                </a:ln>
                <a:solidFill>
                  <a:srgbClr val="067D17"/>
                </a:solidFill>
                <a:effectLst/>
                <a:latin typeface="JetBrains Mono"/>
              </a:rPr>
              <a:t>btn</a:t>
            </a:r>
            <a:r>
              <a:rPr kumimoji="0" lang="en-US" altLang="en-US" sz="1600" b="0" i="0" u="none" strike="noStrike" cap="none" normalizeH="0" baseline="0" dirty="0">
                <a:ln>
                  <a:noFill/>
                </a:ln>
                <a:solidFill>
                  <a:srgbClr val="067D17"/>
                </a:solidFill>
                <a:effectLst/>
                <a:latin typeface="JetBrains Mono"/>
              </a:rPr>
              <a:t>-lg' </a:t>
            </a:r>
            <a:r>
              <a:rPr kumimoji="0" lang="en-US" altLang="en-US" sz="1600" b="0" i="0" u="none" strike="noStrike" cap="none" normalizeH="0" baseline="0" dirty="0">
                <a:ln>
                  <a:noFill/>
                </a:ln>
                <a:solidFill>
                  <a:srgbClr val="174AD4"/>
                </a:solidFill>
                <a:effectLst/>
                <a:latin typeface="JetBrains Mono"/>
              </a:rPr>
              <a:t>style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background-color:#FFCC33;color:#000000;</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&gt;Admin&lt;/</a:t>
            </a:r>
            <a:r>
              <a:rPr kumimoji="0" lang="en-US" altLang="en-US" sz="1600" b="0" i="0" u="none" strike="noStrike" cap="none" normalizeH="0" baseline="0" dirty="0">
                <a:ln>
                  <a:noFill/>
                </a:ln>
                <a:solidFill>
                  <a:srgbClr val="0033B3"/>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a </a:t>
            </a:r>
            <a:r>
              <a:rPr kumimoji="0" lang="en-US" altLang="en-US" sz="1600" b="0" i="0" u="none" strike="noStrike" cap="none" normalizeH="0" baseline="0" dirty="0" err="1">
                <a:ln>
                  <a:noFill/>
                </a:ln>
                <a:solidFill>
                  <a:srgbClr val="174AD4"/>
                </a:solidFill>
                <a:effectLst/>
                <a:latin typeface="JetBrains Mono"/>
              </a:rPr>
              <a:t>href</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url</a:t>
            </a:r>
            <a:r>
              <a:rPr kumimoji="0" lang="en-US" altLang="en-US" sz="1600" b="0" i="0" u="none" strike="noStrike" cap="none" normalizeH="0" baseline="0" dirty="0">
                <a:ln>
                  <a:noFill/>
                </a:ln>
                <a:solidFill>
                  <a:srgbClr val="067D17"/>
                </a:solidFill>
                <a:effectLst/>
                <a:latin typeface="JetBrains Mono"/>
              </a:rPr>
              <a:t> 'upload-book' %}"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="navbar-link </a:t>
            </a:r>
            <a:r>
              <a:rPr kumimoji="0" lang="en-US" altLang="en-US" sz="1600" b="0" i="0" u="none" strike="noStrike" cap="none" normalizeH="0" baseline="0" dirty="0" err="1">
                <a:ln>
                  <a:noFill/>
                </a:ln>
                <a:solidFill>
                  <a:srgbClr val="067D17"/>
                </a:solidFill>
                <a:effectLst/>
                <a:latin typeface="JetBrains Mono"/>
              </a:rPr>
              <a:t>btn</a:t>
            </a:r>
            <a:r>
              <a:rPr kumimoji="0" lang="en-US" altLang="en-US" sz="1600" b="0" i="0" u="none" strike="noStrike" cap="none" normalizeH="0" baseline="0" dirty="0">
                <a:ln>
                  <a:noFill/>
                </a:ln>
                <a:solidFill>
                  <a:srgbClr val="067D17"/>
                </a:solidFill>
                <a:effectLst/>
                <a:latin typeface="JetBrains Mono"/>
              </a:rPr>
              <a:t>-lg" </a:t>
            </a:r>
            <a:r>
              <a:rPr kumimoji="0" lang="en-US" altLang="en-US" sz="1600" b="0" i="0" u="none" strike="noStrike" cap="none" normalizeH="0" baseline="0" dirty="0">
                <a:ln>
                  <a:noFill/>
                </a:ln>
                <a:solidFill>
                  <a:srgbClr val="174AD4"/>
                </a:solidFill>
                <a:effectLst/>
                <a:latin typeface="JetBrains Mono"/>
              </a:rPr>
              <a:t>style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background-color:#FFCC33;color:#000000;</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&gt;Upload Books&lt;/</a:t>
            </a:r>
            <a:r>
              <a:rPr kumimoji="0" lang="en-US" altLang="en-US" sz="1600" b="0" i="0" u="none" strike="noStrike" cap="none" normalizeH="0" baseline="0" dirty="0">
                <a:ln>
                  <a:noFill/>
                </a:ln>
                <a:solidFill>
                  <a:srgbClr val="0033B3"/>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nav</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Immutable - It means they cannot be changed after they created.</a:t>
            </a:r>
          </a:p>
          <a:p>
            <a:pPr>
              <a:buFont typeface="Wingdings" panose="05000000000000000000" pitchFamily="2" charset="2"/>
              <a:buChar char="Ø"/>
            </a:pPr>
            <a:r>
              <a:rPr lang="en-US" dirty="0"/>
              <a:t>Sequence of characters</a:t>
            </a:r>
          </a:p>
          <a:p>
            <a:pPr>
              <a:buFont typeface="Wingdings" panose="05000000000000000000" pitchFamily="2" charset="2"/>
              <a:buChar char="Ø"/>
            </a:pPr>
            <a:r>
              <a:rPr lang="en-US" dirty="0"/>
              <a:t>Strings can be represented within (‘ ‘,  “ “ , “’ ‘’’)    eg</a:t>
            </a:r>
            <a:r>
              <a:rPr lang="en-US" dirty="0">
                <a:sym typeface="Wingdings" panose="05000000000000000000" pitchFamily="2" charset="2"/>
              </a:rPr>
              <a:t>:(“</a:t>
            </a:r>
            <a:r>
              <a:rPr lang="en-US" dirty="0" err="1">
                <a:sym typeface="Wingdings" panose="05000000000000000000" pitchFamily="2" charset="2"/>
              </a:rPr>
              <a:t>abc</a:t>
            </a:r>
            <a:r>
              <a:rPr lang="en-US" dirty="0">
                <a:sym typeface="Wingdings" panose="05000000000000000000" pitchFamily="2" charset="2"/>
              </a:rPr>
              <a:t>”)</a:t>
            </a:r>
          </a:p>
          <a:p>
            <a:pPr>
              <a:buFont typeface="Wingdings" panose="05000000000000000000" pitchFamily="2" charset="2"/>
              <a:buChar char="Ø"/>
            </a:pPr>
            <a:r>
              <a:rPr lang="en-US" dirty="0">
                <a:sym typeface="Wingdings" panose="05000000000000000000" pitchFamily="2" charset="2"/>
              </a:rPr>
              <a:t>Operators in string</a:t>
            </a:r>
          </a:p>
          <a:p>
            <a:pPr>
              <a:buFont typeface="Wingdings" panose="05000000000000000000" pitchFamily="2" charset="2"/>
              <a:buChar char="Ø"/>
            </a:pPr>
            <a:r>
              <a:rPr lang="en-US" dirty="0">
                <a:sym typeface="Wingdings" panose="05000000000000000000" pitchFamily="2" charset="2"/>
              </a:rPr>
              <a:t>Concatenation(+)</a:t>
            </a:r>
          </a:p>
          <a:p>
            <a:pPr>
              <a:buFont typeface="Wingdings" panose="05000000000000000000" pitchFamily="2" charset="2"/>
              <a:buChar char="Ø"/>
            </a:pPr>
            <a:r>
              <a:rPr lang="en-US" dirty="0" err="1">
                <a:sym typeface="Wingdings" panose="05000000000000000000" pitchFamily="2" charset="2"/>
              </a:rPr>
              <a:t>Repetation</a:t>
            </a:r>
            <a:r>
              <a:rPr lang="en-US" dirty="0">
                <a:sym typeface="Wingdings" panose="05000000000000000000" pitchFamily="2" charset="2"/>
              </a:rPr>
              <a:t>(*)</a:t>
            </a:r>
            <a:endParaRPr lang="en-US"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Rectangle 3"/>
          <p:cNvSpPr>
            <a:spLocks noGrp="1" noChangeArrowheads="1"/>
          </p:cNvSpPr>
          <p:nvPr>
            <p:ph idx="1"/>
          </p:nvPr>
        </p:nvSpPr>
        <p:spPr bwMode="auto">
          <a:xfrm>
            <a:off x="475110" y="431957"/>
            <a:ext cx="9803097" cy="57554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80808"/>
                </a:solidFill>
                <a:effectLst/>
                <a:latin typeface="JetBrains Mono"/>
              </a:rPr>
              <a:t>{% block content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div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="card-columns"</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for book in shelf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div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="card" </a:t>
            </a:r>
            <a:r>
              <a:rPr kumimoji="0" lang="en-US" altLang="en-US" sz="1600" b="0" i="0" u="none" strike="noStrike" cap="none" normalizeH="0" baseline="0" dirty="0">
                <a:ln>
                  <a:noFill/>
                </a:ln>
                <a:solidFill>
                  <a:srgbClr val="174AD4"/>
                </a:solidFill>
                <a:effectLst/>
                <a:latin typeface="JetBrains Mono"/>
              </a:rPr>
              <a:t>style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width: 18rem;</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err="1">
                <a:ln>
                  <a:noFill/>
                </a:ln>
                <a:solidFill>
                  <a:srgbClr val="0033B3"/>
                </a:solidFill>
                <a:effectLst/>
                <a:latin typeface="JetBrains Mono"/>
              </a:rPr>
              <a:t>img</a:t>
            </a:r>
            <a:r>
              <a:rPr kumimoji="0" lang="en-US" altLang="en-US" sz="1600" b="0" i="0" u="none" strike="noStrike" cap="none" normalizeH="0" baseline="0" dirty="0">
                <a:ln>
                  <a:noFill/>
                </a:ln>
                <a:solidFill>
                  <a:srgbClr val="0033B3"/>
                </a:solidFill>
                <a:effectLst/>
                <a:latin typeface="JetBrains Mono"/>
              </a:rPr>
              <a:t>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="card-</a:t>
            </a:r>
            <a:r>
              <a:rPr kumimoji="0" lang="en-US" altLang="en-US" sz="1600" b="0" i="0" u="none" strike="noStrike" cap="none" normalizeH="0" baseline="0" dirty="0" err="1">
                <a:ln>
                  <a:noFill/>
                </a:ln>
                <a:solidFill>
                  <a:srgbClr val="067D17"/>
                </a:solidFill>
                <a:effectLst/>
                <a:latin typeface="JetBrains Mono"/>
              </a:rPr>
              <a:t>img</a:t>
            </a:r>
            <a:r>
              <a:rPr kumimoji="0" lang="en-US" altLang="en-US" sz="1600" b="0" i="0" u="none" strike="noStrike" cap="none" normalizeH="0" baseline="0" dirty="0">
                <a:ln>
                  <a:noFill/>
                </a:ln>
                <a:solidFill>
                  <a:srgbClr val="067D17"/>
                </a:solidFill>
                <a:effectLst/>
                <a:latin typeface="JetBrains Mono"/>
              </a:rPr>
              <a:t>-top" </a:t>
            </a:r>
            <a:r>
              <a:rPr kumimoji="0" lang="en-US" altLang="en-US" sz="1600" b="0" i="0" u="none" strike="noStrike" cap="none" normalizeH="0" baseline="0" dirty="0" err="1">
                <a:ln>
                  <a:noFill/>
                </a:ln>
                <a:solidFill>
                  <a:srgbClr val="174AD4"/>
                </a:solidFill>
                <a:effectLst/>
                <a:latin typeface="JetBrains Mono"/>
              </a:rPr>
              <a:t>src</a:t>
            </a:r>
            <a:r>
              <a:rPr kumimoji="0" lang="en-US" altLang="en-US" sz="1600" b="0" i="0" u="none" strike="noStrike" cap="none" normalizeH="0" baseline="0" dirty="0">
                <a:ln>
                  <a:noFill/>
                </a:ln>
                <a:solidFill>
                  <a:srgbClr val="067D17"/>
                </a:solidFill>
                <a:effectLst/>
                <a:latin typeface="JetBrains Mono"/>
              </a:rPr>
              <a:t>="{{ book.picture.url }}"</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div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="card-body"</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h5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="card-title"</a:t>
            </a:r>
            <a:r>
              <a:rPr kumimoji="0" lang="en-US" altLang="en-US" sz="1600" b="0" i="0" u="none" strike="noStrike" cap="none" normalizeH="0" baseline="0" dirty="0">
                <a:ln>
                  <a:noFill/>
                </a:ln>
                <a:solidFill>
                  <a:srgbClr val="080808"/>
                </a:solidFill>
                <a:effectLst/>
                <a:latin typeface="JetBrains Mono"/>
              </a:rPr>
              <a:t>&gt;{{ book.name }}&lt;/</a:t>
            </a:r>
            <a:r>
              <a:rPr kumimoji="0" lang="en-US" altLang="en-US" sz="1600" b="0" i="0" u="none" strike="noStrike" cap="none" normalizeH="0" baseline="0" dirty="0">
                <a:ln>
                  <a:noFill/>
                </a:ln>
                <a:solidFill>
                  <a:srgbClr val="0033B3"/>
                </a:solidFill>
                <a:effectLst/>
                <a:latin typeface="JetBrains Mono"/>
              </a:rPr>
              <a:t>h5</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p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="card-text"</a:t>
            </a:r>
            <a:r>
              <a:rPr kumimoji="0" lang="en-US" altLang="en-US" sz="1600" b="0" i="0" u="none" strike="noStrike" cap="none" normalizeH="0" baseline="0" dirty="0">
                <a:ln>
                  <a:noFill/>
                </a:ln>
                <a:solidFill>
                  <a:srgbClr val="080808"/>
                </a:solidFill>
                <a:effectLst/>
                <a:latin typeface="JetBrains Mono"/>
              </a:rPr>
              <a:t>&gt;{{ </a:t>
            </a:r>
            <a:r>
              <a:rPr kumimoji="0" lang="en-US" altLang="en-US" sz="1600" b="0" i="0" u="none" strike="noStrike" cap="none" normalizeH="0" baseline="0" dirty="0" err="1">
                <a:ln>
                  <a:noFill/>
                </a:ln>
                <a:solidFill>
                  <a:srgbClr val="080808"/>
                </a:solidFill>
                <a:effectLst/>
                <a:latin typeface="JetBrains Mono"/>
              </a:rPr>
              <a:t>book.describe</a:t>
            </a: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p</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div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="card-footer </a:t>
            </a:r>
            <a:r>
              <a:rPr kumimoji="0" lang="en-US" altLang="en-US" sz="1600" b="0" i="0" u="none" strike="noStrike" cap="none" normalizeH="0" baseline="0" dirty="0" err="1">
                <a:ln>
                  <a:noFill/>
                </a:ln>
                <a:solidFill>
                  <a:srgbClr val="067D17"/>
                </a:solidFill>
                <a:effectLst/>
                <a:latin typeface="JetBrains Mono"/>
              </a:rPr>
              <a:t>bg</a:t>
            </a:r>
            <a:r>
              <a:rPr kumimoji="0" lang="en-US" altLang="en-US" sz="1600" b="0" i="0" u="none" strike="noStrike" cap="none" normalizeH="0" baseline="0" dirty="0">
                <a:ln>
                  <a:noFill/>
                </a:ln>
                <a:solidFill>
                  <a:srgbClr val="067D17"/>
                </a:solidFill>
                <a:effectLst/>
                <a:latin typeface="JetBrains Mono"/>
              </a:rPr>
              <a:t>-transparent border-dark"</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p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="card-title"</a:t>
            </a:r>
            <a:r>
              <a:rPr kumimoji="0" lang="en-US" altLang="en-US" sz="1600" b="0" i="0" u="none" strike="noStrike" cap="none" normalizeH="0" baseline="0" dirty="0">
                <a:ln>
                  <a:noFill/>
                </a:ln>
                <a:solidFill>
                  <a:srgbClr val="080808"/>
                </a:solidFill>
                <a:effectLst/>
                <a:latin typeface="JetBrains Mono"/>
              </a:rPr>
              <a:t>&gt;{{</a:t>
            </a:r>
            <a:r>
              <a:rPr kumimoji="0" lang="en-US" altLang="en-US" sz="1600" b="0" i="0" u="none" strike="noStrike" cap="none" normalizeH="0" baseline="0" dirty="0" err="1">
                <a:ln>
                  <a:noFill/>
                </a:ln>
                <a:solidFill>
                  <a:srgbClr val="080808"/>
                </a:solidFill>
                <a:effectLst/>
                <a:latin typeface="JetBrains Mono"/>
              </a:rPr>
              <a:t>book.author</a:t>
            </a: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p</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center</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a </a:t>
            </a:r>
            <a:r>
              <a:rPr kumimoji="0" lang="en-US" altLang="en-US" sz="1600" b="0" i="0" u="none" strike="noStrike" cap="none" normalizeH="0" baseline="0" dirty="0" err="1">
                <a:ln>
                  <a:noFill/>
                </a:ln>
                <a:solidFill>
                  <a:srgbClr val="174AD4"/>
                </a:solidFill>
                <a:effectLst/>
                <a:latin typeface="JetBrains Mono"/>
              </a:rPr>
              <a:t>href</a:t>
            </a:r>
            <a:r>
              <a:rPr kumimoji="0" lang="en-US" altLang="en-US" sz="1600" b="0" i="0" u="none" strike="noStrike" cap="none" normalizeH="0" baseline="0" dirty="0">
                <a:ln>
                  <a:noFill/>
                </a:ln>
                <a:solidFill>
                  <a:srgbClr val="067D17"/>
                </a:solidFill>
                <a:effectLst/>
                <a:latin typeface="JetBrains Mono"/>
              </a:rPr>
              <a:t>="update/{{book.id}}"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btn</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btn</a:t>
            </a:r>
            <a:r>
              <a:rPr kumimoji="0" lang="en-US" altLang="en-US" sz="1600" b="0" i="0" u="none" strike="noStrike" cap="none" normalizeH="0" baseline="0" dirty="0">
                <a:ln>
                  <a:noFill/>
                </a:ln>
                <a:solidFill>
                  <a:srgbClr val="067D17"/>
                </a:solidFill>
                <a:effectLst/>
                <a:latin typeface="JetBrains Mono"/>
              </a:rPr>
              <a:t>-warning" </a:t>
            </a:r>
            <a:r>
              <a:rPr kumimoji="0" lang="en-US" altLang="en-US" sz="1600" b="0" i="0" u="none" strike="noStrike" cap="none" normalizeH="0" baseline="0" dirty="0">
                <a:ln>
                  <a:noFill/>
                </a:ln>
                <a:solidFill>
                  <a:srgbClr val="174AD4"/>
                </a:solidFill>
                <a:effectLst/>
                <a:latin typeface="JetBrains Mono"/>
              </a:rPr>
              <a:t>id </a:t>
            </a:r>
            <a:r>
              <a:rPr kumimoji="0" lang="en-US" altLang="en-US" sz="1600" b="0" i="0" u="none" strike="noStrike" cap="none" normalizeH="0" baseline="0" dirty="0">
                <a:ln>
                  <a:noFill/>
                </a:ln>
                <a:solidFill>
                  <a:srgbClr val="067D17"/>
                </a:solidFill>
                <a:effectLst/>
                <a:latin typeface="JetBrains Mono"/>
              </a:rPr>
              <a:t>= '{{book.id}}'</a:t>
            </a:r>
            <a:r>
              <a:rPr kumimoji="0" lang="en-US" altLang="en-US" sz="1600" b="0" i="0" u="none" strike="noStrike" cap="none" normalizeH="0" baseline="0" dirty="0">
                <a:ln>
                  <a:noFill/>
                </a:ln>
                <a:solidFill>
                  <a:srgbClr val="080808"/>
                </a:solidFill>
                <a:effectLst/>
                <a:latin typeface="JetBrains Mono"/>
              </a:rPr>
              <a:t>&gt;edit&lt;/</a:t>
            </a:r>
            <a:r>
              <a:rPr kumimoji="0" lang="en-US" altLang="en-US" sz="1600" b="0" i="0" u="none" strike="noStrike" cap="none" normalizeH="0" baseline="0" dirty="0">
                <a:ln>
                  <a:noFill/>
                </a:ln>
                <a:solidFill>
                  <a:srgbClr val="0033B3"/>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a </a:t>
            </a:r>
            <a:r>
              <a:rPr kumimoji="0" lang="en-US" altLang="en-US" sz="1600" b="0" i="0" u="none" strike="noStrike" cap="none" normalizeH="0" baseline="0" dirty="0" err="1">
                <a:ln>
                  <a:noFill/>
                </a:ln>
                <a:solidFill>
                  <a:srgbClr val="174AD4"/>
                </a:solidFill>
                <a:effectLst/>
                <a:latin typeface="JetBrains Mono"/>
              </a:rPr>
              <a:t>href</a:t>
            </a:r>
            <a:r>
              <a:rPr kumimoji="0" lang="en-US" altLang="en-US" sz="1600" b="0" i="0" u="none" strike="noStrike" cap="none" normalizeH="0" baseline="0" dirty="0">
                <a:ln>
                  <a:noFill/>
                </a:ln>
                <a:solidFill>
                  <a:srgbClr val="067D17"/>
                </a:solidFill>
                <a:effectLst/>
                <a:latin typeface="JetBrains Mono"/>
              </a:rPr>
              <a:t>="delete/{{book.id}}"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btn</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btn</a:t>
            </a:r>
            <a:r>
              <a:rPr kumimoji="0" lang="en-US" altLang="en-US" sz="1600" b="0" i="0" u="none" strike="noStrike" cap="none" normalizeH="0" baseline="0" dirty="0">
                <a:ln>
                  <a:noFill/>
                </a:ln>
                <a:solidFill>
                  <a:srgbClr val="067D17"/>
                </a:solidFill>
                <a:effectLst/>
                <a:latin typeface="JetBrains Mono"/>
              </a:rPr>
              <a:t>-danger" </a:t>
            </a:r>
            <a:r>
              <a:rPr kumimoji="0" lang="en-US" altLang="en-US" sz="1600" b="0" i="0" u="none" strike="noStrike" cap="none" normalizeH="0" baseline="0" dirty="0">
                <a:ln>
                  <a:noFill/>
                </a:ln>
                <a:solidFill>
                  <a:srgbClr val="174AD4"/>
                </a:solidFill>
                <a:effectLst/>
                <a:latin typeface="JetBrains Mono"/>
              </a:rPr>
              <a:t>id </a:t>
            </a:r>
            <a:r>
              <a:rPr kumimoji="0" lang="en-US" altLang="en-US" sz="1600" b="0" i="0" u="none" strike="noStrike" cap="none" normalizeH="0" baseline="0" dirty="0">
                <a:ln>
                  <a:noFill/>
                </a:ln>
                <a:solidFill>
                  <a:srgbClr val="067D17"/>
                </a:solidFill>
                <a:effectLst/>
                <a:latin typeface="JetBrains Mono"/>
              </a:rPr>
              <a:t>= '{{book.id}}'</a:t>
            </a:r>
            <a:r>
              <a:rPr kumimoji="0" lang="en-US" altLang="en-US" sz="1600" b="0" i="0" u="none" strike="noStrike" cap="none" normalizeH="0" baseline="0" dirty="0">
                <a:ln>
                  <a:noFill/>
                </a:ln>
                <a:solidFill>
                  <a:srgbClr val="080808"/>
                </a:solidFill>
                <a:effectLst/>
                <a:latin typeface="JetBrains Mono"/>
              </a:rPr>
              <a:t>&gt;delete&lt;/</a:t>
            </a:r>
            <a:r>
              <a:rPr kumimoji="0" lang="en-US" altLang="en-US" sz="1600" b="0" i="0" u="none" strike="noStrike" cap="none" normalizeH="0" baseline="0" dirty="0">
                <a:ln>
                  <a:noFill/>
                </a:ln>
                <a:solidFill>
                  <a:srgbClr val="0033B3"/>
                </a:solidFill>
                <a:effectLst/>
                <a:latin typeface="JetBrains Mono"/>
              </a:rPr>
              <a:t>a</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center</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div</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div</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div</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80808"/>
                </a:solidFill>
                <a:effectLst/>
                <a:latin typeface="JetBrains Mono"/>
              </a:rPr>
              <a:t>endfor</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div</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endblock</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body</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html</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333009" y="273661"/>
            <a:ext cx="9861550" cy="5726112"/>
          </a:xfrm>
        </p:spPr>
        <p:txBody>
          <a:bodyPr>
            <a:normAutofit/>
          </a:bodyPr>
          <a:lstStyle/>
          <a:p>
            <a:pPr marL="0" indent="0">
              <a:buNone/>
            </a:pPr>
            <a:r>
              <a:rPr lang="en-US" b="0" i="0" dirty="0">
                <a:solidFill>
                  <a:srgbClr val="444444"/>
                </a:solidFill>
                <a:effectLst/>
                <a:latin typeface="Georgia" panose="02040502050405020303" pitchFamily="18" charset="0"/>
              </a:rPr>
              <a:t>It’s a simple template file where we are displaying objects from a database. We are running a for loop to access the data in the dictionary we passed. All the other things are CSS and some Bootstrap Framework.</a:t>
            </a:r>
          </a:p>
          <a:p>
            <a:pPr marL="0" indent="0">
              <a:buNone/>
            </a:pPr>
            <a:endParaRPr lang="en-US" dirty="0">
              <a:solidFill>
                <a:srgbClr val="444444"/>
              </a:solidFill>
              <a:latin typeface="Georgia" panose="02040502050405020303" pitchFamily="18" charset="0"/>
            </a:endParaRPr>
          </a:p>
          <a:p>
            <a:pPr marL="0" indent="0">
              <a:buNone/>
            </a:pPr>
            <a:r>
              <a:rPr lang="en-IN" b="1" i="0" dirty="0">
                <a:solidFill>
                  <a:srgbClr val="444444"/>
                </a:solidFill>
                <a:effectLst/>
                <a:latin typeface="Georgia" panose="02040502050405020303" pitchFamily="18" charset="0"/>
              </a:rPr>
              <a:t>Upload_form.html</a:t>
            </a:r>
            <a:endParaRPr lang="en-US" dirty="0"/>
          </a:p>
        </p:txBody>
      </p:sp>
      <p:pic>
        <p:nvPicPr>
          <p:cNvPr id="3" name="Picture 2"/>
          <p:cNvPicPr>
            <a:picLocks noChangeAspect="1"/>
          </p:cNvPicPr>
          <p:nvPr/>
        </p:nvPicPr>
        <p:blipFill rotWithShape="1">
          <a:blip r:embed="rId2"/>
          <a:srcRect l="17885" t="10641" r="26154" b="49520"/>
          <a:stretch>
            <a:fillRect/>
          </a:stretch>
        </p:blipFill>
        <p:spPr>
          <a:xfrm>
            <a:off x="1264993" y="2245458"/>
            <a:ext cx="7456975" cy="3666392"/>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315794" y="565517"/>
            <a:ext cx="9066212" cy="6484937"/>
          </a:xfrm>
        </p:spPr>
        <p:txBody>
          <a:bodyPr>
            <a:normAutofit/>
          </a:bodyPr>
          <a:lstStyle/>
          <a:p>
            <a:pPr marL="0" indent="0">
              <a:buNone/>
            </a:pPr>
            <a:endParaRPr lang="en-US" dirty="0"/>
          </a:p>
          <a:p>
            <a:pPr marL="0" indent="0">
              <a:buNone/>
            </a:pPr>
            <a:endParaRPr lang="en-US" dirty="0"/>
          </a:p>
        </p:txBody>
      </p:sp>
      <p:sp>
        <p:nvSpPr>
          <p:cNvPr id="2" name="Rectangle 1"/>
          <p:cNvSpPr>
            <a:spLocks noChangeArrowheads="1"/>
          </p:cNvSpPr>
          <p:nvPr/>
        </p:nvSpPr>
        <p:spPr bwMode="auto">
          <a:xfrm>
            <a:off x="720970" y="762397"/>
            <a:ext cx="8295156"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80808"/>
                </a:solidFill>
                <a:effectLst/>
                <a:latin typeface="JetBrains Mono"/>
              </a:rPr>
              <a:t>{% extends 'book/library.html'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block content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center</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h1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="display-3" </a:t>
            </a:r>
            <a:r>
              <a:rPr kumimoji="0" lang="en-US" altLang="en-US" sz="1600" b="0" i="0" u="none" strike="noStrike" cap="none" normalizeH="0" baseline="0" dirty="0">
                <a:ln>
                  <a:noFill/>
                </a:ln>
                <a:solidFill>
                  <a:srgbClr val="174AD4"/>
                </a:solidFill>
                <a:effectLst/>
                <a:latin typeface="JetBrains Mono"/>
              </a:rPr>
              <a:t>style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background-color:#000000;color:#FFFF99;</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&gt;Upload Books&lt;/</a:t>
            </a:r>
            <a:r>
              <a:rPr kumimoji="0" lang="en-US" altLang="en-US" sz="1600" b="0" i="0" u="none" strike="noStrike" cap="none" normalizeH="0" baseline="0" dirty="0">
                <a:ln>
                  <a:noFill/>
                </a:ln>
                <a:solidFill>
                  <a:srgbClr val="0033B3"/>
                </a:solidFill>
                <a:effectLst/>
                <a:latin typeface="JetBrains Mono"/>
              </a:rPr>
              <a:t>h1</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form </a:t>
            </a:r>
            <a:r>
              <a:rPr kumimoji="0" lang="en-US" altLang="en-US" sz="1600" b="0" i="0" u="none" strike="noStrike" cap="none" normalizeH="0" baseline="0" dirty="0">
                <a:ln>
                  <a:noFill/>
                </a:ln>
                <a:solidFill>
                  <a:srgbClr val="174AD4"/>
                </a:solidFill>
                <a:effectLst/>
                <a:latin typeface="JetBrains Mono"/>
              </a:rPr>
              <a:t>method </a:t>
            </a:r>
            <a:r>
              <a:rPr kumimoji="0" lang="en-US" altLang="en-US" sz="1600" b="0" i="0" u="none" strike="noStrike" cap="none" normalizeH="0" baseline="0" dirty="0">
                <a:ln>
                  <a:noFill/>
                </a:ln>
                <a:solidFill>
                  <a:srgbClr val="067D17"/>
                </a:solidFill>
                <a:effectLst/>
                <a:latin typeface="JetBrains Mono"/>
              </a:rPr>
              <a:t>= 'POST' </a:t>
            </a:r>
            <a:r>
              <a:rPr kumimoji="0" lang="en-US" altLang="en-US" sz="1600" b="0" i="0" u="none" strike="noStrike" cap="none" normalizeH="0" baseline="0" dirty="0" err="1">
                <a:ln>
                  <a:noFill/>
                </a:ln>
                <a:solidFill>
                  <a:srgbClr val="174AD4"/>
                </a:solidFill>
                <a:effectLst/>
                <a:latin typeface="JetBrains Mono"/>
              </a:rPr>
              <a:t>enctype</a:t>
            </a:r>
            <a:r>
              <a:rPr kumimoji="0" lang="en-US" altLang="en-US" sz="1600" b="0" i="0" u="none" strike="noStrike" cap="none" normalizeH="0" baseline="0" dirty="0">
                <a:ln>
                  <a:noFill/>
                </a:ln>
                <a:solidFill>
                  <a:srgbClr val="067D17"/>
                </a:solidFill>
                <a:effectLst/>
                <a:latin typeface="JetBrains Mono"/>
              </a:rPr>
              <a:t>="multipart/form-data"</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80808"/>
                </a:solidFill>
                <a:effectLst/>
                <a:latin typeface="JetBrains Mono"/>
              </a:rPr>
              <a:t>csrf_token</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table </a:t>
            </a:r>
            <a:r>
              <a:rPr kumimoji="0" lang="en-US" altLang="en-US" sz="1600" b="0" i="0" u="none" strike="noStrike" cap="none" normalizeH="0" baseline="0" dirty="0">
                <a:ln>
                  <a:noFill/>
                </a:ln>
                <a:solidFill>
                  <a:srgbClr val="174AD4"/>
                </a:solidFill>
                <a:effectLst/>
                <a:latin typeface="JetBrains Mono"/>
              </a:rPr>
              <a:t>class </a:t>
            </a:r>
            <a:r>
              <a:rPr kumimoji="0" lang="en-US" altLang="en-US" sz="1600" b="0" i="0" u="none" strike="noStrike" cap="none" normalizeH="0" baseline="0" dirty="0">
                <a:ln>
                  <a:noFill/>
                </a:ln>
                <a:solidFill>
                  <a:srgbClr val="067D17"/>
                </a:solidFill>
                <a:effectLst/>
                <a:latin typeface="JetBrains Mono"/>
              </a:rPr>
              <a:t>= 'w-50 table table-light' </a:t>
            </a:r>
            <a:r>
              <a:rPr kumimoji="0" lang="en-US" altLang="en-US" sz="1600" b="0" i="0" u="none" strike="noStrike" cap="none" normalizeH="0" baseline="0" dirty="0">
                <a:ln>
                  <a:noFill/>
                </a:ln>
                <a:solidFill>
                  <a:srgbClr val="174AD4"/>
                </a:solidFill>
                <a:effectLst/>
                <a:latin typeface="JetBrains Mono"/>
              </a:rPr>
              <a:t>style</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border-radius:10px;background-color:#FFFF99;</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for field in </a:t>
            </a:r>
            <a:r>
              <a:rPr kumimoji="0" lang="en-US" altLang="en-US" sz="1600" b="0" i="0" u="none" strike="noStrike" cap="none" normalizeH="0" baseline="0" dirty="0" err="1">
                <a:ln>
                  <a:noFill/>
                </a:ln>
                <a:solidFill>
                  <a:srgbClr val="080808"/>
                </a:solidFill>
                <a:effectLst/>
                <a:latin typeface="JetBrains Mono"/>
              </a:rPr>
              <a:t>upload_form</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tr</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err="1">
                <a:ln>
                  <a:noFill/>
                </a:ln>
                <a:solidFill>
                  <a:srgbClr val="0033B3"/>
                </a:solidFill>
                <a:effectLst/>
                <a:latin typeface="JetBrains Mono"/>
              </a:rPr>
              <a:t>th</a:t>
            </a:r>
            <a:r>
              <a:rPr kumimoji="0" lang="en-US" altLang="en-US" sz="1600" b="0" i="0" u="none" strike="noStrike" cap="none" normalizeH="0" baseline="0" dirty="0">
                <a:ln>
                  <a:noFill/>
                </a:ln>
                <a:solidFill>
                  <a:srgbClr val="080808"/>
                </a:solidFill>
                <a:effectLst/>
                <a:latin typeface="JetBrains Mono"/>
              </a:rPr>
              <a:t>&gt;{{</a:t>
            </a:r>
            <a:r>
              <a:rPr kumimoji="0" lang="en-US" altLang="en-US" sz="1600" b="0" i="0" u="none" strike="noStrike" cap="none" normalizeH="0" baseline="0" dirty="0" err="1">
                <a:ln>
                  <a:noFill/>
                </a:ln>
                <a:solidFill>
                  <a:srgbClr val="080808"/>
                </a:solidFill>
                <a:effectLst/>
                <a:latin typeface="JetBrains Mono"/>
              </a:rPr>
              <a:t>field.label</a:t>
            </a: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err="1">
                <a:ln>
                  <a:noFill/>
                </a:ln>
                <a:solidFill>
                  <a:srgbClr val="0033B3"/>
                </a:solidFill>
                <a:effectLst/>
                <a:latin typeface="JetBrains Mono"/>
              </a:rPr>
              <a:t>th</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td</a:t>
            </a:r>
            <a:r>
              <a:rPr kumimoji="0" lang="en-US" altLang="en-US" sz="1600" b="0" i="0" u="none" strike="noStrike" cap="none" normalizeH="0" baseline="0" dirty="0">
                <a:ln>
                  <a:noFill/>
                </a:ln>
                <a:solidFill>
                  <a:srgbClr val="080808"/>
                </a:solidFill>
                <a:effectLst/>
                <a:latin typeface="JetBrains Mono"/>
              </a:rPr>
              <a:t>&gt;{{ field }}&lt;/</a:t>
            </a:r>
            <a:r>
              <a:rPr kumimoji="0" lang="en-US" altLang="en-US" sz="1600" b="0" i="0" u="none" strike="noStrike" cap="none" normalizeH="0" baseline="0" dirty="0">
                <a:ln>
                  <a:noFill/>
                </a:ln>
                <a:solidFill>
                  <a:srgbClr val="0033B3"/>
                </a:solidFill>
                <a:effectLst/>
                <a:latin typeface="JetBrains Mono"/>
              </a:rPr>
              <a:t>td</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tr</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80808"/>
                </a:solidFill>
                <a:effectLst/>
                <a:latin typeface="JetBrains Mono"/>
              </a:rPr>
              <a:t>endfor</a:t>
            </a:r>
            <a:r>
              <a:rPr kumimoji="0" lang="en-US" altLang="en-US" sz="1600" b="0" i="0" u="none" strike="noStrike" cap="none" normalizeH="0" baseline="0" dirty="0">
                <a:ln>
                  <a:noFill/>
                </a:ln>
                <a:solidFill>
                  <a:srgbClr val="080808"/>
                </a:solidFill>
                <a:effectLst/>
                <a:latin typeface="JetBrains Mono"/>
              </a:rPr>
              <a:t>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table</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button </a:t>
            </a:r>
            <a:r>
              <a:rPr kumimoji="0" lang="en-US" altLang="en-US" sz="1600" b="0" i="0" u="none" strike="noStrike" cap="none" normalizeH="0" baseline="0" dirty="0">
                <a:ln>
                  <a:noFill/>
                </a:ln>
                <a:solidFill>
                  <a:srgbClr val="174AD4"/>
                </a:solidFill>
                <a:effectLst/>
                <a:latin typeface="JetBrains Mono"/>
              </a:rPr>
              <a:t>type</a:t>
            </a:r>
            <a:r>
              <a:rPr kumimoji="0" lang="en-US" altLang="en-US" sz="1600" b="0" i="0" u="none" strike="noStrike" cap="none" normalizeH="0" baseline="0" dirty="0">
                <a:ln>
                  <a:noFill/>
                </a:ln>
                <a:solidFill>
                  <a:srgbClr val="067D17"/>
                </a:solidFill>
                <a:effectLst/>
                <a:latin typeface="JetBrains Mono"/>
              </a:rPr>
              <a:t>="submit" </a:t>
            </a:r>
            <a:r>
              <a:rPr kumimoji="0" lang="en-US" altLang="en-US" sz="1600" b="0" i="0" u="none" strike="noStrike" cap="none" normalizeH="0" baseline="0" dirty="0">
                <a:ln>
                  <a:noFill/>
                </a:ln>
                <a:solidFill>
                  <a:srgbClr val="174AD4"/>
                </a:solidFill>
                <a:effectLst/>
                <a:latin typeface="JetBrains Mono"/>
              </a:rPr>
              <a:t>class</a:t>
            </a:r>
            <a:r>
              <a:rPr kumimoji="0" lang="en-US" altLang="en-US" sz="1600" b="0" i="0" u="none" strike="noStrike" cap="none" normalizeH="0" baseline="0" dirty="0">
                <a:ln>
                  <a:noFill/>
                </a:ln>
                <a:solidFill>
                  <a:srgbClr val="067D17"/>
                </a:solidFill>
                <a:effectLst/>
                <a:latin typeface="JetBrains Mono"/>
              </a:rPr>
              <a:t>="</a:t>
            </a:r>
            <a:r>
              <a:rPr kumimoji="0" lang="en-US" altLang="en-US" sz="1600" b="0" i="0" u="none" strike="noStrike" cap="none" normalizeH="0" baseline="0" dirty="0" err="1">
                <a:ln>
                  <a:noFill/>
                </a:ln>
                <a:solidFill>
                  <a:srgbClr val="067D17"/>
                </a:solidFill>
                <a:effectLst/>
                <a:latin typeface="JetBrains Mono"/>
              </a:rPr>
              <a:t>btn</a:t>
            </a:r>
            <a:r>
              <a:rPr kumimoji="0" lang="en-US" altLang="en-US" sz="1600" b="0" i="0" u="none" strike="noStrike" cap="none" normalizeH="0" baseline="0" dirty="0">
                <a:ln>
                  <a:noFill/>
                </a:ln>
                <a:solidFill>
                  <a:srgbClr val="067D17"/>
                </a:solidFill>
                <a:effectLst/>
                <a:latin typeface="JetBrains Mono"/>
              </a:rPr>
              <a:t> </a:t>
            </a:r>
            <a:r>
              <a:rPr kumimoji="0" lang="en-US" altLang="en-US" sz="1600" b="0" i="0" u="none" strike="noStrike" cap="none" normalizeH="0" baseline="0" dirty="0" err="1">
                <a:ln>
                  <a:noFill/>
                </a:ln>
                <a:solidFill>
                  <a:srgbClr val="067D17"/>
                </a:solidFill>
                <a:effectLst/>
                <a:latin typeface="JetBrains Mono"/>
              </a:rPr>
              <a:t>btn</a:t>
            </a:r>
            <a:r>
              <a:rPr kumimoji="0" lang="en-US" altLang="en-US" sz="1600" b="0" i="0" u="none" strike="noStrike" cap="none" normalizeH="0" baseline="0" dirty="0">
                <a:ln>
                  <a:noFill/>
                </a:ln>
                <a:solidFill>
                  <a:srgbClr val="067D17"/>
                </a:solidFill>
                <a:effectLst/>
                <a:latin typeface="JetBrains Mono"/>
              </a:rPr>
              <a:t>-lg </a:t>
            </a:r>
            <a:r>
              <a:rPr kumimoji="0" lang="en-US" altLang="en-US" sz="1600" b="0" i="0" u="none" strike="noStrike" cap="none" normalizeH="0" baseline="0" dirty="0" err="1">
                <a:ln>
                  <a:noFill/>
                </a:ln>
                <a:solidFill>
                  <a:srgbClr val="067D17"/>
                </a:solidFill>
                <a:effectLst/>
                <a:latin typeface="JetBrains Mono"/>
              </a:rPr>
              <a:t>btn</a:t>
            </a:r>
            <a:r>
              <a:rPr kumimoji="0" lang="en-US" altLang="en-US" sz="1600" b="0" i="0" u="none" strike="noStrike" cap="none" normalizeH="0" baseline="0" dirty="0">
                <a:ln>
                  <a:noFill/>
                </a:ln>
                <a:solidFill>
                  <a:srgbClr val="067D17"/>
                </a:solidFill>
                <a:effectLst/>
                <a:latin typeface="JetBrains Mono"/>
              </a:rPr>
              <a:t>-warning"</a:t>
            </a:r>
            <a:r>
              <a:rPr kumimoji="0" lang="en-US" altLang="en-US" sz="1600" b="0" i="0" u="none" strike="noStrike" cap="none" normalizeH="0" baseline="0" dirty="0">
                <a:ln>
                  <a:noFill/>
                </a:ln>
                <a:solidFill>
                  <a:srgbClr val="080808"/>
                </a:solidFill>
                <a:effectLst/>
                <a:latin typeface="JetBrains Mono"/>
              </a:rPr>
              <a:t>&gt;Submit&lt;/</a:t>
            </a:r>
            <a:r>
              <a:rPr kumimoji="0" lang="en-US" altLang="en-US" sz="1600" b="0" i="0" u="none" strike="noStrike" cap="none" normalizeH="0" baseline="0" dirty="0">
                <a:ln>
                  <a:noFill/>
                </a:ln>
                <a:solidFill>
                  <a:srgbClr val="0033B3"/>
                </a:solidFill>
                <a:effectLst/>
                <a:latin typeface="JetBrains Mono"/>
              </a:rPr>
              <a:t>button</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&lt;/</a:t>
            </a:r>
            <a:r>
              <a:rPr kumimoji="0" lang="en-US" altLang="en-US" sz="1600" b="0" i="0" u="none" strike="noStrike" cap="none" normalizeH="0" baseline="0" dirty="0">
                <a:ln>
                  <a:noFill/>
                </a:ln>
                <a:solidFill>
                  <a:srgbClr val="0033B3"/>
                </a:solidFill>
                <a:effectLst/>
                <a:latin typeface="JetBrains Mono"/>
              </a:rPr>
              <a:t>form</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&lt;/</a:t>
            </a:r>
            <a:r>
              <a:rPr kumimoji="0" lang="en-US" altLang="en-US" sz="1600" b="0" i="0" u="none" strike="noStrike" cap="none" normalizeH="0" baseline="0" dirty="0">
                <a:ln>
                  <a:noFill/>
                </a:ln>
                <a:solidFill>
                  <a:srgbClr val="0033B3"/>
                </a:solidFill>
                <a:effectLst/>
                <a:latin typeface="JetBrains Mono"/>
              </a:rPr>
              <a:t>center</a:t>
            </a:r>
            <a:r>
              <a:rPr kumimoji="0" lang="en-US" altLang="en-US" sz="1600" b="0" i="0" u="none" strike="noStrike" cap="none" normalizeH="0" baseline="0" dirty="0">
                <a:ln>
                  <a:noFill/>
                </a:ln>
                <a:solidFill>
                  <a:srgbClr val="080808"/>
                </a:solidFill>
                <a:effectLst/>
                <a:latin typeface="JetBrains Mono"/>
              </a:rPr>
              <a:t>&gt;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endblock</a:t>
            </a:r>
            <a:r>
              <a:rPr kumimoji="0" lang="en-US" altLang="en-US" sz="1600" b="0" i="0" u="none" strike="noStrike" cap="none" normalizeH="0" baseline="0" dirty="0">
                <a:ln>
                  <a:noFill/>
                </a:ln>
                <a:solidFill>
                  <a:srgbClr val="080808"/>
                </a:solidFill>
                <a:effectLst/>
                <a:latin typeface="JetBrains Mono"/>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209184" y="468923"/>
            <a:ext cx="9642475" cy="5759450"/>
          </a:xfrm>
        </p:spPr>
        <p:txBody>
          <a:bodyPr>
            <a:normAutofit/>
          </a:bodyPr>
          <a:lstStyle/>
          <a:p>
            <a:pPr marL="0" indent="0">
              <a:buNone/>
            </a:pPr>
            <a:r>
              <a:rPr lang="en-US" b="0" i="0" dirty="0">
                <a:solidFill>
                  <a:srgbClr val="444444"/>
                </a:solidFill>
                <a:effectLst/>
                <a:latin typeface="Georgia" panose="02040502050405020303" pitchFamily="18" charset="0"/>
              </a:rPr>
              <a:t>This is a typical form rendering template. We are using </a:t>
            </a:r>
            <a:r>
              <a:rPr lang="en-US" b="0" i="0" dirty="0" err="1">
                <a:solidFill>
                  <a:srgbClr val="444444"/>
                </a:solidFill>
                <a:effectLst/>
                <a:latin typeface="Georgia" panose="02040502050405020303" pitchFamily="18" charset="0"/>
              </a:rPr>
              <a:t>csrf</a:t>
            </a:r>
            <a:r>
              <a:rPr lang="en-US" b="0" i="0" dirty="0">
                <a:solidFill>
                  <a:srgbClr val="444444"/>
                </a:solidFill>
                <a:effectLst/>
                <a:latin typeface="Georgia" panose="02040502050405020303" pitchFamily="18" charset="0"/>
              </a:rPr>
              <a:t> token and other form tags. Here I am printing the form fields via for loop. This can be done in another way directly. It depends on how you want to render it in frontend.</a:t>
            </a:r>
            <a:endParaRPr lang="en-US" dirty="0"/>
          </a:p>
        </p:txBody>
      </p:sp>
      <p:sp>
        <p:nvSpPr>
          <p:cNvPr id="5" name="TextBox 4"/>
          <p:cNvSpPr txBox="1"/>
          <p:nvPr/>
        </p:nvSpPr>
        <p:spPr>
          <a:xfrm>
            <a:off x="209184" y="2000222"/>
            <a:ext cx="6101860" cy="369332"/>
          </a:xfrm>
          <a:prstGeom prst="rect">
            <a:avLst/>
          </a:prstGeom>
          <a:noFill/>
        </p:spPr>
        <p:txBody>
          <a:bodyPr wrap="square">
            <a:spAutoFit/>
          </a:bodyPr>
          <a:lstStyle/>
          <a:p>
            <a:pPr algn="l" fontAlgn="base"/>
            <a:r>
              <a:rPr lang="en-IN" b="1" i="0" u="sng" dirty="0">
                <a:solidFill>
                  <a:srgbClr val="444444"/>
                </a:solidFill>
                <a:effectLst/>
                <a:latin typeface="Georgia" panose="02040502050405020303" pitchFamily="18" charset="0"/>
              </a:rPr>
              <a:t>8. Configuring URLs</a:t>
            </a:r>
          </a:p>
        </p:txBody>
      </p:sp>
      <p:sp>
        <p:nvSpPr>
          <p:cNvPr id="6" name="TextBox 5"/>
          <p:cNvSpPr txBox="1"/>
          <p:nvPr/>
        </p:nvSpPr>
        <p:spPr>
          <a:xfrm>
            <a:off x="1099038" y="2826699"/>
            <a:ext cx="6101860" cy="369332"/>
          </a:xfrm>
          <a:prstGeom prst="rect">
            <a:avLst/>
          </a:prstGeom>
          <a:noFill/>
        </p:spPr>
        <p:txBody>
          <a:bodyPr wrap="square">
            <a:spAutoFit/>
          </a:bodyPr>
          <a:lstStyle/>
          <a:p>
            <a:r>
              <a:rPr lang="en-IN" b="1" i="0" dirty="0">
                <a:solidFill>
                  <a:srgbClr val="444444"/>
                </a:solidFill>
                <a:effectLst/>
                <a:latin typeface="Georgia" panose="02040502050405020303" pitchFamily="18" charset="0"/>
              </a:rPr>
              <a:t>Urls.py</a:t>
            </a:r>
            <a:endParaRPr lang="en-IN" dirty="0"/>
          </a:p>
        </p:txBody>
      </p:sp>
      <p:sp>
        <p:nvSpPr>
          <p:cNvPr id="7" name="Rectangle 1"/>
          <p:cNvSpPr>
            <a:spLocks noChangeArrowheads="1"/>
          </p:cNvSpPr>
          <p:nvPr/>
        </p:nvSpPr>
        <p:spPr bwMode="auto">
          <a:xfrm>
            <a:off x="921359" y="3653176"/>
            <a:ext cx="5389685"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django.contrib</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admin</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django.urls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path,include</a:t>
            </a:r>
            <a:r>
              <a:rPr kumimoji="0" lang="en-US" altLang="en-US" sz="1600" b="0" i="0" u="none" strike="noStrike" cap="none" normalizeH="0" baseline="0" dirty="0">
                <a:ln>
                  <a:noFill/>
                </a:ln>
                <a:solidFill>
                  <a:srgbClr val="080808"/>
                </a:solidFill>
                <a:effectLst/>
                <a:latin typeface="JetBrains Mono"/>
              </a:rPr>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urlpatterns</a:t>
            </a:r>
            <a:r>
              <a:rPr kumimoji="0" lang="en-US" altLang="en-US" sz="1600" b="0" i="0" u="none" strike="noStrike" cap="none" normalizeH="0" baseline="0" dirty="0">
                <a:ln>
                  <a:noFill/>
                </a:ln>
                <a:solidFill>
                  <a:srgbClr val="080808"/>
                </a:solidFill>
                <a:effectLst/>
                <a:latin typeface="JetBrains Mono"/>
              </a:rPr>
              <a:t> =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path(</a:t>
            </a:r>
            <a:r>
              <a:rPr kumimoji="0" lang="en-US" altLang="en-US" sz="1600" b="1" i="0" u="none" strike="noStrike" cap="none" normalizeH="0" baseline="0" dirty="0">
                <a:ln>
                  <a:noFill/>
                </a:ln>
                <a:solidFill>
                  <a:srgbClr val="008080"/>
                </a:solidFill>
                <a:effectLst/>
                <a:latin typeface="JetBrains Mono"/>
              </a:rPr>
              <a:t>'admin/'</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admin.site.urls</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path(</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 include(</a:t>
            </a:r>
            <a:r>
              <a:rPr kumimoji="0" lang="en-US" altLang="en-US" sz="1600" b="1" i="0" u="none" strike="noStrike" cap="none" normalizeH="0" baseline="0" dirty="0">
                <a:ln>
                  <a:noFill/>
                </a:ln>
                <a:solidFill>
                  <a:srgbClr val="008080"/>
                </a:solidFill>
                <a:effectLst/>
                <a:latin typeface="JetBrains Mono"/>
              </a:rPr>
              <a:t>'</a:t>
            </a:r>
            <a:r>
              <a:rPr kumimoji="0" lang="en-US" altLang="en-US" sz="1600" b="1" i="0" u="none" strike="noStrike" cap="none" normalizeH="0" baseline="0" dirty="0" err="1">
                <a:ln>
                  <a:noFill/>
                </a:ln>
                <a:solidFill>
                  <a:srgbClr val="008080"/>
                </a:solidFill>
                <a:effectLst/>
                <a:latin typeface="JetBrains Mono"/>
              </a:rPr>
              <a:t>book.urls</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r>
            <a:br>
              <a:rPr kumimoji="0" lang="en-US" altLang="en-US" sz="1600" b="0" i="0" u="none" strike="noStrike" cap="none" normalizeH="0" baseline="0" dirty="0">
                <a:ln>
                  <a:noFill/>
                </a:ln>
                <a:solidFill>
                  <a:srgbClr val="080808"/>
                </a:solidFill>
                <a:effectLst/>
                <a:latin typeface="JetBrains Mono"/>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4267" y="355599"/>
            <a:ext cx="8998478" cy="623146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rotWithShape="1">
          <a:blip r:embed="rId2"/>
          <a:srcRect l="18173" t="21795" r="26154" b="30257"/>
          <a:stretch>
            <a:fillRect/>
          </a:stretch>
        </p:blipFill>
        <p:spPr>
          <a:xfrm>
            <a:off x="800100" y="1793630"/>
            <a:ext cx="6787661" cy="3288323"/>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933" y="253999"/>
            <a:ext cx="9709679" cy="6485467"/>
          </a:xfrm>
        </p:spPr>
        <p:txBody>
          <a:bodyPr>
            <a:normAutofit/>
          </a:bodyPr>
          <a:lstStyle/>
          <a:p>
            <a:pPr marL="0" indent="0">
              <a:buNone/>
            </a:pPr>
            <a:r>
              <a:rPr lang="en-IN" b="1" i="0" dirty="0">
                <a:solidFill>
                  <a:srgbClr val="444444"/>
                </a:solidFill>
                <a:effectLst/>
                <a:latin typeface="Georgia" panose="02040502050405020303" pitchFamily="18" charset="0"/>
              </a:rPr>
              <a:t>Book/urls.py</a:t>
            </a:r>
          </a:p>
          <a:p>
            <a:pPr marL="0" indent="0">
              <a:buNone/>
            </a:pPr>
            <a:endParaRPr lang="en-US" dirty="0"/>
          </a:p>
        </p:txBody>
      </p:sp>
      <p:sp>
        <p:nvSpPr>
          <p:cNvPr id="2" name="Rectangle 1"/>
          <p:cNvSpPr>
            <a:spLocks noChangeArrowheads="1"/>
          </p:cNvSpPr>
          <p:nvPr/>
        </p:nvSpPr>
        <p:spPr bwMode="auto">
          <a:xfrm>
            <a:off x="863234" y="1307557"/>
            <a:ext cx="8056116"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django.urls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path</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views</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libraryapp.settings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DEBUG, STATIC_URL, STATIC_ROOT, MEDIA_URL, MEDIA_ROOT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django.conf.urls.static</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static</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urlpatterns</a:t>
            </a:r>
            <a:r>
              <a:rPr kumimoji="0" lang="en-US" altLang="en-US" sz="1600" b="0" i="0" u="none" strike="noStrike" cap="none" normalizeH="0" baseline="0" dirty="0">
                <a:ln>
                  <a:noFill/>
                </a:ln>
                <a:solidFill>
                  <a:srgbClr val="080808"/>
                </a:solidFill>
                <a:effectLst/>
                <a:latin typeface="JetBrains Mono"/>
              </a:rPr>
              <a:t> = [</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path(</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views.index</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name </a:t>
            </a: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'index'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path(</a:t>
            </a:r>
            <a:r>
              <a:rPr kumimoji="0" lang="en-US" altLang="en-US" sz="1600" b="1" i="0" u="none" strike="noStrike" cap="none" normalizeH="0" baseline="0" dirty="0">
                <a:ln>
                  <a:noFill/>
                </a:ln>
                <a:solidFill>
                  <a:srgbClr val="008080"/>
                </a:solidFill>
                <a:effectLst/>
                <a:latin typeface="JetBrains Mono"/>
              </a:rPr>
              <a:t>'upload/'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views.upload</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name </a:t>
            </a: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'upload-book'</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path(</a:t>
            </a:r>
            <a:r>
              <a:rPr kumimoji="0" lang="en-US" altLang="en-US" sz="1600" b="1" i="0" u="none" strike="noStrike" cap="none" normalizeH="0" baseline="0" dirty="0">
                <a:ln>
                  <a:noFill/>
                </a:ln>
                <a:solidFill>
                  <a:srgbClr val="008080"/>
                </a:solidFill>
                <a:effectLst/>
                <a:latin typeface="JetBrains Mono"/>
              </a:rPr>
              <a:t>'update/&lt;</a:t>
            </a:r>
            <a:r>
              <a:rPr kumimoji="0" lang="en-US" altLang="en-US" sz="1600" b="1" i="0" u="none" strike="noStrike" cap="none" normalizeH="0" baseline="0" dirty="0" err="1">
                <a:ln>
                  <a:noFill/>
                </a:ln>
                <a:solidFill>
                  <a:srgbClr val="008080"/>
                </a:solidFill>
                <a:effectLst/>
                <a:latin typeface="JetBrains Mono"/>
              </a:rPr>
              <a:t>int:book_id</a:t>
            </a:r>
            <a:r>
              <a:rPr kumimoji="0" lang="en-US" altLang="en-US" sz="1600" b="1" i="0" u="none" strike="noStrike" cap="none" normalizeH="0" baseline="0" dirty="0">
                <a:ln>
                  <a:noFill/>
                </a:ln>
                <a:solidFill>
                  <a:srgbClr val="008080"/>
                </a:solidFill>
                <a:effectLst/>
                <a:latin typeface="JetBrains Mono"/>
              </a:rPr>
              <a:t>&gt;'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views.update_book</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path(</a:t>
            </a:r>
            <a:r>
              <a:rPr kumimoji="0" lang="en-US" altLang="en-US" sz="1600" b="1" i="0" u="none" strike="noStrike" cap="none" normalizeH="0" baseline="0" dirty="0">
                <a:ln>
                  <a:noFill/>
                </a:ln>
                <a:solidFill>
                  <a:srgbClr val="008080"/>
                </a:solidFill>
                <a:effectLst/>
                <a:latin typeface="JetBrains Mono"/>
              </a:rPr>
              <a:t>'delete/&lt;</a:t>
            </a:r>
            <a:r>
              <a:rPr kumimoji="0" lang="en-US" altLang="en-US" sz="1600" b="1" i="0" u="none" strike="noStrike" cap="none" normalizeH="0" baseline="0" dirty="0" err="1">
                <a:ln>
                  <a:noFill/>
                </a:ln>
                <a:solidFill>
                  <a:srgbClr val="008080"/>
                </a:solidFill>
                <a:effectLst/>
                <a:latin typeface="JetBrains Mono"/>
              </a:rPr>
              <a:t>int:book_id</a:t>
            </a:r>
            <a:r>
              <a:rPr kumimoji="0" lang="en-US" altLang="en-US" sz="1600" b="1" i="0" u="none" strike="noStrike" cap="none" normalizeH="0" baseline="0" dirty="0">
                <a:ln>
                  <a:noFill/>
                </a:ln>
                <a:solidFill>
                  <a:srgbClr val="008080"/>
                </a:solidFill>
                <a:effectLst/>
                <a:latin typeface="JetBrains Mono"/>
              </a:rPr>
              <a:t>&gt;'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views.delete_book</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#DataFlair</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if </a:t>
            </a:r>
            <a:r>
              <a:rPr kumimoji="0" lang="en-US" altLang="en-US" sz="1600" b="0" i="0" u="none" strike="noStrike" cap="none" normalizeH="0" baseline="0" dirty="0">
                <a:ln>
                  <a:noFill/>
                </a:ln>
                <a:solidFill>
                  <a:srgbClr val="080808"/>
                </a:solidFill>
                <a:effectLst/>
                <a:latin typeface="JetBrains Mono"/>
              </a:rPr>
              <a:t>DEBUG:</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urlpatterns</a:t>
            </a:r>
            <a:r>
              <a:rPr kumimoji="0" lang="en-US" altLang="en-US" sz="1600" b="0" i="0" u="none" strike="noStrike" cap="none" normalizeH="0" baseline="0" dirty="0">
                <a:ln>
                  <a:noFill/>
                </a:ln>
                <a:solidFill>
                  <a:srgbClr val="080808"/>
                </a:solidFill>
                <a:effectLst/>
                <a:latin typeface="JetBrains Mono"/>
              </a:rPr>
              <a:t> += static(STATIC_URL, </a:t>
            </a:r>
            <a:r>
              <a:rPr kumimoji="0" lang="en-US" altLang="en-US" sz="1600" b="0" i="0" u="none" strike="noStrike" cap="none" normalizeH="0" baseline="0" dirty="0" err="1">
                <a:ln>
                  <a:noFill/>
                </a:ln>
                <a:solidFill>
                  <a:srgbClr val="660099"/>
                </a:solidFill>
                <a:effectLst/>
                <a:latin typeface="JetBrains Mono"/>
              </a:rPr>
              <a:t>document_root</a:t>
            </a:r>
            <a:r>
              <a:rPr kumimoji="0" lang="en-US" altLang="en-US" sz="1600" b="0" i="0" u="none" strike="noStrike" cap="none" normalizeH="0" baseline="0" dirty="0">
                <a:ln>
                  <a:noFill/>
                </a:ln>
                <a:solidFill>
                  <a:srgbClr val="660099"/>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STATIC_ROOT)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urlpatterns</a:t>
            </a:r>
            <a:r>
              <a:rPr kumimoji="0" lang="en-US" altLang="en-US" sz="1600" b="0" i="0" u="none" strike="noStrike" cap="none" normalizeH="0" baseline="0" dirty="0">
                <a:ln>
                  <a:noFill/>
                </a:ln>
                <a:solidFill>
                  <a:srgbClr val="080808"/>
                </a:solidFill>
                <a:effectLst/>
                <a:latin typeface="JetBrains Mono"/>
              </a:rPr>
              <a:t> += static(MEDIA_URL, </a:t>
            </a:r>
            <a:r>
              <a:rPr kumimoji="0" lang="en-US" altLang="en-US" sz="1600" b="0" i="0" u="none" strike="noStrike" cap="none" normalizeH="0" baseline="0" dirty="0" err="1">
                <a:ln>
                  <a:noFill/>
                </a:ln>
                <a:solidFill>
                  <a:srgbClr val="660099"/>
                </a:solidFill>
                <a:effectLst/>
                <a:latin typeface="JetBrains Mono"/>
              </a:rPr>
              <a:t>document_root</a:t>
            </a:r>
            <a:r>
              <a:rPr kumimoji="0" lang="en-US" altLang="en-US" sz="1600" b="0" i="0" u="none" strike="noStrike" cap="none" normalizeH="0" baseline="0" dirty="0">
                <a:ln>
                  <a:noFill/>
                </a:ln>
                <a:solidFill>
                  <a:srgbClr val="660099"/>
                </a:solidFill>
                <a:effectLst/>
                <a:latin typeface="JetBrains Mono"/>
              </a:rPr>
              <a:t> </a:t>
            </a:r>
            <a:r>
              <a:rPr kumimoji="0" lang="en-US" altLang="en-US" sz="1600" b="0" i="0" u="none" strike="noStrike" cap="none" normalizeH="0" baseline="0" dirty="0">
                <a:ln>
                  <a:noFill/>
                </a:ln>
                <a:solidFill>
                  <a:srgbClr val="080808"/>
                </a:solidFill>
                <a:effectLst/>
                <a:latin typeface="JetBrains Mono"/>
              </a:rPr>
              <a:t>= MEDIA_ROOT)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276592" y="202223"/>
            <a:ext cx="9794875" cy="5911850"/>
          </a:xfrm>
        </p:spPr>
        <p:txBody>
          <a:bodyPr>
            <a:normAutofit/>
          </a:bodyPr>
          <a:lstStyle/>
          <a:p>
            <a:pPr marL="0" indent="0">
              <a:buNone/>
            </a:pPr>
            <a:r>
              <a:rPr lang="en-US" dirty="0"/>
              <a:t>	</a:t>
            </a:r>
          </a:p>
          <a:p>
            <a:pPr marL="0" indent="0">
              <a:buNone/>
            </a:pPr>
            <a:r>
              <a:rPr lang="en-US" dirty="0"/>
              <a:t>	</a:t>
            </a:r>
            <a:r>
              <a:rPr lang="en-US" b="0" i="0" dirty="0">
                <a:solidFill>
                  <a:srgbClr val="444444"/>
                </a:solidFill>
                <a:effectLst/>
                <a:latin typeface="Georgia" panose="02040502050405020303" pitchFamily="18" charset="0"/>
              </a:rPr>
              <a:t>This file contains all the URL lookups for library app as well as settings for Django static files. These settings are used by Django to render the images with the book object.</a:t>
            </a:r>
            <a:endParaRPr lang="en-US" dirty="0"/>
          </a:p>
        </p:txBody>
      </p:sp>
      <p:sp>
        <p:nvSpPr>
          <p:cNvPr id="5" name="TextBox 4"/>
          <p:cNvSpPr txBox="1"/>
          <p:nvPr/>
        </p:nvSpPr>
        <p:spPr>
          <a:xfrm>
            <a:off x="474785" y="1956261"/>
            <a:ext cx="6101860" cy="369332"/>
          </a:xfrm>
          <a:prstGeom prst="rect">
            <a:avLst/>
          </a:prstGeom>
          <a:noFill/>
        </p:spPr>
        <p:txBody>
          <a:bodyPr wrap="square">
            <a:spAutoFit/>
          </a:bodyPr>
          <a:lstStyle/>
          <a:p>
            <a:pPr algn="l" fontAlgn="base"/>
            <a:r>
              <a:rPr lang="en-US" b="1" i="0" u="sng" dirty="0">
                <a:solidFill>
                  <a:srgbClr val="444444"/>
                </a:solidFill>
                <a:effectLst/>
                <a:latin typeface="Georgia" panose="02040502050405020303" pitchFamily="18" charset="0"/>
              </a:rPr>
              <a:t>9. Running Server and Testing</a:t>
            </a:r>
          </a:p>
        </p:txBody>
      </p:sp>
      <p:sp>
        <p:nvSpPr>
          <p:cNvPr id="6" name="TextBox 5"/>
          <p:cNvSpPr txBox="1"/>
          <p:nvPr/>
        </p:nvSpPr>
        <p:spPr>
          <a:xfrm>
            <a:off x="773723" y="2788816"/>
            <a:ext cx="6101860" cy="369332"/>
          </a:xfrm>
          <a:prstGeom prst="rect">
            <a:avLst/>
          </a:prstGeom>
          <a:noFill/>
        </p:spPr>
        <p:txBody>
          <a:bodyPr wrap="square">
            <a:spAutoFit/>
          </a:bodyPr>
          <a:lstStyle/>
          <a:p>
            <a:r>
              <a:rPr lang="en-IN" b="1" i="1" dirty="0">
                <a:solidFill>
                  <a:srgbClr val="444444"/>
                </a:solidFill>
                <a:effectLst/>
                <a:latin typeface="inherit"/>
              </a:rPr>
              <a:t>python manage.py </a:t>
            </a:r>
            <a:r>
              <a:rPr lang="en-IN" b="1" i="1" dirty="0" err="1">
                <a:solidFill>
                  <a:srgbClr val="444444"/>
                </a:solidFill>
                <a:effectLst/>
                <a:latin typeface="inherit"/>
              </a:rPr>
              <a:t>runserver</a:t>
            </a:r>
            <a:endParaRPr lang="en-IN" dirty="0"/>
          </a:p>
        </p:txBody>
      </p:sp>
      <p:pic>
        <p:nvPicPr>
          <p:cNvPr id="8" name="Picture 7"/>
          <p:cNvPicPr>
            <a:picLocks noChangeAspect="1"/>
          </p:cNvPicPr>
          <p:nvPr/>
        </p:nvPicPr>
        <p:blipFill rotWithShape="1">
          <a:blip r:embed="rId2"/>
          <a:srcRect l="17394" t="21538" r="24855" b="57564"/>
          <a:stretch>
            <a:fillRect/>
          </a:stretch>
        </p:blipFill>
        <p:spPr>
          <a:xfrm>
            <a:off x="773723" y="3897529"/>
            <a:ext cx="7041053" cy="1433146"/>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744133" y="220133"/>
            <a:ext cx="9760480" cy="6282267"/>
          </a:xfrm>
        </p:spPr>
        <p:txBody>
          <a:bodyPr>
            <a:normAutofit/>
          </a:bodyPr>
          <a:lstStyle/>
          <a:p>
            <a:pPr marL="0" indent="0">
              <a:buNone/>
            </a:pPr>
            <a:r>
              <a:rPr lang="en-US" dirty="0"/>
              <a:t>  </a:t>
            </a:r>
          </a:p>
          <a:p>
            <a:pPr marL="0" indent="0">
              <a:buNone/>
            </a:pPr>
            <a:endParaRPr lang="en-US" dirty="0"/>
          </a:p>
        </p:txBody>
      </p:sp>
      <p:pic>
        <p:nvPicPr>
          <p:cNvPr id="3" name="Picture 2"/>
          <p:cNvPicPr>
            <a:picLocks noChangeAspect="1"/>
          </p:cNvPicPr>
          <p:nvPr/>
        </p:nvPicPr>
        <p:blipFill rotWithShape="1">
          <a:blip r:embed="rId2"/>
          <a:srcRect l="17813" t="19872" r="25577" b="29872"/>
          <a:stretch>
            <a:fillRect/>
          </a:stretch>
        </p:blipFill>
        <p:spPr>
          <a:xfrm>
            <a:off x="1107831" y="2303585"/>
            <a:ext cx="6901962" cy="3446584"/>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7893" t="16533" r="25628" b="31473"/>
          <a:stretch>
            <a:fillRect/>
          </a:stretch>
        </p:blipFill>
        <p:spPr>
          <a:xfrm>
            <a:off x="1046283" y="334107"/>
            <a:ext cx="7684479" cy="4317024"/>
          </a:xfrm>
        </p:spPr>
      </p:pic>
      <p:sp>
        <p:nvSpPr>
          <p:cNvPr id="6" name="TextBox 5"/>
          <p:cNvSpPr txBox="1"/>
          <p:nvPr/>
        </p:nvSpPr>
        <p:spPr>
          <a:xfrm>
            <a:off x="940776" y="5328070"/>
            <a:ext cx="7913077" cy="646331"/>
          </a:xfrm>
          <a:prstGeom prst="rect">
            <a:avLst/>
          </a:prstGeom>
          <a:noFill/>
        </p:spPr>
        <p:txBody>
          <a:bodyPr wrap="square">
            <a:spAutoFit/>
          </a:bodyPr>
          <a:lstStyle/>
          <a:p>
            <a:pPr marL="0" indent="0">
              <a:buNone/>
            </a:pPr>
            <a:r>
              <a:rPr lang="en-US" b="0" i="0" dirty="0">
                <a:solidFill>
                  <a:srgbClr val="444444"/>
                </a:solidFill>
                <a:effectLst/>
                <a:latin typeface="Georgia" panose="02040502050405020303" pitchFamily="18" charset="0"/>
              </a:rPr>
              <a:t>Here you can fill out the book information and submit it. If your book update is successful you should see a new edition on your homepage.</a:t>
            </a:r>
            <a:endParaRPr lang="en-US"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04569" y="819944"/>
            <a:ext cx="9693275" cy="5218112"/>
          </a:xfrm>
        </p:spPr>
        <p:txBody>
          <a:bodyPr/>
          <a:lstStyle/>
          <a:p>
            <a:pPr marL="0" indent="0">
              <a:buNone/>
            </a:pPr>
            <a:r>
              <a:rPr lang="en-US" b="0" i="0" dirty="0">
                <a:solidFill>
                  <a:srgbClr val="444444"/>
                </a:solidFill>
                <a:effectLst/>
                <a:latin typeface="Georgia" panose="02040502050405020303" pitchFamily="18" charset="0"/>
              </a:rPr>
              <a:t>Now, taking the book objects from the homepage. Click on the edit button of one of the books</a:t>
            </a:r>
            <a:endParaRPr lang="en-US" dirty="0"/>
          </a:p>
        </p:txBody>
      </p:sp>
      <p:pic>
        <p:nvPicPr>
          <p:cNvPr id="3" name="Picture 2"/>
          <p:cNvPicPr>
            <a:picLocks noChangeAspect="1"/>
          </p:cNvPicPr>
          <p:nvPr/>
        </p:nvPicPr>
        <p:blipFill rotWithShape="1">
          <a:blip r:embed="rId2"/>
          <a:srcRect l="17885" t="18205" r="25577" b="31410"/>
          <a:stretch>
            <a:fillRect/>
          </a:stretch>
        </p:blipFill>
        <p:spPr>
          <a:xfrm>
            <a:off x="1204546" y="1802423"/>
            <a:ext cx="7728439" cy="381586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and Slicing</a:t>
            </a:r>
          </a:p>
        </p:txBody>
      </p:sp>
      <p:sp>
        <p:nvSpPr>
          <p:cNvPr id="3" name="Content Placeholder 2"/>
          <p:cNvSpPr>
            <a:spLocks noGrp="1"/>
          </p:cNvSpPr>
          <p:nvPr>
            <p:ph idx="1"/>
          </p:nvPr>
        </p:nvSpPr>
        <p:spPr/>
        <p:txBody>
          <a:bodyPr/>
          <a:lstStyle/>
          <a:p>
            <a:r>
              <a:rPr lang="en-US" dirty="0"/>
              <a:t>Indexing – To access an individual character from a string.</a:t>
            </a:r>
          </a:p>
          <a:p>
            <a:r>
              <a:rPr lang="en-US" dirty="0"/>
              <a:t> Indexing always starts with zero.</a:t>
            </a:r>
          </a:p>
          <a:p>
            <a:r>
              <a:rPr lang="en-US" dirty="0"/>
              <a:t>Slicing – To access range of a characters from</a:t>
            </a:r>
          </a:p>
          <a:p>
            <a:pPr marL="107950" indent="0">
              <a:buNone/>
            </a:pPr>
            <a:r>
              <a:rPr lang="en-US" dirty="0"/>
              <a:t>   a string.</a:t>
            </a:r>
          </a:p>
          <a:p>
            <a:endParaRPr lang="en-US"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693334" y="135467"/>
            <a:ext cx="9811280" cy="5776383"/>
          </a:xfrm>
        </p:spPr>
        <p:txBody>
          <a:bodyPr/>
          <a:lstStyle/>
          <a:p>
            <a:pPr marL="0" indent="0">
              <a:buNone/>
            </a:pPr>
            <a:endParaRPr lang="en-US" b="1" dirty="0"/>
          </a:p>
          <a:p>
            <a:pPr marL="0" indent="0">
              <a:buNone/>
            </a:pPr>
            <a:endParaRPr lang="en-US" dirty="0"/>
          </a:p>
        </p:txBody>
      </p:sp>
      <p:pic>
        <p:nvPicPr>
          <p:cNvPr id="3" name="Picture 2"/>
          <p:cNvPicPr>
            <a:picLocks noChangeAspect="1"/>
          </p:cNvPicPr>
          <p:nvPr/>
        </p:nvPicPr>
        <p:blipFill rotWithShape="1">
          <a:blip r:embed="rId2"/>
          <a:srcRect l="18173" t="19615" r="25432" b="30641"/>
          <a:stretch>
            <a:fillRect/>
          </a:stretch>
        </p:blipFill>
        <p:spPr>
          <a:xfrm>
            <a:off x="493956" y="473888"/>
            <a:ext cx="8403860" cy="4097215"/>
          </a:xfrm>
          <a:prstGeom prst="rect">
            <a:avLst/>
          </a:prstGeom>
        </p:spPr>
      </p:pic>
      <p:sp>
        <p:nvSpPr>
          <p:cNvPr id="7" name="TextBox 6"/>
          <p:cNvSpPr txBox="1"/>
          <p:nvPr/>
        </p:nvSpPr>
        <p:spPr>
          <a:xfrm>
            <a:off x="1099038" y="5128961"/>
            <a:ext cx="7517423" cy="646331"/>
          </a:xfrm>
          <a:prstGeom prst="rect">
            <a:avLst/>
          </a:prstGeom>
          <a:noFill/>
        </p:spPr>
        <p:txBody>
          <a:bodyPr wrap="square">
            <a:spAutoFit/>
          </a:bodyPr>
          <a:lstStyle/>
          <a:p>
            <a:pPr marL="0" indent="0">
              <a:buNone/>
            </a:pPr>
            <a:r>
              <a:rPr lang="en-US" b="0" i="0" dirty="0">
                <a:solidFill>
                  <a:srgbClr val="444444"/>
                </a:solidFill>
                <a:effectLst/>
                <a:latin typeface="Georgia" panose="02040502050405020303" pitchFamily="18" charset="0"/>
              </a:rPr>
              <a:t>You can now change the information accordingly and submit again. This will change the data in the database.</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731043" y="211015"/>
            <a:ext cx="9625013" cy="6858000"/>
          </a:xfrm>
        </p:spPr>
        <p:txBody>
          <a:bodyPr>
            <a:normAutofit/>
          </a:bodyPr>
          <a:lstStyle/>
          <a:p>
            <a:pPr marL="0" indent="0">
              <a:buNone/>
            </a:pPr>
            <a:endParaRPr lang="en-US" dirty="0">
              <a:solidFill>
                <a:srgbClr val="444444"/>
              </a:solidFill>
              <a:latin typeface="Georgia" panose="02040502050405020303" pitchFamily="18" charset="0"/>
            </a:endParaRPr>
          </a:p>
          <a:p>
            <a:pPr marL="0" indent="0">
              <a:buNone/>
            </a:pPr>
            <a:r>
              <a:rPr lang="en-US" b="0" i="0" dirty="0">
                <a:solidFill>
                  <a:srgbClr val="444444"/>
                </a:solidFill>
                <a:effectLst/>
                <a:latin typeface="Georgia" panose="02040502050405020303" pitchFamily="18" charset="0"/>
              </a:rPr>
              <a:t>Lastly, when you click the </a:t>
            </a:r>
            <a:r>
              <a:rPr lang="en-US" b="1" i="0" dirty="0">
                <a:solidFill>
                  <a:srgbClr val="444444"/>
                </a:solidFill>
                <a:effectLst/>
                <a:latin typeface="Georgia" panose="02040502050405020303" pitchFamily="18" charset="0"/>
              </a:rPr>
              <a:t>delete</a:t>
            </a:r>
            <a:r>
              <a:rPr lang="en-US" b="0" i="0" dirty="0">
                <a:solidFill>
                  <a:srgbClr val="444444"/>
                </a:solidFill>
                <a:effectLst/>
                <a:latin typeface="Georgia" panose="02040502050405020303" pitchFamily="18" charset="0"/>
              </a:rPr>
              <a:t> button in a book object, the book will be deleted from the database.</a:t>
            </a:r>
            <a:endParaRPr lang="en-US" dirty="0"/>
          </a:p>
        </p:txBody>
      </p:sp>
      <p:pic>
        <p:nvPicPr>
          <p:cNvPr id="3" name="Picture 2"/>
          <p:cNvPicPr>
            <a:picLocks noChangeAspect="1"/>
          </p:cNvPicPr>
          <p:nvPr/>
        </p:nvPicPr>
        <p:blipFill rotWithShape="1">
          <a:blip r:embed="rId2"/>
          <a:srcRect l="18534" t="17948" r="25649" b="33590"/>
          <a:stretch>
            <a:fillRect/>
          </a:stretch>
        </p:blipFill>
        <p:spPr>
          <a:xfrm>
            <a:off x="931985" y="1433145"/>
            <a:ext cx="9223130" cy="4413740"/>
          </a:xfrm>
          <a:prstGeom prst="rect">
            <a:avLst/>
          </a:prstGeom>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778000" y="203200"/>
            <a:ext cx="9726613" cy="5708650"/>
          </a:xfrm>
        </p:spPr>
        <p:txBody>
          <a:bodyPr>
            <a:normAutofit/>
          </a:bodyPr>
          <a:lstStyle/>
          <a:p>
            <a:endParaRPr lang="en-US" dirty="0"/>
          </a:p>
          <a:p>
            <a:r>
              <a:rPr lang="en-US" dirty="0"/>
              <a:t>python3 manage.py migrate </a:t>
            </a:r>
          </a:p>
          <a:p>
            <a:endParaRPr lang="en-US" dirty="0"/>
          </a:p>
          <a:p>
            <a:endParaRPr lang="en-US" dirty="0"/>
          </a:p>
          <a:p>
            <a:r>
              <a:rPr lang="en-US" dirty="0"/>
              <a:t> python3 manage.py </a:t>
            </a:r>
            <a:r>
              <a:rPr lang="en-US" dirty="0" err="1"/>
              <a:t>runserver</a:t>
            </a:r>
            <a:endParaRPr lang="en-US" dirty="0"/>
          </a:p>
          <a:p>
            <a:endParaRPr lang="en-US" dirty="0"/>
          </a:p>
          <a:p>
            <a:endParaRPr lang="en-US" dirty="0"/>
          </a:p>
          <a:p>
            <a:pPr marL="0" indent="0">
              <a:buNone/>
            </a:pPr>
            <a:r>
              <a:rPr lang="en-US" b="1" dirty="0"/>
              <a:t>Access to the Browser</a:t>
            </a:r>
          </a:p>
          <a:p>
            <a:pPr marL="0" indent="0">
              <a:buNone/>
            </a:pPr>
            <a:endParaRPr lang="en-US" b="1" dirty="0"/>
          </a:p>
          <a:p>
            <a:r>
              <a:rPr lang="en-US"/>
              <a:t>Access the application by entering </a:t>
            </a:r>
            <a:r>
              <a:rPr lang="en-US" b="1"/>
              <a:t>localhost:8000/show</a:t>
            </a:r>
            <a:r>
              <a:rPr lang="en-US"/>
              <a:t>, it will show all the available employee records.</a:t>
            </a:r>
            <a:r>
              <a:rPr lang="en-US" dirty="0"/>
              <a:t/>
            </a:r>
            <a:br>
              <a:rPr lang="en-US" dirty="0"/>
            </a:br>
            <a:endParaRPr lang="en-US"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525" y="2611530"/>
            <a:ext cx="8911687" cy="1280890"/>
          </a:xfrm>
        </p:spPr>
        <p:txBody>
          <a:bodyPr/>
          <a:lstStyle/>
          <a:p>
            <a:pPr algn="ctr"/>
            <a:r>
              <a:rPr lang="en-US" dirty="0"/>
              <a:t>BOOTSTRAP</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6793" t="20433" r="35318" b="43152"/>
          <a:stretch>
            <a:fillRect/>
          </a:stretch>
        </p:blipFill>
        <p:spPr>
          <a:xfrm>
            <a:off x="1905712" y="1034041"/>
            <a:ext cx="9987061" cy="5418034"/>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BOOTSTRAP</a:t>
            </a:r>
          </a:p>
        </p:txBody>
      </p:sp>
      <p:sp>
        <p:nvSpPr>
          <p:cNvPr id="3" name="Content Placeholder 2"/>
          <p:cNvSpPr>
            <a:spLocks noGrp="1"/>
          </p:cNvSpPr>
          <p:nvPr>
            <p:ph idx="1"/>
          </p:nvPr>
        </p:nvSpPr>
        <p:spPr/>
        <p:txBody>
          <a:bodyPr/>
          <a:lstStyle/>
          <a:p>
            <a:pPr>
              <a:lnSpc>
                <a:spcPct val="200000"/>
              </a:lnSpc>
            </a:pPr>
            <a:r>
              <a:rPr lang="en-IN" dirty="0"/>
              <a:t>Bootstrap is completely free to download and use!</a:t>
            </a:r>
          </a:p>
          <a:p>
            <a:r>
              <a:rPr lang="en-IN" dirty="0"/>
              <a:t>Bootstrap is a free front-end framework for faster and easier web development</a:t>
            </a:r>
          </a:p>
          <a:p>
            <a:r>
              <a:rPr lang="en-IN" dirty="0"/>
              <a:t>Bootstrap is the most popular HTML, CSS, and JavaScript framework for developing responsive, mobile-first websites.</a:t>
            </a:r>
          </a:p>
          <a:p>
            <a:endParaRPr lang="en-US"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Segoe UI" panose="020B0502040204020203" pitchFamily="34" charset="0"/>
              </a:rPr>
              <a:t>Bootstrap Grid System</a:t>
            </a:r>
            <a:br>
              <a:rPr lang="en-IN" dirty="0">
                <a:latin typeface="Segoe UI" panose="020B0502040204020203" pitchFamily="34" charset="0"/>
              </a:rPr>
            </a:br>
            <a:endParaRPr lang="en-US" dirty="0"/>
          </a:p>
        </p:txBody>
      </p:sp>
      <p:sp>
        <p:nvSpPr>
          <p:cNvPr id="3" name="Content Placeholder 2"/>
          <p:cNvSpPr>
            <a:spLocks noGrp="1"/>
          </p:cNvSpPr>
          <p:nvPr>
            <p:ph idx="1"/>
          </p:nvPr>
        </p:nvSpPr>
        <p:spPr/>
        <p:txBody>
          <a:bodyPr/>
          <a:lstStyle/>
          <a:p>
            <a:r>
              <a:rPr lang="en-IN" dirty="0">
                <a:latin typeface="Sitka Heading" panose="02000505000000020004" pitchFamily="2" charset="0"/>
              </a:rPr>
              <a:t>Bootstrap's grid system allows up to 12 columns across the page.</a:t>
            </a:r>
          </a:p>
          <a:p>
            <a:pPr marL="0" indent="0">
              <a:buNone/>
            </a:pPr>
            <a:endParaRPr lang="en-US" dirty="0"/>
          </a:p>
        </p:txBody>
      </p:sp>
      <p:pic>
        <p:nvPicPr>
          <p:cNvPr id="4" name="Content Placeholder 3"/>
          <p:cNvPicPr>
            <a:picLocks noChangeAspect="1"/>
          </p:cNvPicPr>
          <p:nvPr/>
        </p:nvPicPr>
        <p:blipFill>
          <a:blip r:embed="rId2"/>
          <a:stretch>
            <a:fillRect/>
          </a:stretch>
        </p:blipFill>
        <p:spPr>
          <a:xfrm>
            <a:off x="429361" y="2993014"/>
            <a:ext cx="11322627" cy="2895168"/>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 of Bootstrap</a:t>
            </a:r>
            <a:endParaRPr lang="en-US" dirty="0"/>
          </a:p>
        </p:txBody>
      </p:sp>
      <p:sp>
        <p:nvSpPr>
          <p:cNvPr id="3" name="Content Placeholder 2"/>
          <p:cNvSpPr>
            <a:spLocks noGrp="1"/>
          </p:cNvSpPr>
          <p:nvPr>
            <p:ph idx="1"/>
          </p:nvPr>
        </p:nvSpPr>
        <p:spPr/>
        <p:txBody>
          <a:bodyPr/>
          <a:lstStyle/>
          <a:p>
            <a:r>
              <a:rPr lang="en-IN" b="1" dirty="0"/>
              <a:t>Easy to use:</a:t>
            </a:r>
            <a:r>
              <a:rPr lang="en-IN" dirty="0"/>
              <a:t> Anybody with just basic knowledge of HTML and CSS can start using Bootstrap</a:t>
            </a:r>
          </a:p>
          <a:p>
            <a:r>
              <a:rPr lang="en-IN" b="1" dirty="0"/>
              <a:t>Responsive features:</a:t>
            </a:r>
            <a:r>
              <a:rPr lang="en-IN" dirty="0"/>
              <a:t> Bootstrap's responsive CSS adjusts to phones, tablets, and desktops</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5160" t="20272" r="38658" b="30686"/>
          <a:stretch>
            <a:fillRect/>
          </a:stretch>
        </p:blipFill>
        <p:spPr>
          <a:xfrm>
            <a:off x="2204816" y="1016238"/>
            <a:ext cx="7836493" cy="4265064"/>
          </a:xfrm>
          <a:prstGeom prst="rect">
            <a:avLst/>
          </a:prstGeom>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Grid Classes</a:t>
            </a:r>
            <a:endParaRPr lang="en-US" dirty="0"/>
          </a:p>
        </p:txBody>
      </p:sp>
      <p:sp>
        <p:nvSpPr>
          <p:cNvPr id="3" name="Content Placeholder 2"/>
          <p:cNvSpPr>
            <a:spLocks noGrp="1"/>
          </p:cNvSpPr>
          <p:nvPr>
            <p:ph idx="1"/>
          </p:nvPr>
        </p:nvSpPr>
        <p:spPr/>
        <p:txBody>
          <a:bodyPr/>
          <a:lstStyle/>
          <a:p>
            <a:r>
              <a:rPr lang="en-IN" dirty="0"/>
              <a:t>The Bootstrap grid system has four classes:</a:t>
            </a:r>
          </a:p>
          <a:p>
            <a:r>
              <a:rPr lang="en-IN" dirty="0" err="1">
                <a:solidFill>
                  <a:srgbClr val="00B0F0"/>
                </a:solidFill>
              </a:rPr>
              <a:t>xs</a:t>
            </a:r>
            <a:r>
              <a:rPr lang="en-IN" dirty="0"/>
              <a:t> (for phones - screens less than 768px wide)</a:t>
            </a:r>
          </a:p>
          <a:p>
            <a:r>
              <a:rPr lang="en-IN" dirty="0" err="1">
                <a:solidFill>
                  <a:srgbClr val="00B0F0"/>
                </a:solidFill>
              </a:rPr>
              <a:t>sm</a:t>
            </a:r>
            <a:r>
              <a:rPr lang="en-IN" dirty="0"/>
              <a:t> (for tablets - screens equal to or greater than 768px wide)</a:t>
            </a:r>
          </a:p>
          <a:p>
            <a:r>
              <a:rPr lang="en-IN" dirty="0">
                <a:solidFill>
                  <a:srgbClr val="00B0F0"/>
                </a:solidFill>
              </a:rPr>
              <a:t>md </a:t>
            </a:r>
            <a:r>
              <a:rPr lang="en-IN" dirty="0"/>
              <a:t>(for small laptops - screens equal to or greater than 992px wide)</a:t>
            </a:r>
          </a:p>
          <a:p>
            <a:r>
              <a:rPr lang="en-IN" dirty="0" err="1">
                <a:solidFill>
                  <a:srgbClr val="00B0F0"/>
                </a:solidFill>
              </a:rPr>
              <a:t>lg</a:t>
            </a:r>
            <a:r>
              <a:rPr lang="en-IN" dirty="0"/>
              <a:t> (for laptops and desktops - screens equal to or greater than 1200px wide)</a:t>
            </a:r>
          </a:p>
          <a:p>
            <a:pPr marL="0" indent="0">
              <a:buNone/>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functions</a:t>
            </a:r>
          </a:p>
        </p:txBody>
      </p:sp>
      <p:sp>
        <p:nvSpPr>
          <p:cNvPr id="3" name="Content Placeholder 2"/>
          <p:cNvSpPr>
            <a:spLocks noGrp="1"/>
          </p:cNvSpPr>
          <p:nvPr>
            <p:ph idx="1"/>
          </p:nvPr>
        </p:nvSpPr>
        <p:spPr>
          <a:xfrm>
            <a:off x="1999716" y="1367327"/>
            <a:ext cx="9504896" cy="5255664"/>
          </a:xfrm>
        </p:spPr>
        <p:txBody>
          <a:bodyPr>
            <a:normAutofit fontScale="92500" lnSpcReduction="20000"/>
          </a:bodyPr>
          <a:lstStyle/>
          <a:p>
            <a:r>
              <a:rPr lang="en-US" dirty="0"/>
              <a:t>Len(</a:t>
            </a:r>
            <a:r>
              <a:rPr lang="en-US" dirty="0" err="1"/>
              <a:t>Str</a:t>
            </a:r>
            <a:r>
              <a:rPr lang="en-US" dirty="0"/>
              <a:t>)</a:t>
            </a:r>
          </a:p>
          <a:p>
            <a:pPr marL="107950" indent="0">
              <a:buNone/>
            </a:pPr>
            <a:r>
              <a:rPr lang="en-US" dirty="0"/>
              <a:t>    </a:t>
            </a:r>
            <a:r>
              <a:rPr lang="en-US" dirty="0" err="1"/>
              <a:t>Str</a:t>
            </a:r>
            <a:r>
              <a:rPr lang="en-US" dirty="0"/>
              <a:t>=“</a:t>
            </a:r>
            <a:r>
              <a:rPr lang="en-US" dirty="0" err="1"/>
              <a:t>networkz</a:t>
            </a:r>
            <a:r>
              <a:rPr lang="en-US" dirty="0"/>
              <a:t>”</a:t>
            </a:r>
          </a:p>
          <a:p>
            <a:pPr marL="107950" indent="0">
              <a:buNone/>
            </a:pPr>
            <a:r>
              <a:rPr lang="en-US" dirty="0"/>
              <a:t>    </a:t>
            </a:r>
            <a:r>
              <a:rPr lang="en-US" dirty="0" err="1"/>
              <a:t>len</a:t>
            </a:r>
            <a:r>
              <a:rPr lang="en-US" dirty="0"/>
              <a:t>(</a:t>
            </a:r>
            <a:r>
              <a:rPr lang="en-US" dirty="0" err="1"/>
              <a:t>Str</a:t>
            </a:r>
            <a:r>
              <a:rPr lang="en-US" dirty="0"/>
              <a:t>)</a:t>
            </a:r>
          </a:p>
          <a:p>
            <a:pPr marL="393700" indent="-285750"/>
            <a:r>
              <a:rPr lang="en-US" dirty="0" err="1"/>
              <a:t>Str.lower</a:t>
            </a:r>
            <a:r>
              <a:rPr lang="en-US" dirty="0"/>
              <a:t>()</a:t>
            </a:r>
          </a:p>
          <a:p>
            <a:pPr marL="393700" indent="-285750"/>
            <a:r>
              <a:rPr lang="en-US" dirty="0" err="1"/>
              <a:t>Str.upper</a:t>
            </a:r>
            <a:r>
              <a:rPr lang="en-US" dirty="0"/>
              <a:t>()</a:t>
            </a:r>
          </a:p>
          <a:p>
            <a:pPr marL="393700" indent="-285750"/>
            <a:r>
              <a:rPr lang="en-US" dirty="0" err="1"/>
              <a:t>Str.capitalize</a:t>
            </a:r>
            <a:r>
              <a:rPr lang="en-US" dirty="0"/>
              <a:t>()</a:t>
            </a:r>
          </a:p>
          <a:p>
            <a:pPr marL="393700" indent="-285750"/>
            <a:r>
              <a:rPr lang="en-US" dirty="0" err="1"/>
              <a:t>Str.startswith</a:t>
            </a:r>
            <a:r>
              <a:rPr lang="en-US" dirty="0"/>
              <a:t>(‘a’)</a:t>
            </a:r>
          </a:p>
          <a:p>
            <a:pPr marL="393700" indent="-285750"/>
            <a:r>
              <a:rPr lang="en-US" dirty="0" err="1"/>
              <a:t>Str.endswith</a:t>
            </a:r>
            <a:r>
              <a:rPr lang="en-US" dirty="0"/>
              <a:t>(‘a’)</a:t>
            </a:r>
          </a:p>
          <a:p>
            <a:pPr marL="393700" indent="-285750"/>
            <a:r>
              <a:rPr lang="en-US" dirty="0" err="1"/>
              <a:t>Str.count</a:t>
            </a:r>
            <a:r>
              <a:rPr lang="en-US" dirty="0"/>
              <a:t>(‘a’)</a:t>
            </a:r>
          </a:p>
          <a:p>
            <a:pPr marL="393700" indent="-285750"/>
            <a:r>
              <a:rPr lang="en-US" dirty="0" err="1"/>
              <a:t>Str.strip</a:t>
            </a:r>
            <a:r>
              <a:rPr lang="en-US" dirty="0"/>
              <a:t>()</a:t>
            </a:r>
          </a:p>
          <a:p>
            <a:pPr marL="393700" indent="-285750"/>
            <a:r>
              <a:rPr lang="en-US" dirty="0" err="1"/>
              <a:t>Str.isdigit</a:t>
            </a:r>
            <a:r>
              <a:rPr lang="en-US" dirty="0"/>
              <a:t>()</a:t>
            </a:r>
          </a:p>
          <a:p>
            <a:pPr marL="393700" indent="-285750"/>
            <a:r>
              <a:rPr lang="en-US" dirty="0" err="1"/>
              <a:t>Str.isalpha</a:t>
            </a:r>
            <a:r>
              <a:rPr lang="en-US" dirty="0"/>
              <a:t>()</a:t>
            </a:r>
          </a:p>
          <a:p>
            <a:pPr marL="393700" indent="-285750"/>
            <a:r>
              <a:rPr lang="en-US" dirty="0" err="1"/>
              <a:t>Str.isalnum</a:t>
            </a:r>
            <a:r>
              <a:rPr lang="en-US" dirty="0"/>
              <a:t>()</a:t>
            </a:r>
          </a:p>
          <a:p>
            <a:pPr marL="393700" indent="-285750"/>
            <a:r>
              <a:rPr lang="en-US" dirty="0" err="1"/>
              <a:t>Str.space</a:t>
            </a:r>
            <a:r>
              <a:rPr lang="en-US" dirty="0"/>
              <a:t>()</a:t>
            </a:r>
          </a:p>
          <a:p>
            <a:pPr marL="393700" indent="-285750"/>
            <a:r>
              <a:rPr lang="en-US" dirty="0" err="1"/>
              <a:t>Word.replace</a:t>
            </a:r>
            <a:r>
              <a:rPr lang="en-US" dirty="0"/>
              <a:t>(“</a:t>
            </a:r>
            <a:r>
              <a:rPr lang="en-US" dirty="0" err="1"/>
              <a:t>hello”,”goodbye</a:t>
            </a:r>
            <a:r>
              <a:rPr lang="en-US" dirty="0"/>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Button Style</a:t>
            </a:r>
            <a:endParaRPr lang="en-US" dirty="0"/>
          </a:p>
        </p:txBody>
      </p:sp>
      <p:sp>
        <p:nvSpPr>
          <p:cNvPr id="3" name="Content Placeholder 2"/>
          <p:cNvSpPr>
            <a:spLocks noGrp="1"/>
          </p:cNvSpPr>
          <p:nvPr>
            <p:ph idx="1"/>
          </p:nvPr>
        </p:nvSpPr>
        <p:spPr>
          <a:xfrm>
            <a:off x="1371599" y="1576873"/>
            <a:ext cx="10590245" cy="4334349"/>
          </a:xfrm>
        </p:spPr>
        <p:txBody>
          <a:bodyPr>
            <a:normAutofit/>
          </a:bodyPr>
          <a:lstStyle/>
          <a:p>
            <a:r>
              <a:rPr lang="en-IN" dirty="0"/>
              <a:t>Bootstrap provides different styles of buttons:</a:t>
            </a:r>
          </a:p>
          <a:p>
            <a:r>
              <a:rPr lang="en-IN" dirty="0"/>
              <a:t>To achieve the button styles above, Bootstrap has the following classes:</a:t>
            </a:r>
          </a:p>
          <a:p>
            <a:r>
              <a:rPr lang="en-IN" dirty="0"/>
              <a:t>.</a:t>
            </a:r>
            <a:r>
              <a:rPr lang="en-IN" dirty="0" err="1"/>
              <a:t>btn</a:t>
            </a:r>
            <a:r>
              <a:rPr lang="en-IN" dirty="0"/>
              <a:t>-basic</a:t>
            </a:r>
          </a:p>
          <a:p>
            <a:r>
              <a:rPr lang="en-IN" dirty="0"/>
              <a:t>.</a:t>
            </a:r>
            <a:r>
              <a:rPr lang="en-IN" dirty="0" err="1"/>
              <a:t>btn</a:t>
            </a:r>
            <a:r>
              <a:rPr lang="en-IN" dirty="0"/>
              <a:t>-default</a:t>
            </a:r>
          </a:p>
          <a:p>
            <a:r>
              <a:rPr lang="en-IN" dirty="0"/>
              <a:t>.</a:t>
            </a:r>
            <a:r>
              <a:rPr lang="en-IN" dirty="0" err="1"/>
              <a:t>btn</a:t>
            </a:r>
            <a:r>
              <a:rPr lang="en-IN" dirty="0"/>
              <a:t>-primary</a:t>
            </a:r>
          </a:p>
          <a:p>
            <a:r>
              <a:rPr lang="en-IN" dirty="0"/>
              <a:t>.</a:t>
            </a:r>
            <a:r>
              <a:rPr lang="en-IN" dirty="0" err="1"/>
              <a:t>btn</a:t>
            </a:r>
            <a:r>
              <a:rPr lang="en-IN" dirty="0"/>
              <a:t>-success</a:t>
            </a:r>
          </a:p>
          <a:p>
            <a:r>
              <a:rPr lang="en-IN" dirty="0"/>
              <a:t>.</a:t>
            </a:r>
            <a:r>
              <a:rPr lang="en-IN" dirty="0" err="1"/>
              <a:t>btn</a:t>
            </a:r>
            <a:r>
              <a:rPr lang="en-IN" dirty="0"/>
              <a:t>-info</a:t>
            </a:r>
          </a:p>
          <a:p>
            <a:r>
              <a:rPr lang="en-IN" dirty="0"/>
              <a:t>.</a:t>
            </a:r>
            <a:r>
              <a:rPr lang="en-IN" dirty="0" err="1"/>
              <a:t>btn</a:t>
            </a:r>
            <a:r>
              <a:rPr lang="en-IN" dirty="0"/>
              <a:t>-warning</a:t>
            </a:r>
          </a:p>
          <a:p>
            <a:r>
              <a:rPr lang="en-IN" dirty="0"/>
              <a:t>.</a:t>
            </a:r>
            <a:r>
              <a:rPr lang="en-IN" dirty="0" err="1"/>
              <a:t>btn</a:t>
            </a:r>
            <a:r>
              <a:rPr lang="en-IN" dirty="0"/>
              <a:t>-danger</a:t>
            </a:r>
          </a:p>
          <a:p>
            <a:r>
              <a:rPr lang="en-IN" dirty="0"/>
              <a:t>.</a:t>
            </a:r>
            <a:r>
              <a:rPr lang="en-IN" dirty="0" err="1"/>
              <a:t>btn</a:t>
            </a:r>
            <a:r>
              <a:rPr lang="en-IN" dirty="0"/>
              <a:t>-link</a:t>
            </a:r>
          </a:p>
          <a:p>
            <a:endParaRPr lang="en-US" dirty="0"/>
          </a:p>
        </p:txBody>
      </p:sp>
      <p:pic>
        <p:nvPicPr>
          <p:cNvPr id="4" name="Picture 3"/>
          <p:cNvPicPr>
            <a:picLocks noChangeAspect="1"/>
          </p:cNvPicPr>
          <p:nvPr/>
        </p:nvPicPr>
        <p:blipFill>
          <a:blip r:embed="rId2"/>
          <a:stretch>
            <a:fillRect/>
          </a:stretch>
        </p:blipFill>
        <p:spPr>
          <a:xfrm>
            <a:off x="3750906" y="3229352"/>
            <a:ext cx="8018971" cy="684652"/>
          </a:xfrm>
          <a:prstGeom prst="rect">
            <a:avLst/>
          </a:prstGeom>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endParaRPr lang="en-US" dirty="0"/>
          </a:p>
        </p:txBody>
      </p:sp>
      <p:sp>
        <p:nvSpPr>
          <p:cNvPr id="3" name="Content Placeholder 2"/>
          <p:cNvSpPr>
            <a:spLocks noGrp="1"/>
          </p:cNvSpPr>
          <p:nvPr>
            <p:ph idx="1"/>
          </p:nvPr>
        </p:nvSpPr>
        <p:spPr/>
        <p:txBody>
          <a:bodyPr/>
          <a:lstStyle/>
          <a:p>
            <a:pPr marL="0" indent="0">
              <a:buNone/>
            </a:pPr>
            <a:r>
              <a:rPr lang="en-IN" dirty="0"/>
              <a:t>&lt;button type="button" class="</a:t>
            </a:r>
            <a:r>
              <a:rPr lang="en-IN" dirty="0" err="1"/>
              <a:t>btn</a:t>
            </a:r>
            <a:r>
              <a:rPr lang="en-IN" dirty="0"/>
              <a:t>-basic"&gt;Basic&lt;/button&gt;</a:t>
            </a:r>
            <a:br>
              <a:rPr lang="en-IN" dirty="0"/>
            </a:br>
            <a:r>
              <a:rPr lang="en-IN" dirty="0"/>
              <a:t>&lt;button type="button" class="</a:t>
            </a:r>
            <a:r>
              <a:rPr lang="en-IN" dirty="0" err="1"/>
              <a:t>btn</a:t>
            </a:r>
            <a:r>
              <a:rPr lang="en-IN" dirty="0"/>
              <a:t>-default"&gt;Default&lt;/button&gt;</a:t>
            </a:r>
            <a:br>
              <a:rPr lang="en-IN" dirty="0"/>
            </a:br>
            <a:r>
              <a:rPr lang="en-IN" dirty="0"/>
              <a:t>&lt;button type="button" class="</a:t>
            </a:r>
            <a:r>
              <a:rPr lang="en-IN" dirty="0" err="1"/>
              <a:t>btn</a:t>
            </a:r>
            <a:r>
              <a:rPr lang="en-IN" dirty="0"/>
              <a:t>-primary"&gt;Primary&lt;/button&gt;</a:t>
            </a:r>
            <a:br>
              <a:rPr lang="en-IN" dirty="0"/>
            </a:br>
            <a:r>
              <a:rPr lang="en-IN" dirty="0"/>
              <a:t>&lt;button type="button" class="</a:t>
            </a:r>
            <a:r>
              <a:rPr lang="en-IN" dirty="0" err="1"/>
              <a:t>btn</a:t>
            </a:r>
            <a:r>
              <a:rPr lang="en-IN" dirty="0"/>
              <a:t>-success"&gt;Success&lt;/button&gt;</a:t>
            </a:r>
            <a:br>
              <a:rPr lang="en-IN" dirty="0"/>
            </a:br>
            <a:r>
              <a:rPr lang="en-IN" dirty="0"/>
              <a:t>&lt;button type="button" class=“</a:t>
            </a:r>
            <a:r>
              <a:rPr lang="en-IN" dirty="0" err="1"/>
              <a:t>btn</a:t>
            </a:r>
            <a:r>
              <a:rPr lang="en-IN" dirty="0"/>
              <a:t>-info"&gt;Info&lt;/button&gt;</a:t>
            </a:r>
            <a:br>
              <a:rPr lang="en-IN" dirty="0"/>
            </a:br>
            <a:r>
              <a:rPr lang="en-IN" dirty="0"/>
              <a:t>&lt;button type="button" class="</a:t>
            </a:r>
            <a:r>
              <a:rPr lang="en-IN" dirty="0" err="1"/>
              <a:t>btn</a:t>
            </a:r>
            <a:r>
              <a:rPr lang="en-IN" dirty="0"/>
              <a:t>-warning"&gt;Warning&lt;/button&gt;</a:t>
            </a:r>
            <a:br>
              <a:rPr lang="en-IN" dirty="0"/>
            </a:br>
            <a:r>
              <a:rPr lang="en-IN" dirty="0"/>
              <a:t>&lt;button type="button" class="</a:t>
            </a:r>
            <a:r>
              <a:rPr lang="en-IN" dirty="0" err="1"/>
              <a:t>btn</a:t>
            </a:r>
            <a:r>
              <a:rPr lang="en-IN" dirty="0"/>
              <a:t>-danger"&gt;Danger&lt;/button&gt;</a:t>
            </a:r>
            <a:br>
              <a:rPr lang="en-IN" dirty="0"/>
            </a:br>
            <a:r>
              <a:rPr lang="en-IN" dirty="0"/>
              <a:t>&lt;button type="button" class="</a:t>
            </a:r>
            <a:r>
              <a:rPr lang="en-IN" dirty="0" err="1"/>
              <a:t>btn</a:t>
            </a:r>
            <a:r>
              <a:rPr lang="en-IN" dirty="0"/>
              <a:t>-link"&gt;Link&lt;/button&gt;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a:t>
            </a:r>
          </a:p>
        </p:txBody>
      </p:sp>
      <p:sp>
        <p:nvSpPr>
          <p:cNvPr id="3" name="Content Placeholder 2"/>
          <p:cNvSpPr>
            <a:spLocks noGrp="1"/>
          </p:cNvSpPr>
          <p:nvPr>
            <p:ph idx="1"/>
          </p:nvPr>
        </p:nvSpPr>
        <p:spPr/>
        <p:txBody>
          <a:bodyPr/>
          <a:lstStyle/>
          <a:p>
            <a:pPr marL="0" indent="0">
              <a:buNone/>
            </a:pPr>
            <a:endParaRPr lang="en-US" dirty="0"/>
          </a:p>
          <a:p>
            <a:r>
              <a:rPr lang="en-US" dirty="0"/>
              <a:t>JSON syntax is basically considered as a subset of JavaScript syntax; it includes the following −</a:t>
            </a:r>
          </a:p>
          <a:p>
            <a:pPr marL="0" indent="0">
              <a:buNone/>
            </a:pPr>
            <a:r>
              <a:rPr lang="en-US" dirty="0"/>
              <a:t> Data is represented in name/value pairs.</a:t>
            </a:r>
          </a:p>
          <a:p>
            <a:pPr marL="0" indent="0">
              <a:buNone/>
            </a:pPr>
            <a:r>
              <a:rPr lang="en-US" dirty="0"/>
              <a:t> Curly braces hold objects and each name is followed by ':'(colon), the    	name/value pairs are separated by , (comma).</a:t>
            </a:r>
          </a:p>
          <a:p>
            <a:pPr marL="0" indent="0">
              <a:buNone/>
            </a:pPr>
            <a:r>
              <a:rPr lang="en-US" dirty="0"/>
              <a:t> Square brackets hold arrays and values are separated by ,(comma).</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u="sng" dirty="0"/>
              <a:t>JSON Functions</a:t>
            </a:r>
          </a:p>
          <a:p>
            <a:pPr marL="0" indent="0">
              <a:buNone/>
            </a:pPr>
            <a:endParaRPr lang="en-US" u="sng" dirty="0"/>
          </a:p>
          <a:p>
            <a:r>
              <a:rPr lang="en-US" u="sng" dirty="0"/>
              <a:t>Function Libraries</a:t>
            </a:r>
          </a:p>
          <a:p>
            <a:pPr>
              <a:buFont typeface="Wingdings" panose="05000000000000000000" pitchFamily="2" charset="2"/>
              <a:buChar char="Ø"/>
            </a:pPr>
            <a:endParaRPr lang="en-US" u="sng" dirty="0"/>
          </a:p>
          <a:p>
            <a:pPr>
              <a:buFont typeface="Wingdings" panose="05000000000000000000" pitchFamily="2" charset="2"/>
              <a:buChar char="Ø"/>
            </a:pPr>
            <a:r>
              <a:rPr lang="en-US" dirty="0"/>
              <a:t>encode Encodes the Python object into a JSON string representation.</a:t>
            </a:r>
          </a:p>
          <a:p>
            <a:pPr>
              <a:buFont typeface="Wingdings" panose="05000000000000000000" pitchFamily="2" charset="2"/>
              <a:buChar char="Ø"/>
            </a:pPr>
            <a:r>
              <a:rPr lang="en-US" dirty="0"/>
              <a:t>decode Decodes a JSON-encoded string into a Python object.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0191" r="33283" b="31805"/>
          <a:stretch>
            <a:fillRect/>
          </a:stretch>
        </p:blipFill>
        <p:spPr>
          <a:xfrm>
            <a:off x="1717704" y="905855"/>
            <a:ext cx="9220911" cy="5016381"/>
          </a:xfrm>
          <a:prstGeom prst="rect">
            <a:avLst/>
          </a:prstGeom>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&lt;p id="</a:t>
            </a:r>
            <a:r>
              <a:rPr lang="en-US" dirty="0" err="1"/>
              <a:t>ab</a:t>
            </a:r>
            <a:r>
              <a:rPr lang="en-US" dirty="0"/>
              <a:t>"&gt;&lt;/p&gt;</a:t>
            </a:r>
          </a:p>
          <a:p>
            <a:pPr marL="0" indent="0">
              <a:buNone/>
            </a:pPr>
            <a:r>
              <a:rPr lang="en-US" dirty="0"/>
              <a:t>&lt;script&gt;</a:t>
            </a:r>
          </a:p>
          <a:p>
            <a:pPr marL="0" indent="0">
              <a:buNone/>
            </a:pPr>
            <a:r>
              <a:rPr lang="en-US" dirty="0" err="1"/>
              <a:t>var</a:t>
            </a:r>
            <a:r>
              <a:rPr lang="en-US" dirty="0"/>
              <a:t> d={Name:'Megha',Age:20,Place:'EKM'}</a:t>
            </a:r>
          </a:p>
          <a:p>
            <a:pPr marL="0" indent="0">
              <a:buNone/>
            </a:pPr>
            <a:r>
              <a:rPr lang="en-US" dirty="0" err="1"/>
              <a:t>var</a:t>
            </a:r>
            <a:r>
              <a:rPr lang="en-US" dirty="0"/>
              <a:t> d1=</a:t>
            </a:r>
            <a:r>
              <a:rPr lang="en-US" dirty="0" err="1"/>
              <a:t>JSON.stringify</a:t>
            </a:r>
            <a:r>
              <a:rPr lang="en-US" dirty="0"/>
              <a:t>(d);</a:t>
            </a:r>
          </a:p>
          <a:p>
            <a:pPr marL="0" indent="0">
              <a:buNone/>
            </a:pPr>
            <a:r>
              <a:rPr lang="en-US" dirty="0" err="1"/>
              <a:t>document.getElementById</a:t>
            </a:r>
            <a:r>
              <a:rPr lang="en-US" dirty="0"/>
              <a:t>("</a:t>
            </a:r>
            <a:r>
              <a:rPr lang="en-US" dirty="0" err="1"/>
              <a:t>ab</a:t>
            </a:r>
            <a:r>
              <a:rPr lang="en-US" dirty="0"/>
              <a:t>").</a:t>
            </a:r>
            <a:r>
              <a:rPr lang="en-US" dirty="0" err="1"/>
              <a:t>innerHTML</a:t>
            </a:r>
            <a:r>
              <a:rPr lang="en-US" dirty="0"/>
              <a:t>=d1;</a:t>
            </a:r>
          </a:p>
          <a:p>
            <a:pPr marL="0" indent="0">
              <a:buNone/>
            </a:pPr>
            <a:r>
              <a:rPr lang="en-US" dirty="0"/>
              <a:t>&lt;/script&gt;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6399" t="19348" r="34304" b="30843"/>
          <a:stretch>
            <a:fillRect/>
          </a:stretch>
        </p:blipFill>
        <p:spPr>
          <a:xfrm>
            <a:off x="2341548" y="1666430"/>
            <a:ext cx="9349099" cy="4144710"/>
          </a:xfrm>
          <a:prstGeom prst="rect">
            <a:avLst/>
          </a:prstGeom>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7047" t="19567" r="35064" b="29798"/>
          <a:stretch>
            <a:fillRect/>
          </a:stretch>
        </p:blipFill>
        <p:spPr>
          <a:xfrm>
            <a:off x="1784410" y="897308"/>
            <a:ext cx="9470401" cy="4768554"/>
          </a:xfrm>
          <a:prstGeom prst="rect">
            <a:avLst/>
          </a:prstGeom>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5774" t="19735" r="37030" b="26339"/>
          <a:stretch>
            <a:fillRect/>
          </a:stretch>
        </p:blipFill>
        <p:spPr>
          <a:xfrm>
            <a:off x="2400493" y="1529697"/>
            <a:ext cx="8042468" cy="4426721"/>
          </a:xfrm>
          <a:prstGeom prst="rect">
            <a:avLst/>
          </a:prstGeom>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7243" t="21045" r="37024" b="30507"/>
          <a:stretch>
            <a:fillRect/>
          </a:stretch>
        </p:blipFill>
        <p:spPr>
          <a:xfrm>
            <a:off x="2136449" y="846033"/>
            <a:ext cx="8485973" cy="458909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p:txBody>
          <a:bodyPr/>
          <a:lstStyle/>
          <a:p>
            <a:r>
              <a:rPr lang="en-US" dirty="0"/>
              <a:t>Mutable </a:t>
            </a:r>
          </a:p>
          <a:p>
            <a:pPr marL="0" indent="0">
              <a:buNone/>
            </a:pPr>
            <a:r>
              <a:rPr lang="en-US" dirty="0"/>
              <a:t>List=[1,2,3,4]</a:t>
            </a:r>
          </a:p>
          <a:p>
            <a:r>
              <a:rPr lang="en-US" dirty="0"/>
              <a:t>List are collection of items</a:t>
            </a:r>
          </a:p>
          <a:p>
            <a:r>
              <a:rPr lang="en-US" dirty="0"/>
              <a:t>List use square brackets</a:t>
            </a:r>
          </a:p>
          <a:p>
            <a:r>
              <a:rPr lang="en-US" dirty="0"/>
              <a:t>Operations include </a:t>
            </a:r>
            <a:r>
              <a:rPr lang="en-US" dirty="0" err="1"/>
              <a:t>indexing,slicing,concatenation,repetition</a:t>
            </a:r>
            <a:r>
              <a:rPr lang="en-US" dirty="0"/>
              <a:t> and checking for membership</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7047" t="21563" r="36209" b="29582"/>
          <a:stretch>
            <a:fillRect/>
          </a:stretch>
        </p:blipFill>
        <p:spPr>
          <a:xfrm>
            <a:off x="2290273" y="1367327"/>
            <a:ext cx="8827806" cy="4785645"/>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7175" t="20206" r="36464" b="36593"/>
          <a:stretch>
            <a:fillRect/>
          </a:stretch>
        </p:blipFill>
        <p:spPr>
          <a:xfrm>
            <a:off x="2238999" y="1136589"/>
            <a:ext cx="8562886" cy="3443955"/>
          </a:xfrm>
          <a:prstGeom prst="rect">
            <a:avLst/>
          </a:prstGeom>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5035" t="32080" r="45340" b="31132"/>
          <a:stretch>
            <a:fillRect/>
          </a:stretch>
        </p:blipFill>
        <p:spPr>
          <a:xfrm>
            <a:off x="3247401" y="1119498"/>
            <a:ext cx="7434841" cy="51103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6628" y="846034"/>
            <a:ext cx="9427984" cy="5811140"/>
          </a:xfrm>
        </p:spPr>
        <p:txBody>
          <a:bodyPr>
            <a:normAutofit lnSpcReduction="10000"/>
          </a:bodyPr>
          <a:lstStyle/>
          <a:p>
            <a:r>
              <a:rPr lang="en-US" dirty="0"/>
              <a:t>Print(“hello”)</a:t>
            </a:r>
          </a:p>
          <a:p>
            <a:r>
              <a:rPr lang="en-US" dirty="0"/>
              <a:t>basket=‘ apple, grape, orange, dates’</a:t>
            </a:r>
          </a:p>
          <a:p>
            <a:pPr marL="0" indent="0">
              <a:buNone/>
            </a:pPr>
            <a:r>
              <a:rPr lang="en-US" dirty="0"/>
              <a:t>	print(basket)</a:t>
            </a:r>
          </a:p>
          <a:p>
            <a:pPr marL="0" indent="0">
              <a:buNone/>
            </a:pPr>
            <a:r>
              <a:rPr lang="en-US" dirty="0"/>
              <a:t>We use list</a:t>
            </a:r>
          </a:p>
          <a:p>
            <a:pPr>
              <a:buFont typeface="Wingdings" panose="05000000000000000000" pitchFamily="2" charset="2"/>
              <a:buChar char="§"/>
            </a:pPr>
            <a:r>
              <a:rPr lang="en-US" dirty="0"/>
              <a:t>basket=[‘</a:t>
            </a:r>
            <a:r>
              <a:rPr lang="en-US" dirty="0" err="1"/>
              <a:t>apple’,’grapes’,’orange’,’dates</a:t>
            </a:r>
            <a:r>
              <a:rPr lang="en-US" dirty="0"/>
              <a:t>’]</a:t>
            </a:r>
          </a:p>
          <a:p>
            <a:pPr marL="0" indent="0">
              <a:buNone/>
            </a:pPr>
            <a:r>
              <a:rPr lang="en-US" dirty="0"/>
              <a:t>	print(basket)</a:t>
            </a:r>
          </a:p>
          <a:p>
            <a:pPr marL="0" indent="0">
              <a:buNone/>
            </a:pPr>
            <a:r>
              <a:rPr lang="en-US" dirty="0"/>
              <a:t>	print(basket[3])</a:t>
            </a:r>
          </a:p>
          <a:p>
            <a:pPr>
              <a:buFont typeface="Wingdings" panose="05000000000000000000" pitchFamily="2" charset="2"/>
              <a:buChar char="§"/>
            </a:pPr>
            <a:r>
              <a:rPr lang="en-US" dirty="0"/>
              <a:t>basket[3]=‘banana’</a:t>
            </a:r>
          </a:p>
          <a:p>
            <a:pPr marL="0" indent="0">
              <a:buNone/>
            </a:pPr>
            <a:r>
              <a:rPr lang="en-US" dirty="0"/>
              <a:t>	print(basket[1:5])</a:t>
            </a:r>
          </a:p>
          <a:p>
            <a:pPr>
              <a:buFont typeface="Wingdings" panose="05000000000000000000" pitchFamily="2" charset="2"/>
              <a:buChar char="§"/>
            </a:pPr>
            <a:r>
              <a:rPr lang="en-US" dirty="0"/>
              <a:t>numbers=[1,2,3,4,4]</a:t>
            </a:r>
          </a:p>
          <a:p>
            <a:pPr marL="0" indent="0">
              <a:buNone/>
            </a:pPr>
            <a:r>
              <a:rPr lang="en-US" dirty="0"/>
              <a:t>	print(numbers)</a:t>
            </a:r>
          </a:p>
          <a:p>
            <a:pPr>
              <a:buFont typeface="Wingdings" panose="05000000000000000000" pitchFamily="2" charset="2"/>
              <a:buChar char="§"/>
            </a:pPr>
            <a:r>
              <a:rPr lang="en-US" dirty="0"/>
              <a:t>numbers=[1,2,3,4,4,’America’,’japan’]</a:t>
            </a:r>
          </a:p>
          <a:p>
            <a:pPr marL="0" indent="0">
              <a:buNone/>
            </a:pPr>
            <a:r>
              <a:rPr lang="en-US" dirty="0"/>
              <a:t>	print(numbers)</a:t>
            </a:r>
          </a:p>
          <a:p>
            <a:pPr>
              <a:buFont typeface="Wingdings" panose="05000000000000000000" pitchFamily="2" charset="2"/>
              <a:buChar char="§"/>
            </a:pPr>
            <a:r>
              <a:rPr lang="en-US" dirty="0" err="1"/>
              <a:t>mainlist</a:t>
            </a:r>
            <a:r>
              <a:rPr lang="en-US" dirty="0"/>
              <a:t>=[</a:t>
            </a:r>
            <a:r>
              <a:rPr lang="en-US" dirty="0" err="1"/>
              <a:t>basket,numbers</a:t>
            </a:r>
            <a:r>
              <a:rPr lang="en-US" dirty="0"/>
              <a:t>]</a:t>
            </a:r>
          </a:p>
          <a:p>
            <a:pPr marL="0" indent="0">
              <a:buNone/>
            </a:pPr>
            <a:r>
              <a:rPr lang="en-US" dirty="0"/>
              <a:t>	Print(</a:t>
            </a:r>
            <a:r>
              <a:rPr lang="en-US" dirty="0" err="1"/>
              <a:t>mainlist</a:t>
            </a:r>
            <a:r>
              <a:rPr lang="en-US" dirty="0"/>
              <a:t>)</a:t>
            </a:r>
          </a:p>
          <a:p>
            <a:pPr marL="0" indent="0">
              <a:buNone/>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6086" y="287707"/>
            <a:ext cx="8915400" cy="6284009"/>
          </a:xfrm>
        </p:spPr>
        <p:txBody>
          <a:bodyPr>
            <a:normAutofit fontScale="25000" lnSpcReduction="20000"/>
          </a:bodyPr>
          <a:lstStyle/>
          <a:p>
            <a:r>
              <a:rPr lang="en-US" sz="5600" dirty="0"/>
              <a:t>basket=[‘</a:t>
            </a:r>
            <a:r>
              <a:rPr lang="en-US" sz="5600" dirty="0" err="1"/>
              <a:t>apple’,’grapes’,’orange’,’dates’,’jackfruit’,’watermelon</a:t>
            </a:r>
            <a:r>
              <a:rPr lang="en-US" sz="5600" dirty="0"/>
              <a:t>’]</a:t>
            </a:r>
          </a:p>
          <a:p>
            <a:pPr marL="0" indent="0">
              <a:buNone/>
            </a:pPr>
            <a:r>
              <a:rPr lang="en-US" sz="5600" dirty="0"/>
              <a:t>	print(basket)</a:t>
            </a:r>
          </a:p>
          <a:p>
            <a:pPr marL="0" indent="0">
              <a:buNone/>
            </a:pPr>
            <a:r>
              <a:rPr lang="en-US" sz="5600" dirty="0"/>
              <a:t>	basket[3]=‘banana’</a:t>
            </a:r>
          </a:p>
          <a:p>
            <a:pPr marL="0" indent="0">
              <a:buNone/>
            </a:pPr>
            <a:r>
              <a:rPr lang="en-US" sz="5600" dirty="0"/>
              <a:t>	</a:t>
            </a:r>
            <a:r>
              <a:rPr lang="en-US" sz="5600" dirty="0" err="1"/>
              <a:t>basket.append</a:t>
            </a:r>
            <a:r>
              <a:rPr lang="en-US" sz="5600" dirty="0"/>
              <a:t>(‘cherry’)</a:t>
            </a:r>
          </a:p>
          <a:p>
            <a:pPr marL="0" indent="0">
              <a:buNone/>
            </a:pPr>
            <a:r>
              <a:rPr lang="en-US" sz="5600" dirty="0"/>
              <a:t>	</a:t>
            </a:r>
            <a:r>
              <a:rPr lang="en-US" sz="5600" dirty="0" err="1"/>
              <a:t>basket.append</a:t>
            </a:r>
            <a:r>
              <a:rPr lang="en-US" sz="5600" dirty="0"/>
              <a:t>(‘plum’)</a:t>
            </a:r>
          </a:p>
          <a:p>
            <a:pPr marL="0" indent="0">
              <a:buNone/>
            </a:pPr>
            <a:r>
              <a:rPr lang="en-US" sz="5600" dirty="0"/>
              <a:t>	</a:t>
            </a:r>
            <a:r>
              <a:rPr lang="en-US" sz="5600" dirty="0" err="1"/>
              <a:t>basket.append</a:t>
            </a:r>
            <a:r>
              <a:rPr lang="en-US" sz="5600" dirty="0"/>
              <a:t>(‘papaya’)</a:t>
            </a:r>
          </a:p>
          <a:p>
            <a:pPr marL="0" indent="0">
              <a:buNone/>
            </a:pPr>
            <a:r>
              <a:rPr lang="en-US" sz="5600" dirty="0"/>
              <a:t>	print(basket)</a:t>
            </a:r>
          </a:p>
          <a:p>
            <a:pPr>
              <a:buFont typeface="Wingdings" panose="05000000000000000000" pitchFamily="2" charset="2"/>
              <a:buChar char="§"/>
            </a:pPr>
            <a:r>
              <a:rPr lang="en-US" sz="5600" dirty="0"/>
              <a:t>del basket[6]</a:t>
            </a:r>
          </a:p>
          <a:p>
            <a:pPr marL="0" indent="0">
              <a:buNone/>
            </a:pPr>
            <a:r>
              <a:rPr lang="en-US" sz="5600" dirty="0"/>
              <a:t>         del basket[4]</a:t>
            </a:r>
          </a:p>
          <a:p>
            <a:pPr marL="0" indent="0">
              <a:buNone/>
            </a:pPr>
            <a:r>
              <a:rPr lang="en-US" sz="5600" dirty="0"/>
              <a:t>         del basket[2]</a:t>
            </a:r>
          </a:p>
          <a:p>
            <a:pPr marL="0" indent="0">
              <a:buNone/>
            </a:pPr>
            <a:r>
              <a:rPr lang="en-US" sz="5600" dirty="0"/>
              <a:t>         print(basket)</a:t>
            </a:r>
          </a:p>
          <a:p>
            <a:pPr>
              <a:buFont typeface="Wingdings" panose="05000000000000000000" pitchFamily="2" charset="2"/>
              <a:buChar char="§"/>
            </a:pPr>
            <a:r>
              <a:rPr lang="en-US" sz="5600" dirty="0"/>
              <a:t>List1=[1,2,3,4,4]</a:t>
            </a:r>
          </a:p>
          <a:p>
            <a:pPr marL="0" indent="0">
              <a:buNone/>
            </a:pPr>
            <a:r>
              <a:rPr lang="en-US" sz="5600" dirty="0"/>
              <a:t>	List2=[‘</a:t>
            </a:r>
            <a:r>
              <a:rPr lang="en-US" sz="5600" dirty="0" err="1"/>
              <a:t>car’,’bus’,’jeep’,’auto</a:t>
            </a:r>
            <a:r>
              <a:rPr lang="en-US" sz="5600" dirty="0"/>
              <a:t>’]</a:t>
            </a:r>
          </a:p>
          <a:p>
            <a:pPr marL="0" indent="0">
              <a:buNone/>
            </a:pPr>
            <a:r>
              <a:rPr lang="en-US" sz="5600" dirty="0"/>
              <a:t>	</a:t>
            </a:r>
            <a:r>
              <a:rPr lang="en-US" sz="5600" dirty="0" err="1"/>
              <a:t>listbig</a:t>
            </a:r>
            <a:r>
              <a:rPr lang="en-US" sz="5600" dirty="0"/>
              <a:t>=list1+list2</a:t>
            </a:r>
          </a:p>
          <a:p>
            <a:pPr marL="0" indent="0">
              <a:buNone/>
            </a:pPr>
            <a:r>
              <a:rPr lang="en-US" sz="5600" dirty="0"/>
              <a:t>	print(</a:t>
            </a:r>
            <a:r>
              <a:rPr lang="en-US" sz="5600" dirty="0" err="1"/>
              <a:t>listbig</a:t>
            </a:r>
            <a:r>
              <a:rPr lang="en-US" sz="5600" dirty="0"/>
              <a:t>)</a:t>
            </a:r>
          </a:p>
          <a:p>
            <a:pPr>
              <a:buFont typeface="Wingdings" panose="05000000000000000000" pitchFamily="2" charset="2"/>
              <a:buChar char="§"/>
            </a:pPr>
            <a:r>
              <a:rPr lang="en-US" sz="5600" dirty="0" err="1"/>
              <a:t>mylist</a:t>
            </a:r>
            <a:r>
              <a:rPr lang="en-US" sz="5600" dirty="0"/>
              <a:t>[‘</a:t>
            </a:r>
            <a:r>
              <a:rPr lang="en-US" sz="5600" dirty="0" err="1"/>
              <a:t>x’,’y</a:t>
            </a:r>
            <a:r>
              <a:rPr lang="en-US" sz="5600" dirty="0"/>
              <a:t>’]</a:t>
            </a:r>
          </a:p>
          <a:p>
            <a:pPr marL="0" indent="0">
              <a:buNone/>
            </a:pPr>
            <a:r>
              <a:rPr lang="en-US" sz="5600" dirty="0"/>
              <a:t>	print(</a:t>
            </a:r>
            <a:r>
              <a:rPr lang="en-US" sz="5600" dirty="0" err="1"/>
              <a:t>mylist</a:t>
            </a:r>
            <a:r>
              <a:rPr lang="en-US" sz="5600" dirty="0"/>
              <a:t>*5)</a:t>
            </a:r>
          </a:p>
          <a:p>
            <a:pPr>
              <a:buFont typeface="Wingdings" panose="05000000000000000000" pitchFamily="2" charset="2"/>
              <a:buChar char="§"/>
            </a:pPr>
            <a:r>
              <a:rPr lang="en-US" sz="5600" dirty="0"/>
              <a:t>Kamala=[‘1’,’2’]+[‘3’,’4’]</a:t>
            </a:r>
          </a:p>
          <a:p>
            <a:pPr marL="0" indent="0">
              <a:buNone/>
            </a:pPr>
            <a:r>
              <a:rPr lang="en-US" sz="5600" dirty="0"/>
              <a:t>	print(kamala)</a:t>
            </a:r>
          </a:p>
          <a:p>
            <a:pPr>
              <a:buFont typeface="Wingdings" panose="05000000000000000000" pitchFamily="2" charset="2"/>
              <a:buChar char="§"/>
            </a:pPr>
            <a:r>
              <a:rPr lang="en-US" sz="5600" dirty="0" err="1"/>
              <a:t>Thulasi</a:t>
            </a:r>
            <a:r>
              <a:rPr lang="en-US" sz="5600" dirty="0"/>
              <a:t>=10*[‘hi’]</a:t>
            </a:r>
          </a:p>
          <a:p>
            <a:pPr marL="0" indent="0">
              <a:buNone/>
            </a:pPr>
            <a:r>
              <a:rPr lang="en-US" sz="5600" dirty="0"/>
              <a:t>	print(</a:t>
            </a:r>
            <a:r>
              <a:rPr lang="en-US" sz="5600" dirty="0" err="1"/>
              <a:t>thulasi</a:t>
            </a:r>
            <a:r>
              <a:rPr lang="en-US" sz="5600" dirty="0"/>
              <a:t>)</a:t>
            </a:r>
          </a:p>
          <a:p>
            <a:pPr marL="0" indent="0">
              <a:buNone/>
            </a:pPr>
            <a:endParaRPr lang="en-US" sz="5600" dirty="0"/>
          </a:p>
          <a:p>
            <a:pPr>
              <a:buFont typeface="Wingdings" panose="05000000000000000000" pitchFamily="2" charset="2"/>
              <a:buChar char="§"/>
            </a:pPr>
            <a:endParaRPr lang="en-US" sz="5600" dirty="0"/>
          </a:p>
          <a:p>
            <a:pPr marL="0" indent="0">
              <a:buNone/>
            </a:pPr>
            <a:endParaRPr lang="en-US" sz="5600" dirty="0"/>
          </a:p>
          <a:p>
            <a:pPr marL="0" indent="0">
              <a:buNone/>
            </a:pPr>
            <a:endParaRPr lang="en-US" sz="5600" dirty="0"/>
          </a:p>
          <a:p>
            <a:pPr marL="0" indent="0">
              <a:buNone/>
            </a:pPr>
            <a:endParaRPr lang="en-US" dirty="0"/>
          </a:p>
          <a:p>
            <a:pPr marL="0" indent="0">
              <a:buNone/>
            </a:pPr>
            <a:r>
              <a:rPr lang="en-US" dirty="0"/>
              <a:t>	</a:t>
            </a:r>
          </a:p>
          <a:p>
            <a:pPr marL="0" indent="0">
              <a:buNone/>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 Program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operator</a:t>
            </a:r>
          </a:p>
        </p:txBody>
      </p:sp>
      <p:sp>
        <p:nvSpPr>
          <p:cNvPr id="3" name="Content Placeholder 2"/>
          <p:cNvSpPr>
            <a:spLocks noGrp="1"/>
          </p:cNvSpPr>
          <p:nvPr>
            <p:ph idx="1"/>
          </p:nvPr>
        </p:nvSpPr>
        <p:spPr/>
        <p:txBody>
          <a:bodyPr>
            <a:normAutofit/>
          </a:bodyPr>
          <a:lstStyle/>
          <a:p>
            <a:r>
              <a:rPr lang="en-US" dirty="0"/>
              <a:t>name=‘Barak Obama’</a:t>
            </a:r>
          </a:p>
          <a:p>
            <a:pPr marL="0" indent="0">
              <a:buNone/>
            </a:pPr>
            <a:r>
              <a:rPr lang="en-US" dirty="0"/>
              <a:t>	print(‘o’ in name)</a:t>
            </a:r>
          </a:p>
          <a:p>
            <a:pPr marL="0" indent="0">
              <a:buNone/>
            </a:pPr>
            <a:r>
              <a:rPr lang="en-US" dirty="0"/>
              <a:t>	print(‘e’ in name)</a:t>
            </a:r>
          </a:p>
          <a:p>
            <a:pPr marL="0" indent="0">
              <a:buNone/>
            </a:pPr>
            <a:r>
              <a:rPr lang="en-US" dirty="0"/>
              <a:t>	print(‘</a:t>
            </a:r>
            <a:r>
              <a:rPr lang="en-US" dirty="0" err="1"/>
              <a:t>ar</a:t>
            </a:r>
            <a:r>
              <a:rPr lang="en-US" dirty="0"/>
              <a:t>’ in name)</a:t>
            </a:r>
          </a:p>
          <a:p>
            <a:pPr marL="0" indent="0">
              <a:buNone/>
            </a:pPr>
            <a:r>
              <a:rPr lang="en-US" dirty="0"/>
              <a:t>	print(‘</a:t>
            </a:r>
            <a:r>
              <a:rPr lang="en-US" dirty="0" err="1"/>
              <a:t>er</a:t>
            </a:r>
            <a:r>
              <a:rPr lang="en-US" dirty="0"/>
              <a:t>’ in name)</a:t>
            </a:r>
          </a:p>
          <a:p>
            <a:pPr>
              <a:buFont typeface="Wingdings" panose="05000000000000000000" pitchFamily="2" charset="2"/>
              <a:buChar char="§"/>
            </a:pPr>
            <a:r>
              <a:rPr lang="en-US" dirty="0"/>
              <a:t>name=‘Barak Obama is the president of united states’</a:t>
            </a:r>
          </a:p>
          <a:p>
            <a:pPr marL="0" indent="0">
              <a:buNone/>
            </a:pPr>
            <a:r>
              <a:rPr lang="en-US" dirty="0"/>
              <a:t>	print(‘president’ in name)</a:t>
            </a:r>
          </a:p>
          <a:p>
            <a:pPr>
              <a:buFont typeface="Wingdings" panose="05000000000000000000" pitchFamily="2" charset="2"/>
              <a:buChar char="§"/>
            </a:pPr>
            <a:r>
              <a:rPr lang="en-US" dirty="0"/>
              <a:t>List1=[‘</a:t>
            </a:r>
            <a:r>
              <a:rPr lang="en-US" dirty="0" err="1"/>
              <a:t>india</a:t>
            </a:r>
            <a:r>
              <a:rPr lang="en-US" dirty="0"/>
              <a:t>’,’</a:t>
            </a:r>
            <a:r>
              <a:rPr lang="en-US" dirty="0" err="1"/>
              <a:t>china’,’japan</a:t>
            </a:r>
            <a:r>
              <a:rPr lang="en-US" dirty="0"/>
              <a:t>’]</a:t>
            </a:r>
          </a:p>
          <a:p>
            <a:pPr marL="0" indent="0">
              <a:buNone/>
            </a:pPr>
            <a:r>
              <a:rPr lang="en-US" dirty="0"/>
              <a:t>	print(‘</a:t>
            </a:r>
            <a:r>
              <a:rPr lang="en-US" dirty="0" err="1"/>
              <a:t>india</a:t>
            </a:r>
            <a:r>
              <a:rPr lang="en-US" dirty="0"/>
              <a:t>’ in list)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Python do?</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r>
              <a:rPr lang="en-US" dirty="0"/>
              <a:t>Python can be used on a server to create web applications.</a:t>
            </a:r>
          </a:p>
          <a:p>
            <a:r>
              <a:rPr lang="en-US" dirty="0" smtClean="0"/>
              <a:t>Python </a:t>
            </a:r>
            <a:r>
              <a:rPr lang="en-US" dirty="0"/>
              <a:t>can connect to database systems. It can also read and modify files.</a:t>
            </a:r>
          </a:p>
          <a:p>
            <a:r>
              <a:rPr lang="en-US" dirty="0"/>
              <a:t>Python can be used to handle big data and perform complex mathematics</a:t>
            </a:r>
            <a:r>
              <a:rPr lang="en-US" dirty="0" smtClean="0"/>
              <a:t>.</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a:t>
            </a:r>
          </a:p>
        </p:txBody>
      </p:sp>
      <p:sp>
        <p:nvSpPr>
          <p:cNvPr id="3" name="Content Placeholder 2"/>
          <p:cNvSpPr>
            <a:spLocks noGrp="1"/>
          </p:cNvSpPr>
          <p:nvPr>
            <p:ph idx="1"/>
          </p:nvPr>
        </p:nvSpPr>
        <p:spPr/>
        <p:txBody>
          <a:bodyPr>
            <a:normAutofit/>
          </a:bodyPr>
          <a:lstStyle/>
          <a:p>
            <a:pPr marL="0" indent="0">
              <a:buNone/>
            </a:pPr>
            <a:r>
              <a:rPr lang="en-US" dirty="0"/>
              <a:t>Username=input(“username:”)</a:t>
            </a:r>
          </a:p>
          <a:p>
            <a:pPr marL="0" indent="0">
              <a:buNone/>
            </a:pPr>
            <a:r>
              <a:rPr lang="en-US" dirty="0"/>
              <a:t>Password=input(“password:”)</a:t>
            </a:r>
          </a:p>
          <a:p>
            <a:pPr marL="0" indent="0">
              <a:buNone/>
            </a:pPr>
            <a:r>
              <a:rPr lang="en-US" dirty="0"/>
              <a:t>Database=[</a:t>
            </a:r>
          </a:p>
          <a:p>
            <a:pPr marL="0" indent="0">
              <a:buNone/>
            </a:pPr>
            <a:r>
              <a:rPr lang="en-US" dirty="0"/>
              <a:t>			[‘megha’,’1234’],</a:t>
            </a:r>
          </a:p>
          <a:p>
            <a:pPr marL="0" indent="0">
              <a:buNone/>
            </a:pPr>
            <a:r>
              <a:rPr lang="en-US" dirty="0"/>
              <a:t>			[‘Anu’,’5678’]</a:t>
            </a:r>
          </a:p>
          <a:p>
            <a:pPr marL="0" indent="0">
              <a:buNone/>
            </a:pPr>
            <a:r>
              <a:rPr lang="en-US" dirty="0"/>
              <a:t>			[‘Aishu’,’1256’]</a:t>
            </a:r>
          </a:p>
          <a:p>
            <a:pPr marL="0" indent="0">
              <a:buNone/>
            </a:pPr>
            <a:r>
              <a:rPr lang="en-US" dirty="0"/>
              <a:t>		]</a:t>
            </a:r>
          </a:p>
          <a:p>
            <a:pPr marL="0" indent="0">
              <a:buNone/>
            </a:pPr>
            <a:r>
              <a:rPr lang="en-US" dirty="0"/>
              <a:t>If [</a:t>
            </a:r>
            <a:r>
              <a:rPr lang="en-US" dirty="0" err="1"/>
              <a:t>username,password</a:t>
            </a:r>
            <a:r>
              <a:rPr lang="en-US" dirty="0"/>
              <a:t>] in database:</a:t>
            </a:r>
          </a:p>
          <a:p>
            <a:pPr marL="0" indent="0">
              <a:buNone/>
            </a:pPr>
            <a:r>
              <a:rPr lang="en-US" dirty="0"/>
              <a:t>	print(“login successful”)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normAutofit fontScale="85000" lnSpcReduction="20000"/>
          </a:bodyPr>
          <a:lstStyle/>
          <a:p>
            <a:pPr>
              <a:buFont typeface="Wingdings" panose="05000000000000000000" pitchFamily="2" charset="2"/>
              <a:buChar char="§"/>
            </a:pPr>
            <a:r>
              <a:rPr lang="en-US" dirty="0" err="1"/>
              <a:t>len</a:t>
            </a:r>
            <a:r>
              <a:rPr lang="en-US" dirty="0"/>
              <a:t>()</a:t>
            </a:r>
          </a:p>
          <a:p>
            <a:pPr>
              <a:buFont typeface="Wingdings" panose="05000000000000000000" pitchFamily="2" charset="2"/>
              <a:buChar char="§"/>
            </a:pPr>
            <a:r>
              <a:rPr lang="en-US" dirty="0"/>
              <a:t>max()</a:t>
            </a:r>
          </a:p>
          <a:p>
            <a:pPr>
              <a:buFont typeface="Wingdings" panose="05000000000000000000" pitchFamily="2" charset="2"/>
              <a:buChar char="§"/>
            </a:pPr>
            <a:r>
              <a:rPr lang="en-US" dirty="0"/>
              <a:t>min()</a:t>
            </a:r>
          </a:p>
          <a:p>
            <a:pPr>
              <a:buFont typeface="Wingdings" panose="05000000000000000000" pitchFamily="2" charset="2"/>
              <a:buChar char="§"/>
            </a:pPr>
            <a:r>
              <a:rPr lang="en-US" dirty="0"/>
              <a:t>list[‘hello’]</a:t>
            </a:r>
          </a:p>
          <a:p>
            <a:pPr>
              <a:buFont typeface="Wingdings" panose="05000000000000000000" pitchFamily="2" charset="2"/>
              <a:buChar char="§"/>
            </a:pPr>
            <a:r>
              <a:rPr lang="en-US" dirty="0" err="1"/>
              <a:t>list.append</a:t>
            </a:r>
            <a:r>
              <a:rPr lang="en-US" dirty="0"/>
              <a:t>()</a:t>
            </a:r>
          </a:p>
          <a:p>
            <a:pPr>
              <a:buFont typeface="Wingdings" panose="05000000000000000000" pitchFamily="2" charset="2"/>
              <a:buChar char="§"/>
            </a:pPr>
            <a:r>
              <a:rPr lang="en-US" dirty="0"/>
              <a:t>count()</a:t>
            </a:r>
          </a:p>
          <a:p>
            <a:pPr>
              <a:buFont typeface="Wingdings" panose="05000000000000000000" pitchFamily="2" charset="2"/>
              <a:buChar char="§"/>
            </a:pPr>
            <a:r>
              <a:rPr lang="en-US" dirty="0"/>
              <a:t>extend()</a:t>
            </a:r>
          </a:p>
          <a:p>
            <a:pPr>
              <a:buFont typeface="Wingdings" panose="05000000000000000000" pitchFamily="2" charset="2"/>
              <a:buChar char="§"/>
            </a:pPr>
            <a:r>
              <a:rPr lang="en-US" dirty="0"/>
              <a:t>insert(arg1,arg2)</a:t>
            </a:r>
          </a:p>
          <a:p>
            <a:pPr>
              <a:buFont typeface="Wingdings" panose="05000000000000000000" pitchFamily="2" charset="2"/>
              <a:buChar char="§"/>
            </a:pPr>
            <a:r>
              <a:rPr lang="en-US" dirty="0"/>
              <a:t>pop()</a:t>
            </a:r>
          </a:p>
          <a:p>
            <a:pPr>
              <a:buFont typeface="Wingdings" panose="05000000000000000000" pitchFamily="2" charset="2"/>
              <a:buChar char="§"/>
            </a:pPr>
            <a:r>
              <a:rPr lang="en-US" dirty="0"/>
              <a:t>remove()</a:t>
            </a:r>
          </a:p>
          <a:p>
            <a:pPr>
              <a:buFont typeface="Wingdings" panose="05000000000000000000" pitchFamily="2" charset="2"/>
              <a:buChar char="§"/>
            </a:pPr>
            <a:r>
              <a:rPr lang="en-US" dirty="0"/>
              <a:t>reverse()</a:t>
            </a:r>
          </a:p>
          <a:p>
            <a:pPr>
              <a:buFont typeface="Wingdings" panose="05000000000000000000" pitchFamily="2" charset="2"/>
              <a:buChar char="§"/>
            </a:pPr>
            <a:r>
              <a:rPr lang="en-US" dirty="0"/>
              <a:t>sort()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a:t>
            </a:r>
          </a:p>
        </p:txBody>
      </p:sp>
      <p:sp>
        <p:nvSpPr>
          <p:cNvPr id="3" name="Content Placeholder 2"/>
          <p:cNvSpPr>
            <a:spLocks noGrp="1"/>
          </p:cNvSpPr>
          <p:nvPr>
            <p:ph idx="1"/>
          </p:nvPr>
        </p:nvSpPr>
        <p:spPr/>
        <p:txBody>
          <a:bodyPr>
            <a:normAutofit/>
          </a:bodyPr>
          <a:lstStyle/>
          <a:p>
            <a:r>
              <a:rPr lang="en-US" dirty="0"/>
              <a:t>Immutable</a:t>
            </a:r>
          </a:p>
          <a:p>
            <a:r>
              <a:rPr lang="en-US" dirty="0"/>
              <a:t>Tuples are sequences just like lists</a:t>
            </a:r>
          </a:p>
          <a:p>
            <a:r>
              <a:rPr lang="en-US" dirty="0"/>
              <a:t>Tuples use parenthesis</a:t>
            </a:r>
          </a:p>
          <a:p>
            <a:r>
              <a:rPr lang="en-US" dirty="0"/>
              <a:t>t1=(1,2,3,4)</a:t>
            </a:r>
          </a:p>
          <a:p>
            <a:r>
              <a:rPr lang="en-US" dirty="0"/>
              <a:t>Tuple operations include </a:t>
            </a:r>
            <a:r>
              <a:rPr lang="en-US" dirty="0" err="1"/>
              <a:t>indexing,slicing,concatenation,repetition,membership</a:t>
            </a:r>
            <a:endParaRPr lang="en-US" dirty="0"/>
          </a:p>
          <a:p>
            <a:r>
              <a:rPr lang="en-US" dirty="0" err="1"/>
              <a:t>Updations</a:t>
            </a:r>
            <a:r>
              <a:rPr lang="en-US" dirty="0"/>
              <a:t> not possible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a:t>
            </a:r>
          </a:p>
        </p:txBody>
      </p:sp>
      <p:sp>
        <p:nvSpPr>
          <p:cNvPr id="3" name="Content Placeholder 2"/>
          <p:cNvSpPr>
            <a:spLocks noGrp="1"/>
          </p:cNvSpPr>
          <p:nvPr>
            <p:ph idx="1"/>
          </p:nvPr>
        </p:nvSpPr>
        <p:spPr/>
        <p:txBody>
          <a:bodyPr>
            <a:normAutofit/>
          </a:bodyPr>
          <a:lstStyle/>
          <a:p>
            <a:r>
              <a:rPr lang="en-US" dirty="0"/>
              <a:t>Mutable</a:t>
            </a:r>
          </a:p>
          <a:p>
            <a:r>
              <a:rPr lang="en-US" dirty="0"/>
              <a:t>Unordered collection of items</a:t>
            </a:r>
          </a:p>
          <a:p>
            <a:r>
              <a:rPr lang="en-US" dirty="0"/>
              <a:t>It contains </a:t>
            </a:r>
            <a:r>
              <a:rPr lang="en-US" dirty="0" err="1"/>
              <a:t>key:value</a:t>
            </a:r>
            <a:endParaRPr lang="en-US" dirty="0"/>
          </a:p>
          <a:p>
            <a:r>
              <a:rPr lang="en-US" dirty="0"/>
              <a:t>d1={‘id’:101,’name’:’networkz’}</a:t>
            </a:r>
          </a:p>
          <a:p>
            <a:r>
              <a:rPr lang="en-US" dirty="0"/>
              <a:t>Keys are unique but values are may not be</a:t>
            </a:r>
          </a:p>
          <a:p>
            <a:r>
              <a:rPr lang="en-US" dirty="0"/>
              <a:t>Duplication not possible</a:t>
            </a:r>
          </a:p>
          <a:p>
            <a:r>
              <a:rPr lang="en-US" dirty="0"/>
              <a:t>Concatenation(update)</a:t>
            </a:r>
          </a:p>
          <a:p>
            <a:pPr marL="0" indent="0">
              <a:buNone/>
            </a:pP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dictionary</a:t>
            </a:r>
          </a:p>
        </p:txBody>
      </p:sp>
      <p:sp>
        <p:nvSpPr>
          <p:cNvPr id="3" name="Content Placeholder 2"/>
          <p:cNvSpPr>
            <a:spLocks noGrp="1"/>
          </p:cNvSpPr>
          <p:nvPr>
            <p:ph idx="1"/>
          </p:nvPr>
        </p:nvSpPr>
        <p:spPr>
          <a:xfrm>
            <a:off x="2589212" y="2133599"/>
            <a:ext cx="8915400" cy="4549211"/>
          </a:xfrm>
        </p:spPr>
        <p:txBody>
          <a:bodyPr>
            <a:normAutofit/>
          </a:bodyPr>
          <a:lstStyle/>
          <a:p>
            <a:r>
              <a:rPr lang="en-US" dirty="0" err="1"/>
              <a:t>Dictionary_name</a:t>
            </a:r>
            <a:r>
              <a:rPr lang="en-US" dirty="0"/>
              <a:t>={}</a:t>
            </a:r>
          </a:p>
          <a:p>
            <a:r>
              <a:rPr lang="en-US" dirty="0" err="1"/>
              <a:t>Dictionary_name</a:t>
            </a:r>
            <a:r>
              <a:rPr lang="en-US" dirty="0"/>
              <a:t>={‘ram’:10,’raju’:20,’seetha’:30}</a:t>
            </a:r>
          </a:p>
          <a:p>
            <a:pPr marL="0" indent="0">
              <a:buNone/>
            </a:pPr>
            <a:endParaRPr lang="en-US" dirty="0"/>
          </a:p>
          <a:p>
            <a:pPr marL="0" indent="0">
              <a:buNone/>
            </a:pPr>
            <a:r>
              <a:rPr lang="en-US" sz="2400" u="sng" dirty="0"/>
              <a:t>Printing a dictionary</a:t>
            </a:r>
            <a:endParaRPr lang="en-US" sz="2400" dirty="0"/>
          </a:p>
          <a:p>
            <a:pPr marL="0" indent="0">
              <a:buNone/>
            </a:pPr>
            <a:r>
              <a:rPr lang="en-US" dirty="0" err="1"/>
              <a:t>dictionary_name</a:t>
            </a:r>
            <a:r>
              <a:rPr lang="en-US" dirty="0"/>
              <a:t>={‘ram’:10,’raju’:20,’seetha’:30}</a:t>
            </a:r>
          </a:p>
          <a:p>
            <a:pPr marL="0" indent="0">
              <a:buNone/>
            </a:pPr>
            <a:r>
              <a:rPr lang="en-US" dirty="0"/>
              <a:t>Print(</a:t>
            </a:r>
            <a:r>
              <a:rPr lang="en-US" dirty="0" err="1"/>
              <a:t>dictionary_name</a:t>
            </a:r>
            <a:r>
              <a:rPr lang="en-US" dirty="0"/>
              <a:t>)</a:t>
            </a:r>
          </a:p>
          <a:p>
            <a:pPr marL="0" indent="0">
              <a:buNone/>
            </a:pPr>
            <a:endParaRPr lang="en-US" dirty="0"/>
          </a:p>
          <a:p>
            <a:pPr marL="0" indent="0">
              <a:buNone/>
            </a:pPr>
            <a:r>
              <a:rPr lang="en-US" sz="2400" u="sng" dirty="0"/>
              <a:t>Get the values in a dictionary</a:t>
            </a:r>
          </a:p>
          <a:p>
            <a:pPr marL="0" indent="0">
              <a:buNone/>
            </a:pPr>
            <a:r>
              <a:rPr lang="en-US" dirty="0" err="1"/>
              <a:t>dictionary_name</a:t>
            </a:r>
            <a:r>
              <a:rPr lang="en-US" dirty="0"/>
              <a:t>={‘ram’:10,’raju’:20,’seethe’:30}</a:t>
            </a:r>
          </a:p>
          <a:p>
            <a:pPr marL="0" indent="0">
              <a:buNone/>
            </a:pPr>
            <a:r>
              <a:rPr lang="en-US" dirty="0"/>
              <a:t>Print</a:t>
            </a:r>
            <a:r>
              <a:rPr lang="en-US" u="sng" dirty="0"/>
              <a:t>(</a:t>
            </a:r>
            <a:r>
              <a:rPr lang="en-US" dirty="0" err="1"/>
              <a:t>dictionary_name</a:t>
            </a:r>
            <a:r>
              <a:rPr lang="en-US" dirty="0"/>
              <a:t>[‘</a:t>
            </a:r>
            <a:r>
              <a:rPr lang="en-US" dirty="0" err="1"/>
              <a:t>raju</a:t>
            </a:r>
            <a:r>
              <a:rPr lang="en-US" dirty="0"/>
              <a:t>’])</a:t>
            </a:r>
            <a:endParaRPr lang="en-US" u="sng" dirty="0"/>
          </a:p>
          <a:p>
            <a:pPr marL="0" indent="0">
              <a:buNone/>
            </a:pPr>
            <a:endParaRPr lang="en-US" sz="2400" u="sng"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all keys from dictionary</a:t>
            </a:r>
          </a:p>
        </p:txBody>
      </p:sp>
      <p:sp>
        <p:nvSpPr>
          <p:cNvPr id="3" name="Content Placeholder 2"/>
          <p:cNvSpPr>
            <a:spLocks noGrp="1"/>
          </p:cNvSpPr>
          <p:nvPr>
            <p:ph idx="1"/>
          </p:nvPr>
        </p:nvSpPr>
        <p:spPr/>
        <p:txBody>
          <a:bodyPr/>
          <a:lstStyle/>
          <a:p>
            <a:pPr marL="0" indent="0">
              <a:buNone/>
            </a:pPr>
            <a:r>
              <a:rPr lang="en-US" dirty="0" err="1"/>
              <a:t>dictionary_name</a:t>
            </a:r>
            <a:r>
              <a:rPr lang="en-US" dirty="0"/>
              <a:t>={‘ram’:10,’raju’:20,’seetha’:30}</a:t>
            </a:r>
          </a:p>
          <a:p>
            <a:pPr marL="0" indent="0">
              <a:buNone/>
            </a:pPr>
            <a:r>
              <a:rPr lang="en-US" dirty="0"/>
              <a:t>print(</a:t>
            </a:r>
            <a:r>
              <a:rPr lang="en-US" dirty="0" err="1"/>
              <a:t>dictionary_name.keys</a:t>
            </a:r>
            <a:r>
              <a:rPr lang="en-US" dirty="0"/>
              <a:t>())</a:t>
            </a:r>
          </a:p>
          <a:p>
            <a:pPr marL="0" indent="0">
              <a:buNone/>
            </a:pPr>
            <a:endParaRPr lang="en-US" dirty="0"/>
          </a:p>
          <a:p>
            <a:pPr marL="0" indent="0">
              <a:buNone/>
            </a:pPr>
            <a:r>
              <a:rPr lang="en-US" sz="2400" u="sng" dirty="0"/>
              <a:t>Get items from dictionary</a:t>
            </a:r>
          </a:p>
          <a:p>
            <a:pPr marL="0" indent="0">
              <a:buNone/>
            </a:pPr>
            <a:r>
              <a:rPr lang="en-US" dirty="0" err="1"/>
              <a:t>dictionary_name</a:t>
            </a:r>
            <a:r>
              <a:rPr lang="en-US" dirty="0"/>
              <a:t>={‘ram’:10,’raju’:20,’seetha’:30}</a:t>
            </a:r>
          </a:p>
          <a:p>
            <a:pPr marL="0" indent="0">
              <a:buNone/>
            </a:pPr>
            <a:r>
              <a:rPr lang="en-US" dirty="0"/>
              <a:t>print(</a:t>
            </a:r>
            <a:r>
              <a:rPr lang="en-US" dirty="0" err="1"/>
              <a:t>dictionary_name.items</a:t>
            </a:r>
            <a:r>
              <a:rPr lang="en-US" dirty="0"/>
              <a:t>())  //list of tuples </a:t>
            </a:r>
          </a:p>
          <a:p>
            <a:pPr marL="0" indent="0">
              <a:buNone/>
            </a:pPr>
            <a:endParaRPr lang="en-US" dirty="0"/>
          </a:p>
          <a:p>
            <a:pPr marL="0" indent="0">
              <a:buNone/>
            </a:pPr>
            <a:endParaRPr 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elements to a dictionary</a:t>
            </a:r>
          </a:p>
        </p:txBody>
      </p:sp>
      <p:sp>
        <p:nvSpPr>
          <p:cNvPr id="3" name="Content Placeholder 2"/>
          <p:cNvSpPr>
            <a:spLocks noGrp="1"/>
          </p:cNvSpPr>
          <p:nvPr>
            <p:ph idx="1"/>
          </p:nvPr>
        </p:nvSpPr>
        <p:spPr/>
        <p:txBody>
          <a:bodyPr>
            <a:normAutofit/>
          </a:bodyPr>
          <a:lstStyle/>
          <a:p>
            <a:pPr marL="0" indent="0">
              <a:buNone/>
            </a:pPr>
            <a:r>
              <a:rPr lang="en-US" dirty="0" err="1"/>
              <a:t>dictionary_name</a:t>
            </a:r>
            <a:r>
              <a:rPr lang="en-US" dirty="0"/>
              <a:t>={}</a:t>
            </a:r>
          </a:p>
          <a:p>
            <a:pPr marL="0" indent="0">
              <a:buNone/>
            </a:pPr>
            <a:r>
              <a:rPr lang="en-US" dirty="0" err="1"/>
              <a:t>dictionary_name</a:t>
            </a:r>
            <a:r>
              <a:rPr lang="en-US" dirty="0"/>
              <a:t>[‘ram’]=10</a:t>
            </a:r>
          </a:p>
          <a:p>
            <a:pPr marL="0" indent="0">
              <a:buNone/>
            </a:pPr>
            <a:r>
              <a:rPr lang="en-US" dirty="0" err="1"/>
              <a:t>dictionary_name</a:t>
            </a:r>
            <a:r>
              <a:rPr lang="en-US" dirty="0"/>
              <a:t>[‘</a:t>
            </a:r>
            <a:r>
              <a:rPr lang="en-US" dirty="0" err="1"/>
              <a:t>raju</a:t>
            </a:r>
            <a:r>
              <a:rPr lang="en-US" dirty="0"/>
              <a:t>’]=20</a:t>
            </a:r>
          </a:p>
          <a:p>
            <a:pPr marL="0" indent="0">
              <a:buNone/>
            </a:pPr>
            <a:r>
              <a:rPr lang="en-US" dirty="0"/>
              <a:t>Print(</a:t>
            </a:r>
            <a:r>
              <a:rPr lang="en-US" dirty="0" err="1"/>
              <a:t>dictionary_name</a:t>
            </a:r>
            <a:r>
              <a:rPr lang="en-US" dirty="0"/>
              <a:t>)</a:t>
            </a:r>
          </a:p>
          <a:p>
            <a:pPr marL="0" indent="0">
              <a:buNone/>
            </a:pPr>
            <a:endParaRPr lang="en-US" dirty="0"/>
          </a:p>
          <a:p>
            <a:pPr marL="0" indent="0">
              <a:buNone/>
            </a:pPr>
            <a:r>
              <a:rPr lang="en-US" sz="2400" u="sng" dirty="0"/>
              <a:t>Delete elements of a dictionary</a:t>
            </a:r>
          </a:p>
          <a:p>
            <a:pPr marL="0" indent="0">
              <a:buNone/>
            </a:pPr>
            <a:r>
              <a:rPr lang="en-US" dirty="0" err="1"/>
              <a:t>dictionary_name</a:t>
            </a:r>
            <a:r>
              <a:rPr lang="en-US" dirty="0"/>
              <a:t>={‘ram’:10,’raju’:20,’seetha’:30}</a:t>
            </a:r>
          </a:p>
          <a:p>
            <a:pPr marL="0" indent="0">
              <a:buNone/>
            </a:pPr>
            <a:r>
              <a:rPr lang="en-US" dirty="0"/>
              <a:t>del </a:t>
            </a:r>
            <a:r>
              <a:rPr lang="en-US" dirty="0" err="1"/>
              <a:t>dictionary_name</a:t>
            </a:r>
            <a:r>
              <a:rPr lang="en-US" dirty="0"/>
              <a:t>[‘</a:t>
            </a:r>
            <a:r>
              <a:rPr lang="en-US" dirty="0" err="1"/>
              <a:t>raju</a:t>
            </a:r>
            <a:r>
              <a:rPr lang="en-US" dirty="0"/>
              <a:t>’]</a:t>
            </a:r>
          </a:p>
          <a:p>
            <a:pPr marL="0" indent="0">
              <a:buNone/>
            </a:pPr>
            <a:r>
              <a:rPr lang="en-US" dirty="0"/>
              <a:t>Print(</a:t>
            </a:r>
            <a:r>
              <a:rPr lang="en-US" dirty="0" err="1"/>
              <a:t>dictionary_name</a:t>
            </a:r>
            <a:r>
              <a:rPr lang="en-US" dirty="0"/>
              <a:t>)</a:t>
            </a:r>
          </a:p>
          <a:p>
            <a:pPr marL="0" indent="0">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Range()</a:t>
            </a:r>
          </a:p>
        </p:txBody>
      </p:sp>
      <p:sp>
        <p:nvSpPr>
          <p:cNvPr id="3" name="Content Placeholder 2"/>
          <p:cNvSpPr>
            <a:spLocks noGrp="1"/>
          </p:cNvSpPr>
          <p:nvPr>
            <p:ph idx="1"/>
          </p:nvPr>
        </p:nvSpPr>
        <p:spPr/>
        <p:txBody>
          <a:bodyPr>
            <a:normAutofit/>
          </a:bodyPr>
          <a:lstStyle/>
          <a:p>
            <a:r>
              <a:rPr lang="en-US" dirty="0"/>
              <a:t>range(0,10)</a:t>
            </a:r>
          </a:p>
          <a:p>
            <a:r>
              <a:rPr lang="en-US" dirty="0"/>
              <a:t>range(10)</a:t>
            </a:r>
          </a:p>
          <a:p>
            <a:r>
              <a:rPr lang="en-US" dirty="0"/>
              <a:t>list(range(10))</a:t>
            </a:r>
          </a:p>
          <a:p>
            <a:r>
              <a:rPr lang="en-US" dirty="0"/>
              <a:t>List(range(0,20,3))</a:t>
            </a:r>
          </a:p>
          <a:p>
            <a:r>
              <a:rPr lang="en-US" dirty="0"/>
              <a:t>List(range(0,-10,-1))</a:t>
            </a:r>
          </a:p>
          <a:p>
            <a:r>
              <a:rPr lang="en-US" dirty="0"/>
              <a:t>a=50</a:t>
            </a:r>
          </a:p>
          <a:p>
            <a:pPr marL="0" indent="0">
              <a:buNone/>
            </a:pPr>
            <a:r>
              <a:rPr lang="en-US" dirty="0"/>
              <a:t>	list(range(a))</a:t>
            </a:r>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dirty="0">
                <a:solidFill>
                  <a:srgbClr val="000000"/>
                </a:solidFill>
                <a:effectLst/>
                <a:latin typeface="Segoe UI" panose="020B0502040204020203" pitchFamily="34" charset="0"/>
              </a:rPr>
              <a:t>Python Conditions and If statements</a:t>
            </a:r>
            <a:br>
              <a:rPr lang="en-US"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p:txBody>
          <a:bodyPr/>
          <a:lstStyle/>
          <a:p>
            <a:pPr algn="l"/>
            <a:r>
              <a:rPr lang="en-US" b="0" i="0" dirty="0">
                <a:solidFill>
                  <a:srgbClr val="000000"/>
                </a:solidFill>
                <a:effectLst/>
                <a:latin typeface="Verdana" panose="020B0604030504040204" pitchFamily="34" charset="0"/>
              </a:rPr>
              <a:t>Python supports the usual logical conditions from mathematics:</a:t>
            </a:r>
          </a:p>
          <a:p>
            <a:pPr algn="l">
              <a:buFont typeface="Arial" panose="020B0604020202020204" pitchFamily="34" charset="0"/>
              <a:buChar char="•"/>
            </a:pPr>
            <a:r>
              <a:rPr lang="en-US" b="0" i="0" dirty="0">
                <a:solidFill>
                  <a:srgbClr val="000000"/>
                </a:solidFill>
                <a:effectLst/>
                <a:latin typeface="Verdana" panose="020B0604030504040204" pitchFamily="34" charset="0"/>
              </a:rPr>
              <a:t>Equals: </a:t>
            </a:r>
            <a:r>
              <a:rPr lang="en-US" b="0" i="0" dirty="0">
                <a:solidFill>
                  <a:srgbClr val="DC143C"/>
                </a:solidFill>
                <a:effectLst/>
                <a:latin typeface="Consolas" panose="020B0609020204030204" pitchFamily="49" charset="0"/>
              </a:rPr>
              <a:t>a == b</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Not Equals: </a:t>
            </a:r>
            <a:r>
              <a:rPr lang="en-US" b="0" i="0" dirty="0">
                <a:solidFill>
                  <a:srgbClr val="DC143C"/>
                </a:solidFill>
                <a:effectLst/>
                <a:latin typeface="Consolas" panose="020B0609020204030204" pitchFamily="49" charset="0"/>
              </a:rPr>
              <a:t>a != b</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Less than: </a:t>
            </a:r>
            <a:r>
              <a:rPr lang="en-US" b="0" i="0" dirty="0">
                <a:solidFill>
                  <a:srgbClr val="DC143C"/>
                </a:solidFill>
                <a:effectLst/>
                <a:latin typeface="Consolas" panose="020B0609020204030204" pitchFamily="49" charset="0"/>
              </a:rPr>
              <a:t>a &lt; b</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Less than or equal to: </a:t>
            </a:r>
            <a:r>
              <a:rPr lang="en-US" b="0" i="0" dirty="0">
                <a:solidFill>
                  <a:srgbClr val="DC143C"/>
                </a:solidFill>
                <a:effectLst/>
                <a:latin typeface="Consolas" panose="020B0609020204030204" pitchFamily="49" charset="0"/>
              </a:rPr>
              <a:t>a &lt;= b</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Greater than: </a:t>
            </a:r>
            <a:r>
              <a:rPr lang="en-US" b="0" i="0" dirty="0">
                <a:solidFill>
                  <a:srgbClr val="DC143C"/>
                </a:solidFill>
                <a:effectLst/>
                <a:latin typeface="Consolas" panose="020B0609020204030204" pitchFamily="49" charset="0"/>
              </a:rPr>
              <a:t>a &gt; b</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Greater than or equal to: </a:t>
            </a:r>
            <a:r>
              <a:rPr lang="en-US" b="0" i="0" dirty="0">
                <a:solidFill>
                  <a:srgbClr val="DC143C"/>
                </a:solidFill>
                <a:effectLst/>
                <a:latin typeface="Consolas" panose="020B0609020204030204" pitchFamily="49" charset="0"/>
              </a:rPr>
              <a:t>a &gt;= b</a:t>
            </a:r>
            <a:endParaRPr lang="en-US" b="0" i="0" dirty="0">
              <a:solidFill>
                <a:srgbClr val="000000"/>
              </a:solidFill>
              <a:effectLst/>
              <a:latin typeface="Verdana" panose="020B0604030504040204" pitchFamily="34" charset="0"/>
            </a:endParaRPr>
          </a:p>
          <a:p>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lstStyle/>
          <a:p>
            <a:r>
              <a:rPr lang="en-US" b="0" i="0" dirty="0">
                <a:solidFill>
                  <a:srgbClr val="000000"/>
                </a:solidFill>
                <a:effectLst/>
                <a:latin typeface="Consolas" panose="020B0609020204030204" pitchFamily="49" charset="0"/>
              </a:rPr>
              <a:t>a = 33</a:t>
            </a:r>
            <a:r>
              <a:rPr lang="en-US" dirty="0"/>
              <a:t/>
            </a:r>
            <a:br>
              <a:rPr lang="en-US" dirty="0"/>
            </a:br>
            <a:r>
              <a:rPr lang="en-US" b="0" i="0" dirty="0">
                <a:solidFill>
                  <a:srgbClr val="000000"/>
                </a:solidFill>
                <a:effectLst/>
                <a:latin typeface="Consolas" panose="020B0609020204030204" pitchFamily="49" charset="0"/>
              </a:rPr>
              <a:t>b =100</a:t>
            </a:r>
          </a:p>
          <a:p>
            <a:pPr marL="0" indent="0">
              <a:buNone/>
            </a:pPr>
            <a:r>
              <a:rPr lang="en-US" dirty="0">
                <a:solidFill>
                  <a:srgbClr val="000000"/>
                </a:solidFill>
                <a:latin typeface="Consolas" panose="020B0609020204030204" pitchFamily="49" charset="0"/>
              </a:rPr>
              <a:t>	if</a:t>
            </a:r>
            <a:r>
              <a:rPr lang="en-US" dirty="0">
                <a:solidFill>
                  <a:srgbClr val="0000CD"/>
                </a:solidFill>
                <a:latin typeface="Consolas" panose="020B0609020204030204" pitchFamily="49" charset="0"/>
              </a:rPr>
              <a:t> </a:t>
            </a:r>
            <a:r>
              <a:rPr lang="en-US" b="0" i="0" dirty="0">
                <a:solidFill>
                  <a:srgbClr val="000000"/>
                </a:solidFill>
                <a:effectLst/>
                <a:latin typeface="Consolas" panose="020B0609020204030204" pitchFamily="49" charset="0"/>
              </a:rPr>
              <a:t>b &gt; a:</a:t>
            </a:r>
            <a:r>
              <a:rPr lang="en-US" dirty="0"/>
              <a:t/>
            </a:r>
            <a:br>
              <a:rPr lang="en-US" dirty="0"/>
            </a:br>
            <a:r>
              <a:rPr lang="en-US" b="0" i="0" dirty="0">
                <a:solidFill>
                  <a:srgbClr val="000000"/>
                </a:solidFill>
                <a:effectLst/>
                <a:latin typeface="Consolas" panose="020B0609020204030204" pitchFamily="49" charset="0"/>
              </a:rPr>
              <a:t>  	</a:t>
            </a:r>
            <a:r>
              <a:rPr lang="en-US" dirty="0">
                <a:solidFill>
                  <a:srgbClr val="000000"/>
                </a:solidFill>
                <a:latin typeface="Consolas" panose="020B0609020204030204" pitchFamily="49" charset="0"/>
              </a:rPr>
              <a:t>	print(“b is </a:t>
            </a:r>
            <a:r>
              <a:rPr lang="en-US" dirty="0" err="1">
                <a:solidFill>
                  <a:srgbClr val="000000"/>
                </a:solidFill>
                <a:latin typeface="Consolas" panose="020B0609020204030204" pitchFamily="49" charset="0"/>
              </a:rPr>
              <a:t>greaterthan</a:t>
            </a:r>
            <a:r>
              <a:rPr lang="en-US" dirty="0">
                <a:solidFill>
                  <a:srgbClr val="000000"/>
                </a:solidFill>
                <a:latin typeface="Consolas" panose="020B0609020204030204" pitchFamily="49" charset="0"/>
              </a:rPr>
              <a:t> a”</a:t>
            </a:r>
            <a:endParaRPr lang="en-US" b="0" i="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pPr>
              <a:buFont typeface="Wingdings" panose="05000000000000000000" pitchFamily="2" charset="2"/>
              <a:buChar char="§"/>
            </a:pPr>
            <a:r>
              <a:rPr lang="en-US" dirty="0"/>
              <a:t>age=10</a:t>
            </a:r>
          </a:p>
          <a:p>
            <a:pPr marL="0" indent="0">
              <a:buNone/>
            </a:pPr>
            <a:r>
              <a:rPr lang="en-US" dirty="0"/>
              <a:t>      If age==10:</a:t>
            </a:r>
          </a:p>
          <a:p>
            <a:pPr marL="0" indent="0">
              <a:buNone/>
            </a:pPr>
            <a:r>
              <a:rPr lang="en-US" dirty="0"/>
              <a:t>		print(“he is 10”)</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a:t>
            </a:r>
          </a:p>
        </p:txBody>
      </p:sp>
      <p:sp>
        <p:nvSpPr>
          <p:cNvPr id="3" name="Content Placeholder 2"/>
          <p:cNvSpPr>
            <a:spLocks noGrp="1"/>
          </p:cNvSpPr>
          <p:nvPr>
            <p:ph idx="1"/>
          </p:nvPr>
        </p:nvSpPr>
        <p:spPr/>
        <p:txBody>
          <a:bodyPr>
            <a:normAutofit/>
          </a:bodyPr>
          <a:lstStyle/>
          <a:p>
            <a:r>
              <a:rPr lang="en-US" dirty="0"/>
              <a:t>Guido Van </a:t>
            </a:r>
            <a:r>
              <a:rPr lang="en-US" dirty="0" err="1"/>
              <a:t>Rossum</a:t>
            </a:r>
            <a:r>
              <a:rPr lang="en-US" dirty="0"/>
              <a:t> is the one who gave the idea of python in the year 1980.</a:t>
            </a:r>
          </a:p>
          <a:p>
            <a:r>
              <a:rPr lang="en-US" dirty="0"/>
              <a:t>The implementation started in 1989.</a:t>
            </a:r>
          </a:p>
          <a:p>
            <a:r>
              <a:rPr lang="en-US" dirty="0"/>
              <a:t>Python was published in 1991.</a:t>
            </a:r>
          </a:p>
          <a:p>
            <a:r>
              <a:rPr lang="en-US" dirty="0"/>
              <a:t>Python 1.0 released in 1994.</a:t>
            </a:r>
          </a:p>
          <a:p>
            <a:r>
              <a:rPr lang="en-US" dirty="0"/>
              <a:t>Python 2.0released in 2000.</a:t>
            </a:r>
          </a:p>
          <a:p>
            <a:r>
              <a:rPr lang="en-US" dirty="0"/>
              <a:t>Python 3.0released in 2008.</a:t>
            </a:r>
          </a:p>
          <a:p>
            <a:r>
              <a:rPr lang="en-US" dirty="0"/>
              <a:t>Python 3.7.4 is the latest release 2017.</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4" y="167813"/>
            <a:ext cx="8596668" cy="1320800"/>
          </a:xfrm>
        </p:spPr>
        <p:txBody>
          <a:bodyPr/>
          <a:lstStyle/>
          <a:p>
            <a:r>
              <a:rPr lang="en-IN" b="0" i="0" dirty="0" err="1">
                <a:solidFill>
                  <a:srgbClr val="000000"/>
                </a:solidFill>
                <a:effectLst/>
                <a:latin typeface="Segoe UI" panose="020B0502040204020203" pitchFamily="34" charset="0"/>
              </a:rPr>
              <a:t>Elif</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350875" y="1212112"/>
            <a:ext cx="10154093" cy="5645888"/>
          </a:xfrm>
        </p:spPr>
        <p:txBody>
          <a:bodyPr>
            <a:normAutofit fontScale="77500" lnSpcReduction="20000"/>
          </a:bodyPr>
          <a:lstStyle/>
          <a:p>
            <a:r>
              <a:rPr lang="en-US" b="0" i="0" dirty="0">
                <a:solidFill>
                  <a:srgbClr val="000000"/>
                </a:solidFill>
                <a:effectLst/>
                <a:latin typeface="Verdana" panose="020B0604030504040204" pitchFamily="34" charset="0"/>
              </a:rPr>
              <a:t>The </a:t>
            </a:r>
            <a:r>
              <a:rPr lang="en-US" b="0" i="0" dirty="0" err="1">
                <a:solidFill>
                  <a:srgbClr val="DC143C"/>
                </a:solidFill>
                <a:effectLst/>
                <a:latin typeface="Consolas" panose="020B0609020204030204" pitchFamily="49" charset="0"/>
              </a:rPr>
              <a:t>elif</a:t>
            </a:r>
            <a:r>
              <a:rPr lang="en-US" b="0" i="0" dirty="0">
                <a:solidFill>
                  <a:srgbClr val="000000"/>
                </a:solidFill>
                <a:effectLst/>
                <a:latin typeface="Verdana" panose="020B0604030504040204" pitchFamily="34" charset="0"/>
              </a:rPr>
              <a:t> keyword is pythons way of saying "if the previous conditions were not true,</a:t>
            </a:r>
            <a:endParaRPr lang="en-US" b="0" i="0" dirty="0">
              <a:solidFill>
                <a:srgbClr val="000000"/>
              </a:solidFill>
              <a:effectLst/>
              <a:latin typeface="Consolas" panose="020B0609020204030204" pitchFamily="49" charset="0"/>
            </a:endParaRPr>
          </a:p>
          <a:p>
            <a:endParaRPr lang="en-US" b="0" i="0" dirty="0">
              <a:solidFill>
                <a:srgbClr val="000000"/>
              </a:solidFill>
              <a:effectLst/>
              <a:latin typeface="Consolas" panose="020B0609020204030204" pitchFamily="49" charset="0"/>
            </a:endParaRPr>
          </a:p>
          <a:p>
            <a:endParaRPr lang="en-US" b="0" i="0" dirty="0">
              <a:solidFill>
                <a:srgbClr val="000000"/>
              </a:solidFill>
              <a:effectLst/>
              <a:latin typeface="Consolas" panose="020B0609020204030204" pitchFamily="49" charset="0"/>
            </a:endParaRPr>
          </a:p>
          <a:p>
            <a:r>
              <a:rPr lang="en-US" dirty="0">
                <a:solidFill>
                  <a:srgbClr val="000000"/>
                </a:solidFill>
                <a:latin typeface="Consolas" panose="020B0609020204030204" pitchFamily="49" charset="0"/>
              </a:rPr>
              <a:t>a</a:t>
            </a:r>
            <a:r>
              <a:rPr lang="en-US" b="0" i="0" dirty="0">
                <a:solidFill>
                  <a:srgbClr val="000000"/>
                </a:solidFill>
                <a:effectLst/>
                <a:latin typeface="Consolas" panose="020B0609020204030204" pitchFamily="49" charset="0"/>
              </a:rPr>
              <a:t>=33</a:t>
            </a:r>
            <a:r>
              <a:rPr lang="en-US" dirty="0"/>
              <a:t/>
            </a:r>
            <a:br>
              <a:rPr lang="en-US" dirty="0"/>
            </a:br>
            <a:r>
              <a:rPr lang="en-US" b="0" i="0" dirty="0">
                <a:solidFill>
                  <a:srgbClr val="000000"/>
                </a:solidFill>
                <a:effectLst/>
                <a:latin typeface="Consolas" panose="020B0609020204030204" pitchFamily="49" charset="0"/>
              </a:rPr>
              <a:t>b =33</a:t>
            </a:r>
          </a:p>
          <a:p>
            <a:pPr marL="0" indent="0">
              <a:buNone/>
            </a:pPr>
            <a:r>
              <a:rPr lang="en-US" b="0" i="0" dirty="0">
                <a:solidFill>
                  <a:srgbClr val="000000"/>
                </a:solidFill>
                <a:effectLst/>
                <a:latin typeface="Consolas" panose="020B0609020204030204" pitchFamily="49" charset="0"/>
              </a:rPr>
              <a:t>	if b &gt; a:</a:t>
            </a:r>
          </a:p>
          <a:p>
            <a:pPr marL="0" indent="0">
              <a:buNone/>
            </a:pPr>
            <a:r>
              <a:rPr lang="en-US" b="0" i="0" dirty="0">
                <a:solidFill>
                  <a:srgbClr val="000000"/>
                </a:solidFill>
                <a:effectLst/>
                <a:latin typeface="Consolas" panose="020B0609020204030204" pitchFamily="49" charset="0"/>
              </a:rPr>
              <a:t>		print(</a:t>
            </a:r>
            <a:r>
              <a:rPr lang="en-US" b="0" i="0" dirty="0">
                <a:solidFill>
                  <a:srgbClr val="A52A2A"/>
                </a:solidFill>
                <a:effectLst/>
                <a:latin typeface="Consolas" panose="020B0609020204030204" pitchFamily="49" charset="0"/>
              </a:rPr>
              <a:t>"b is greater than a"</a:t>
            </a:r>
            <a:r>
              <a:rPr lang="en-US" b="0" i="0" dirty="0">
                <a:solidFill>
                  <a:srgbClr val="000000"/>
                </a:solidFill>
                <a:effectLst/>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elif</a:t>
            </a:r>
            <a:r>
              <a:rPr lang="en-US" dirty="0">
                <a:solidFill>
                  <a:srgbClr val="000000"/>
                </a:solidFill>
                <a:latin typeface="Consolas" panose="020B0609020204030204" pitchFamily="49" charset="0"/>
              </a:rPr>
              <a:t>:</a:t>
            </a:r>
            <a:r>
              <a:rPr lang="en-US" b="0" i="0" dirty="0">
                <a:solidFill>
                  <a:srgbClr val="000000"/>
                </a:solidFill>
                <a:effectLst/>
                <a:latin typeface="Consolas" panose="020B0609020204030204" pitchFamily="49" charset="0"/>
              </a:rPr>
              <a:t> a == b:</a:t>
            </a:r>
          </a:p>
          <a:p>
            <a:pPr marL="0" indent="0">
              <a:buNone/>
            </a:pPr>
            <a:r>
              <a:rPr lang="en-US" b="0" i="0" dirty="0">
                <a:solidFill>
                  <a:srgbClr val="000000"/>
                </a:solidFill>
                <a:effectLst/>
                <a:latin typeface="Consolas" panose="020B0609020204030204" pitchFamily="49" charset="0"/>
              </a:rPr>
              <a:t>		print(</a:t>
            </a:r>
            <a:r>
              <a:rPr lang="en-US" b="0" i="0" dirty="0">
                <a:solidFill>
                  <a:srgbClr val="A52A2A"/>
                </a:solidFill>
                <a:effectLst/>
                <a:latin typeface="Consolas" panose="020B0609020204030204" pitchFamily="49" charset="0"/>
              </a:rPr>
              <a:t>"a and b are equal"</a:t>
            </a:r>
            <a:r>
              <a:rPr lang="en-US" b="0" i="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pPr>
              <a:buFont typeface="Wingdings" panose="05000000000000000000" pitchFamily="2" charset="2"/>
              <a:buChar char="§"/>
            </a:pPr>
            <a:r>
              <a:rPr lang="en-US" dirty="0"/>
              <a:t>If age==15:</a:t>
            </a:r>
          </a:p>
          <a:p>
            <a:pPr marL="0" indent="0">
              <a:buNone/>
            </a:pPr>
            <a:r>
              <a:rPr lang="en-US" dirty="0"/>
              <a:t>		print(“he is 15”)</a:t>
            </a:r>
          </a:p>
          <a:p>
            <a:pPr marL="0" indent="0">
              <a:buNone/>
            </a:pPr>
            <a:r>
              <a:rPr lang="en-US" dirty="0"/>
              <a:t>      else:</a:t>
            </a:r>
          </a:p>
          <a:p>
            <a:pPr marL="0" indent="0">
              <a:buNone/>
            </a:pPr>
            <a:r>
              <a:rPr lang="en-US" dirty="0"/>
              <a:t>		print(“he is not 15”)</a:t>
            </a:r>
          </a:p>
          <a:p>
            <a:pPr>
              <a:buFont typeface="Wingdings" panose="05000000000000000000" pitchFamily="2" charset="2"/>
              <a:buChar char="§"/>
            </a:pPr>
            <a:r>
              <a:rPr lang="en-US" dirty="0"/>
              <a:t>Age=10</a:t>
            </a:r>
          </a:p>
          <a:p>
            <a:pPr marL="0" indent="0">
              <a:buNone/>
            </a:pPr>
            <a:r>
              <a:rPr lang="en-US" dirty="0"/>
              <a:t>	If age&gt;5:</a:t>
            </a:r>
          </a:p>
          <a:p>
            <a:pPr marL="0" indent="0">
              <a:buNone/>
            </a:pPr>
            <a:r>
              <a:rPr lang="en-US" dirty="0"/>
              <a:t>		print(“he is above 5”)</a:t>
            </a:r>
          </a:p>
          <a:p>
            <a:pPr marL="0" indent="0">
              <a:buNone/>
            </a:pPr>
            <a:r>
              <a:rPr lang="en-US" dirty="0"/>
              <a:t>      else:</a:t>
            </a:r>
          </a:p>
          <a:p>
            <a:pPr marL="0" indent="0">
              <a:buNone/>
            </a:pPr>
            <a:r>
              <a:rPr lang="en-US" dirty="0"/>
              <a:t>		print(“he is a small boy”)</a:t>
            </a:r>
          </a:p>
          <a:p>
            <a:endParaRPr lang="en-US" b="0" i="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12" y="233916"/>
            <a:ext cx="8976290" cy="6294475"/>
          </a:xfrm>
        </p:spPr>
        <p:txBody>
          <a:bodyPr>
            <a:normAutofit fontScale="85000" lnSpcReduction="20000"/>
          </a:bodyPr>
          <a:lstStyle/>
          <a:p>
            <a:pPr marL="0" indent="0">
              <a:buNone/>
            </a:pPr>
            <a:r>
              <a:rPr lang="en-IN" sz="2800" b="1" i="0" dirty="0">
                <a:solidFill>
                  <a:srgbClr val="000000"/>
                </a:solidFill>
                <a:effectLst/>
                <a:latin typeface="Segoe UI" panose="020B0502040204020203" pitchFamily="34" charset="0"/>
              </a:rPr>
              <a:t>Else</a:t>
            </a:r>
          </a:p>
          <a:p>
            <a:pPr>
              <a:buFont typeface="Wingdings" panose="05000000000000000000" pitchFamily="2" charset="2"/>
              <a:buChar char="§"/>
            </a:pPr>
            <a:endParaRPr lang="en-US" dirty="0"/>
          </a:p>
          <a:p>
            <a:pPr>
              <a:buFont typeface="Wingdings" panose="05000000000000000000" pitchFamily="2" charset="2"/>
              <a:buChar char="§"/>
            </a:pPr>
            <a:r>
              <a:rPr lang="en-US" b="0" i="0" dirty="0">
                <a:solidFill>
                  <a:srgbClr val="000000"/>
                </a:solidFill>
                <a:effectLst/>
                <a:latin typeface="Consolas" panose="020B0609020204030204" pitchFamily="49" charset="0"/>
              </a:rPr>
              <a:t>a </a:t>
            </a:r>
            <a:r>
              <a:rPr lang="en-US" dirty="0">
                <a:solidFill>
                  <a:srgbClr val="000000"/>
                </a:solidFill>
                <a:latin typeface="Consolas" panose="020B0609020204030204" pitchFamily="49" charset="0"/>
              </a:rPr>
              <a:t>=200</a:t>
            </a:r>
            <a:r>
              <a:rPr lang="en-US" dirty="0"/>
              <a:t/>
            </a:r>
            <a:br>
              <a:rPr lang="en-US" dirty="0"/>
            </a:br>
            <a:r>
              <a:rPr lang="en-US" b="0" i="0" dirty="0">
                <a:solidFill>
                  <a:srgbClr val="000000"/>
                </a:solidFill>
                <a:effectLst/>
                <a:latin typeface="Consolas" panose="020B0609020204030204" pitchFamily="49" charset="0"/>
              </a:rPr>
              <a:t>b =33</a:t>
            </a:r>
          </a:p>
          <a:p>
            <a:pPr marL="0" indent="0">
              <a:buNone/>
            </a:pPr>
            <a:r>
              <a:rPr lang="en-US" b="0" i="0" dirty="0">
                <a:solidFill>
                  <a:srgbClr val="000000"/>
                </a:solidFill>
                <a:effectLst/>
                <a:latin typeface="Consolas" panose="020B0609020204030204" pitchFamily="49" charset="0"/>
              </a:rPr>
              <a:t>	if b &gt; a:</a:t>
            </a:r>
          </a:p>
          <a:p>
            <a:pPr marL="0" indent="0">
              <a:buNone/>
            </a:pPr>
            <a:r>
              <a:rPr lang="en-US" dirty="0">
                <a:solidFill>
                  <a:srgbClr val="000000"/>
                </a:solidFill>
                <a:latin typeface="Consolas" panose="020B0609020204030204" pitchFamily="49" charset="0"/>
              </a:rPr>
              <a:t>		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"b is greater than a"</a:t>
            </a:r>
            <a:r>
              <a:rPr lang="en-US" b="0" i="0" dirty="0">
                <a:solidFill>
                  <a:srgbClr val="000000"/>
                </a:solidFill>
                <a:effectLst/>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elif</a:t>
            </a:r>
            <a:r>
              <a:rPr lang="en-US" dirty="0">
                <a:solidFill>
                  <a:srgbClr val="000000"/>
                </a:solidFill>
                <a:latin typeface="Consolas" panose="020B0609020204030204" pitchFamily="49" charset="0"/>
              </a:rPr>
              <a:t>:</a:t>
            </a:r>
            <a:r>
              <a:rPr lang="en-US" b="0" i="0" dirty="0">
                <a:solidFill>
                  <a:srgbClr val="000000"/>
                </a:solidFill>
                <a:effectLst/>
                <a:latin typeface="Consolas" panose="020B0609020204030204" pitchFamily="49" charset="0"/>
              </a:rPr>
              <a:t> a == b:</a:t>
            </a:r>
          </a:p>
          <a:p>
            <a:pPr marL="0" indent="0">
              <a:buNone/>
            </a:pPr>
            <a:r>
              <a:rPr lang="en-US" b="0" i="0" dirty="0">
                <a:solidFill>
                  <a:srgbClr val="000000"/>
                </a:solidFill>
                <a:effectLst/>
                <a:latin typeface="Consolas" panose="020B0609020204030204" pitchFamily="49" charset="0"/>
              </a:rPr>
              <a:t>		print(</a:t>
            </a:r>
            <a:r>
              <a:rPr lang="en-US" b="0" i="0" dirty="0">
                <a:solidFill>
                  <a:srgbClr val="A52A2A"/>
                </a:solidFill>
                <a:effectLst/>
                <a:latin typeface="Consolas" panose="020B0609020204030204" pitchFamily="49" charset="0"/>
              </a:rPr>
              <a:t>"a and b are equal"</a:t>
            </a:r>
            <a:r>
              <a:rPr lang="en-US" b="0" i="0" dirty="0">
                <a:solidFill>
                  <a:srgbClr val="000000"/>
                </a:solidFill>
                <a:effectLst/>
                <a:latin typeface="Consolas" panose="020B0609020204030204" pitchFamily="49" charset="0"/>
              </a:rPr>
              <a:t>)</a:t>
            </a:r>
          </a:p>
          <a:p>
            <a:pPr marL="0" indent="0">
              <a:buNone/>
            </a:pPr>
            <a:r>
              <a:rPr lang="en-US" b="0" i="0" dirty="0">
                <a:solidFill>
                  <a:srgbClr val="000000"/>
                </a:solidFill>
                <a:effectLst/>
                <a:latin typeface="Consolas" panose="020B0609020204030204" pitchFamily="49" charset="0"/>
              </a:rPr>
              <a:t>	else:</a:t>
            </a:r>
          </a:p>
          <a:p>
            <a:pPr marL="0" indent="0">
              <a:buNone/>
            </a:pPr>
            <a:r>
              <a:rPr lang="en-US" b="0" i="0" dirty="0">
                <a:solidFill>
                  <a:srgbClr val="000000"/>
                </a:solidFill>
                <a:effectLst/>
                <a:latin typeface="Consolas" panose="020B0609020204030204" pitchFamily="49" charset="0"/>
              </a:rPr>
              <a:t>	</a:t>
            </a:r>
            <a:r>
              <a:rPr lang="en-US" b="0" i="0">
                <a:solidFill>
                  <a:srgbClr val="000000"/>
                </a:solidFill>
                <a:effectLst/>
                <a:latin typeface="Consolas" panose="020B0609020204030204" pitchFamily="49" charset="0"/>
              </a:rPr>
              <a:t>	print(</a:t>
            </a:r>
            <a:r>
              <a:rPr lang="en-US" b="0" i="0">
                <a:solidFill>
                  <a:srgbClr val="A52A2A"/>
                </a:solidFill>
                <a:effectLst/>
                <a:latin typeface="Consolas" panose="020B0609020204030204" pitchFamily="49" charset="0"/>
              </a:rPr>
              <a:t>"</a:t>
            </a:r>
            <a:r>
              <a:rPr lang="en-US" b="0" i="0" dirty="0">
                <a:solidFill>
                  <a:srgbClr val="A52A2A"/>
                </a:solidFill>
                <a:effectLst/>
                <a:latin typeface="Consolas" panose="020B0609020204030204" pitchFamily="49" charset="0"/>
              </a:rPr>
              <a:t>a is greater than b"</a:t>
            </a:r>
            <a:r>
              <a:rPr lang="en-US" b="0" i="0" dirty="0">
                <a:solidFill>
                  <a:srgbClr val="000000"/>
                </a:solidFill>
                <a:effectLst/>
                <a:latin typeface="Consolas" panose="020B0609020204030204" pitchFamily="49" charset="0"/>
              </a:rPr>
              <a:t>)</a:t>
            </a: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dirty="0"/>
              <a:t>	If age==15:</a:t>
            </a:r>
          </a:p>
          <a:p>
            <a:pPr marL="0" indent="0">
              <a:buNone/>
            </a:pPr>
            <a:r>
              <a:rPr lang="en-US" dirty="0"/>
              <a:t>		print(“he is 15”)</a:t>
            </a:r>
          </a:p>
          <a:p>
            <a:pPr marL="0" indent="0">
              <a:buNone/>
            </a:pPr>
            <a:r>
              <a:rPr lang="en-US" dirty="0"/>
              <a:t>      else:</a:t>
            </a:r>
          </a:p>
          <a:p>
            <a:pPr marL="0" indent="0">
              <a:buNone/>
            </a:pPr>
            <a:r>
              <a:rPr lang="en-US" dirty="0"/>
              <a:t>		print(“he is not 15”)</a:t>
            </a:r>
          </a:p>
          <a:p>
            <a:pPr>
              <a:buFont typeface="Wingdings" panose="05000000000000000000" pitchFamily="2" charset="2"/>
              <a:buChar char="§"/>
            </a:pPr>
            <a:r>
              <a:rPr lang="en-US" dirty="0"/>
              <a:t>Age=10</a:t>
            </a:r>
          </a:p>
          <a:p>
            <a:pPr marL="0" indent="0">
              <a:buNone/>
            </a:pPr>
            <a:r>
              <a:rPr lang="en-US" dirty="0"/>
              <a:t>	If age&gt;5:</a:t>
            </a:r>
          </a:p>
          <a:p>
            <a:pPr marL="0" indent="0">
              <a:buNone/>
            </a:pPr>
            <a:r>
              <a:rPr lang="en-US" dirty="0"/>
              <a:t>		print(“he is above 5”)</a:t>
            </a:r>
          </a:p>
          <a:p>
            <a:pPr marL="0" indent="0">
              <a:buNone/>
            </a:pPr>
            <a:r>
              <a:rPr lang="en-US" dirty="0"/>
              <a:t>      else:</a:t>
            </a:r>
          </a:p>
          <a:p>
            <a:pPr marL="0" indent="0">
              <a:buNone/>
            </a:pPr>
            <a:r>
              <a:rPr lang="en-US" dirty="0"/>
              <a:t>		print(“he is a small boy”)</a:t>
            </a:r>
          </a:p>
          <a:p>
            <a:pPr>
              <a:buFont typeface="Wingdings" panose="05000000000000000000" pitchFamily="2" charset="2"/>
              <a:buChar char="§"/>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9552" y="971372"/>
            <a:ext cx="8915400" cy="5361062"/>
          </a:xfrm>
        </p:spPr>
        <p:txBody>
          <a:bodyPr>
            <a:noAutofit/>
          </a:bodyPr>
          <a:lstStyle/>
          <a:p>
            <a:pPr>
              <a:buFont typeface="Wingdings" panose="05000000000000000000" pitchFamily="2" charset="2"/>
              <a:buChar char="§"/>
            </a:pPr>
            <a:r>
              <a:rPr lang="en-US" dirty="0"/>
              <a:t>age=10</a:t>
            </a:r>
          </a:p>
          <a:p>
            <a:pPr marL="0" indent="0">
              <a:buNone/>
            </a:pPr>
            <a:r>
              <a:rPr lang="en-US" dirty="0"/>
              <a:t>	If age==13:</a:t>
            </a:r>
          </a:p>
          <a:p>
            <a:pPr marL="0" indent="0">
              <a:buNone/>
            </a:pPr>
            <a:r>
              <a:rPr lang="en-US" dirty="0"/>
              <a:t>		print(“he is 13”)</a:t>
            </a:r>
          </a:p>
          <a:p>
            <a:pPr marL="0" indent="0">
              <a:buNone/>
            </a:pPr>
            <a:r>
              <a:rPr lang="en-US" dirty="0"/>
              <a:t>	</a:t>
            </a:r>
            <a:r>
              <a:rPr lang="en-US" dirty="0" err="1"/>
              <a:t>elif</a:t>
            </a:r>
            <a:r>
              <a:rPr lang="en-US" dirty="0"/>
              <a:t> age==12:</a:t>
            </a:r>
          </a:p>
          <a:p>
            <a:pPr marL="0" indent="0">
              <a:buNone/>
            </a:pPr>
            <a:r>
              <a:rPr lang="en-US" dirty="0"/>
              <a:t>		print(“he is 12”)</a:t>
            </a:r>
          </a:p>
          <a:p>
            <a:pPr marL="0" indent="0">
              <a:buNone/>
            </a:pPr>
            <a:r>
              <a:rPr lang="en-US" dirty="0"/>
              <a:t>	</a:t>
            </a:r>
            <a:r>
              <a:rPr lang="en-US" dirty="0" err="1"/>
              <a:t>elif</a:t>
            </a:r>
            <a:r>
              <a:rPr lang="en-US" dirty="0"/>
              <a:t> age==11:</a:t>
            </a:r>
          </a:p>
          <a:p>
            <a:pPr marL="0" indent="0">
              <a:buNone/>
            </a:pPr>
            <a:r>
              <a:rPr lang="en-US" dirty="0"/>
              <a:t>		print(“he is 11”)</a:t>
            </a:r>
          </a:p>
          <a:p>
            <a:pPr marL="0" indent="0">
              <a:buNone/>
            </a:pPr>
            <a:r>
              <a:rPr lang="en-US" dirty="0"/>
              <a:t>	</a:t>
            </a:r>
            <a:r>
              <a:rPr lang="en-US" dirty="0" err="1"/>
              <a:t>elif</a:t>
            </a:r>
            <a:r>
              <a:rPr lang="en-US" dirty="0"/>
              <a:t> age==10:</a:t>
            </a:r>
          </a:p>
          <a:p>
            <a:pPr marL="0" indent="0">
              <a:buNone/>
            </a:pPr>
            <a:r>
              <a:rPr lang="en-US" dirty="0"/>
              <a:t>		print(“he is 10”)</a:t>
            </a:r>
          </a:p>
          <a:p>
            <a:pPr marL="0" indent="0">
              <a:buNone/>
            </a:pPr>
            <a:r>
              <a:rPr lang="en-US" dirty="0"/>
              <a:t>	else:	</a:t>
            </a:r>
          </a:p>
          <a:p>
            <a:pPr marL="0" indent="0">
              <a:buNone/>
            </a:pPr>
            <a:r>
              <a:rPr lang="en-US" dirty="0"/>
              <a:t>		 print(“he is a small boy”)</a:t>
            </a:r>
          </a:p>
          <a:p>
            <a:pPr marL="0" indent="0">
              <a:buNone/>
            </a:pPr>
            <a:r>
              <a:rPr lang="en-US" dirty="0"/>
              <a:t>	</a:t>
            </a:r>
          </a:p>
          <a:p>
            <a:pPr marL="0" indent="0">
              <a:buNone/>
            </a:pPr>
            <a:endParaRPr lang="en-US" dirty="0"/>
          </a:p>
          <a:p>
            <a:pPr marL="0" indent="0">
              <a:buNone/>
            </a:pPr>
            <a:r>
              <a:rPr lang="en-US" dirty="0"/>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rgbClr val="000000"/>
                </a:solidFill>
                <a:effectLst/>
                <a:latin typeface="Segoe UI" panose="020B0502040204020203" pitchFamily="34" charset="0"/>
              </a:rPr>
              <a:t>And</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p:txBody>
          <a:bodyPr/>
          <a:lstStyle/>
          <a:p>
            <a:r>
              <a:rPr lang="en-US" b="0" i="0" dirty="0">
                <a:solidFill>
                  <a:srgbClr val="000000"/>
                </a:solidFill>
                <a:effectLst/>
                <a:latin typeface="Verdana" panose="020B0604030504040204" pitchFamily="34" charset="0"/>
              </a:rPr>
              <a:t>The </a:t>
            </a:r>
            <a:r>
              <a:rPr lang="en-US" b="0" i="0" dirty="0">
                <a:solidFill>
                  <a:srgbClr val="DC143C"/>
                </a:solidFill>
                <a:effectLst/>
                <a:latin typeface="Consolas" panose="020B0609020204030204" pitchFamily="49" charset="0"/>
              </a:rPr>
              <a:t>and</a:t>
            </a:r>
            <a:r>
              <a:rPr lang="en-US" b="0" i="0" dirty="0">
                <a:solidFill>
                  <a:srgbClr val="000000"/>
                </a:solidFill>
                <a:effectLst/>
                <a:latin typeface="Verdana" panose="020B0604030504040204" pitchFamily="34" charset="0"/>
              </a:rPr>
              <a:t> keyword is a logical operator, and is used to combine conditional statements</a:t>
            </a:r>
          </a:p>
          <a:p>
            <a:endParaRPr lang="en-US" dirty="0">
              <a:solidFill>
                <a:srgbClr val="000000"/>
              </a:solidFill>
              <a:latin typeface="Verdana" panose="020B0604030504040204" pitchFamily="34" charset="0"/>
            </a:endParaRPr>
          </a:p>
          <a:p>
            <a:r>
              <a:rPr lang="en-US" b="0" i="0" dirty="0">
                <a:solidFill>
                  <a:srgbClr val="000000"/>
                </a:solidFill>
                <a:effectLst/>
                <a:latin typeface="Consolas" panose="020B0609020204030204" pitchFamily="49" charset="0"/>
              </a:rPr>
              <a:t>a = </a:t>
            </a:r>
            <a:r>
              <a:rPr lang="en-US" b="0" i="0" dirty="0">
                <a:solidFill>
                  <a:srgbClr val="FF0000"/>
                </a:solidFill>
                <a:effectLst/>
                <a:latin typeface="Consolas" panose="020B0609020204030204" pitchFamily="49" charset="0"/>
              </a:rPr>
              <a:t>200</a:t>
            </a:r>
            <a:r>
              <a:rPr lang="en-US" dirty="0"/>
              <a:t/>
            </a:r>
            <a:br>
              <a:rPr lang="en-US" dirty="0"/>
            </a:br>
            <a:r>
              <a:rPr lang="en-US" b="0" i="0" dirty="0">
                <a:solidFill>
                  <a:srgbClr val="000000"/>
                </a:solidFill>
                <a:effectLst/>
                <a:latin typeface="Consolas" panose="020B0609020204030204" pitchFamily="49" charset="0"/>
              </a:rPr>
              <a:t>b = </a:t>
            </a:r>
            <a:r>
              <a:rPr lang="en-US" b="0" i="0" dirty="0">
                <a:solidFill>
                  <a:srgbClr val="FF0000"/>
                </a:solidFill>
                <a:effectLst/>
                <a:latin typeface="Consolas" panose="020B0609020204030204" pitchFamily="49" charset="0"/>
              </a:rPr>
              <a:t>33</a:t>
            </a:r>
            <a:r>
              <a:rPr lang="en-US" dirty="0"/>
              <a:t/>
            </a:r>
            <a:br>
              <a:rPr lang="en-US" dirty="0"/>
            </a:br>
            <a:r>
              <a:rPr lang="en-US" b="0" i="0" dirty="0">
                <a:solidFill>
                  <a:srgbClr val="000000"/>
                </a:solidFill>
                <a:effectLst/>
                <a:latin typeface="Consolas" panose="020B0609020204030204" pitchFamily="49" charset="0"/>
              </a:rPr>
              <a:t>c = </a:t>
            </a:r>
            <a:r>
              <a:rPr lang="en-US" b="0" i="0" dirty="0">
                <a:solidFill>
                  <a:srgbClr val="FF0000"/>
                </a:solidFill>
                <a:effectLst/>
                <a:latin typeface="Consolas" panose="020B0609020204030204" pitchFamily="49" charset="0"/>
              </a:rPr>
              <a:t>500</a:t>
            </a:r>
            <a:r>
              <a:rPr lang="en-US" dirty="0"/>
              <a:t/>
            </a:r>
            <a:br>
              <a:rPr lang="en-US" dirty="0"/>
            </a:b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a &gt; b and c &gt; a:</a:t>
            </a:r>
            <a:r>
              <a:rPr lang="en-US" dirty="0"/>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"Both conditions are True"</a:t>
            </a:r>
            <a:r>
              <a:rPr lang="en-US"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rgbClr val="000000"/>
                </a:solidFill>
                <a:effectLst/>
                <a:latin typeface="Segoe UI" panose="020B0502040204020203" pitchFamily="34" charset="0"/>
              </a:rPr>
              <a:t>Or</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p:txBody>
          <a:bodyPr/>
          <a:lstStyle/>
          <a:p>
            <a:r>
              <a:rPr lang="en-US" b="0" i="0" dirty="0">
                <a:solidFill>
                  <a:srgbClr val="000000"/>
                </a:solidFill>
                <a:effectLst/>
                <a:latin typeface="Consolas" panose="020B0609020204030204" pitchFamily="49" charset="0"/>
              </a:rPr>
              <a:t>a = </a:t>
            </a:r>
            <a:r>
              <a:rPr lang="en-US" b="0" i="0" dirty="0">
                <a:solidFill>
                  <a:srgbClr val="FF0000"/>
                </a:solidFill>
                <a:effectLst/>
                <a:latin typeface="Consolas" panose="020B0609020204030204" pitchFamily="49" charset="0"/>
              </a:rPr>
              <a:t>200</a:t>
            </a:r>
            <a:r>
              <a:rPr lang="en-US" dirty="0"/>
              <a:t/>
            </a:r>
            <a:br>
              <a:rPr lang="en-US" dirty="0"/>
            </a:br>
            <a:r>
              <a:rPr lang="en-US" b="0" i="0" dirty="0">
                <a:solidFill>
                  <a:srgbClr val="000000"/>
                </a:solidFill>
                <a:effectLst/>
                <a:latin typeface="Consolas" panose="020B0609020204030204" pitchFamily="49" charset="0"/>
              </a:rPr>
              <a:t>b = </a:t>
            </a:r>
            <a:r>
              <a:rPr lang="en-US" b="0" i="0" dirty="0">
                <a:solidFill>
                  <a:srgbClr val="FF0000"/>
                </a:solidFill>
                <a:effectLst/>
                <a:latin typeface="Consolas" panose="020B0609020204030204" pitchFamily="49" charset="0"/>
              </a:rPr>
              <a:t>33</a:t>
            </a:r>
            <a:r>
              <a:rPr lang="en-US" dirty="0"/>
              <a:t/>
            </a:r>
            <a:br>
              <a:rPr lang="en-US" dirty="0"/>
            </a:br>
            <a:r>
              <a:rPr lang="en-US" b="0" i="0" dirty="0">
                <a:solidFill>
                  <a:srgbClr val="000000"/>
                </a:solidFill>
                <a:effectLst/>
                <a:latin typeface="Consolas" panose="020B0609020204030204" pitchFamily="49" charset="0"/>
              </a:rPr>
              <a:t>c = </a:t>
            </a:r>
            <a:r>
              <a:rPr lang="en-US" b="0" i="0" dirty="0">
                <a:solidFill>
                  <a:srgbClr val="FF0000"/>
                </a:solidFill>
                <a:effectLst/>
                <a:latin typeface="Consolas" panose="020B0609020204030204" pitchFamily="49" charset="0"/>
              </a:rPr>
              <a:t>500</a:t>
            </a:r>
            <a:r>
              <a:rPr lang="en-US" dirty="0"/>
              <a:t/>
            </a:r>
            <a:br>
              <a:rPr lang="en-US" dirty="0"/>
            </a:b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a &gt; b or a &gt; c:</a:t>
            </a:r>
            <a:r>
              <a:rPr lang="en-US" dirty="0"/>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"At least one of the conditions is True"</a:t>
            </a:r>
            <a:r>
              <a:rPr lang="en-US" b="0" i="0" dirty="0">
                <a:solidFill>
                  <a:srgbClr val="000000"/>
                </a:solidFill>
                <a:effectLst/>
                <a:latin typeface="Consolas" panose="020B0609020204030204" pitchFamily="49" charset="0"/>
              </a:rPr>
              <a:t>)</a:t>
            </a:r>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4976" y="341832"/>
            <a:ext cx="9829636" cy="5569390"/>
          </a:xfrm>
        </p:spPr>
        <p:txBody>
          <a:bodyPr>
            <a:normAutofit/>
          </a:bodyPr>
          <a:lstStyle/>
          <a:p>
            <a:r>
              <a:rPr lang="en-US" dirty="0"/>
              <a:t>name=‘</a:t>
            </a:r>
            <a:r>
              <a:rPr lang="en-US" dirty="0" err="1"/>
              <a:t>ammu</a:t>
            </a:r>
            <a:r>
              <a:rPr lang="en-US" dirty="0"/>
              <a:t>’</a:t>
            </a:r>
          </a:p>
          <a:p>
            <a:pPr marL="0" indent="0">
              <a:buNone/>
            </a:pPr>
            <a:r>
              <a:rPr lang="en-US" dirty="0"/>
              <a:t>	If name==‘</a:t>
            </a:r>
            <a:r>
              <a:rPr lang="en-US" dirty="0" err="1"/>
              <a:t>ammu</a:t>
            </a:r>
            <a:r>
              <a:rPr lang="en-US" dirty="0"/>
              <a:t>’ or name==‘</a:t>
            </a:r>
            <a:r>
              <a:rPr lang="en-US" dirty="0" err="1"/>
              <a:t>appu</a:t>
            </a:r>
            <a:r>
              <a:rPr lang="en-US" dirty="0"/>
              <a:t>’:</a:t>
            </a:r>
          </a:p>
          <a:p>
            <a:pPr marL="0" indent="0">
              <a:buNone/>
            </a:pPr>
            <a:r>
              <a:rPr lang="en-US" dirty="0"/>
              <a:t>		print(“come home”)</a:t>
            </a:r>
          </a:p>
          <a:p>
            <a:pPr marL="0" indent="0">
              <a:buNone/>
            </a:pPr>
            <a:r>
              <a:rPr lang="en-US" dirty="0"/>
              <a:t>      else:</a:t>
            </a:r>
          </a:p>
          <a:p>
            <a:pPr marL="0" indent="0">
              <a:buNone/>
            </a:pPr>
            <a:r>
              <a:rPr lang="en-US" dirty="0"/>
              <a:t>		print(“</a:t>
            </a:r>
            <a:r>
              <a:rPr lang="en-US" dirty="0" err="1"/>
              <a:t>sorry.u</a:t>
            </a:r>
            <a:r>
              <a:rPr lang="en-US" dirty="0"/>
              <a:t> have no permission”)</a:t>
            </a:r>
          </a:p>
          <a:p>
            <a:r>
              <a:rPr lang="en-US" dirty="0"/>
              <a:t>age=‘10’</a:t>
            </a:r>
          </a:p>
          <a:p>
            <a:pPr marL="0" indent="0">
              <a:buNone/>
            </a:pPr>
            <a:r>
              <a:rPr lang="en-US" dirty="0"/>
              <a:t>	If age==10:        // &lt;=, &lt;5, &gt;=, &gt;5, !=, if age is 10, if age is not 10</a:t>
            </a:r>
          </a:p>
          <a:p>
            <a:pPr marL="0" indent="0">
              <a:buNone/>
            </a:pPr>
            <a:r>
              <a:rPr lang="en-US" dirty="0"/>
              <a:t>		print(“u r right”)</a:t>
            </a:r>
          </a:p>
          <a:p>
            <a:pPr marL="0" indent="0">
              <a:buNone/>
            </a:pPr>
            <a:r>
              <a:rPr lang="en-US" dirty="0"/>
              <a:t>		print(“The statement is true”)</a:t>
            </a:r>
          </a:p>
          <a:p>
            <a:pPr marL="0" indent="0">
              <a:buNone/>
            </a:pPr>
            <a:r>
              <a:rPr lang="en-US" dirty="0"/>
              <a:t>      else:</a:t>
            </a:r>
          </a:p>
          <a:p>
            <a:pPr marL="0" indent="0">
              <a:buNone/>
            </a:pPr>
            <a:r>
              <a:rPr lang="en-US" dirty="0"/>
              <a:t>		print(“the statement is false”)</a:t>
            </a:r>
          </a:p>
          <a:p>
            <a:endParaRPr lang="en-US" dirty="0"/>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rgbClr val="000000"/>
                </a:solidFill>
                <a:effectLst/>
                <a:latin typeface="Segoe UI" panose="020B0502040204020203" pitchFamily="34" charset="0"/>
              </a:rPr>
              <a:t>pass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677334" y="1930400"/>
            <a:ext cx="8596668" cy="3880773"/>
          </a:xfrm>
        </p:spPr>
        <p:txBody>
          <a:bodyPr/>
          <a:lstStyle/>
          <a:p>
            <a:pPr algn="l"/>
            <a:r>
              <a:rPr lang="en-US" b="0" i="0" dirty="0">
                <a:solidFill>
                  <a:srgbClr val="000000"/>
                </a:solidFill>
                <a:effectLst/>
                <a:latin typeface="Consolas" panose="020B0609020204030204" pitchFamily="49" charset="0"/>
              </a:rPr>
              <a:t>a = </a:t>
            </a:r>
            <a:r>
              <a:rPr lang="en-US" b="0" i="0" dirty="0">
                <a:solidFill>
                  <a:srgbClr val="FF0000"/>
                </a:solidFill>
                <a:effectLst/>
                <a:latin typeface="Consolas" panose="020B0609020204030204" pitchFamily="49" charset="0"/>
              </a:rPr>
              <a:t>33</a:t>
            </a:r>
            <a:r>
              <a:rPr lang="en-US" b="0" i="0" dirty="0">
                <a:solidFill>
                  <a:srgbClr val="000000"/>
                </a:solidFill>
                <a:effectLst/>
                <a:latin typeface="Consolas" panose="020B0609020204030204" pitchFamily="49" charset="0"/>
              </a:rPr>
              <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b = </a:t>
            </a:r>
            <a:r>
              <a:rPr lang="en-US" b="0" i="0" dirty="0">
                <a:solidFill>
                  <a:srgbClr val="FF0000"/>
                </a:solidFill>
                <a:effectLst/>
                <a:latin typeface="Consolas" panose="020B0609020204030204" pitchFamily="49" charset="0"/>
              </a:rPr>
              <a:t>200</a:t>
            </a:r>
            <a:r>
              <a:rPr lang="en-US" b="0" i="0" dirty="0">
                <a:solidFill>
                  <a:srgbClr val="000000"/>
                </a:solidFill>
                <a:effectLst/>
                <a:latin typeface="Consolas" panose="020B0609020204030204" pitchFamily="49" charset="0"/>
              </a:rPr>
              <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b &gt; a:</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pass</a:t>
            </a:r>
            <a:endParaRPr lang="en-US" b="0" i="0" dirty="0">
              <a:solidFill>
                <a:srgbClr val="000000"/>
              </a:solidFill>
              <a:effectLst/>
              <a:latin typeface="Verdana" panose="020B0604030504040204" pitchFamily="34" charset="0"/>
            </a:endParaRPr>
          </a:p>
          <a:p>
            <a:pPr marL="0" indent="0">
              <a:buNone/>
            </a:pPr>
            <a:r>
              <a:rPr lang="en-US" dirty="0"/>
              <a:t/>
            </a:r>
            <a:br>
              <a:rPr lang="en-US" dirty="0"/>
            </a:br>
            <a:endParaRPr lang="en-I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rgbClr val="000000"/>
                </a:solidFill>
                <a:effectLst/>
                <a:latin typeface="Segoe UI" panose="020B0502040204020203" pitchFamily="34" charset="0"/>
              </a:rPr>
              <a:t>Python Loops</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p:txBody>
          <a:bodyPr/>
          <a:lstStyle/>
          <a:p>
            <a:pPr algn="l">
              <a:buFont typeface="Arial" panose="020B0604020202020204" pitchFamily="34" charset="0"/>
              <a:buChar char="•"/>
            </a:pPr>
            <a:r>
              <a:rPr lang="en-IN" b="0" i="0" dirty="0">
                <a:solidFill>
                  <a:srgbClr val="DC143C"/>
                </a:solidFill>
                <a:effectLst/>
                <a:latin typeface="Consolas" panose="020B0609020204030204" pitchFamily="49" charset="0"/>
              </a:rPr>
              <a:t>while</a:t>
            </a:r>
            <a:r>
              <a:rPr lang="en-IN" b="0" i="0" dirty="0">
                <a:solidFill>
                  <a:srgbClr val="000000"/>
                </a:solidFill>
                <a:effectLst/>
                <a:latin typeface="Verdana" panose="020B0604030504040204" pitchFamily="34" charset="0"/>
              </a:rPr>
              <a:t> loops</a:t>
            </a:r>
          </a:p>
          <a:p>
            <a:pPr algn="l">
              <a:buFont typeface="Arial" panose="020B0604020202020204" pitchFamily="34" charset="0"/>
              <a:buChar char="•"/>
            </a:pPr>
            <a:r>
              <a:rPr lang="en-IN" b="0" i="0" dirty="0">
                <a:solidFill>
                  <a:srgbClr val="DC143C"/>
                </a:solidFill>
                <a:effectLst/>
                <a:latin typeface="Consolas" panose="020B0609020204030204" pitchFamily="49" charset="0"/>
              </a:rPr>
              <a:t>for</a:t>
            </a:r>
            <a:r>
              <a:rPr lang="en-IN" b="0" i="0" dirty="0">
                <a:solidFill>
                  <a:srgbClr val="000000"/>
                </a:solidFill>
                <a:effectLst/>
                <a:latin typeface="Verdana" panose="020B0604030504040204" pitchFamily="34" charset="0"/>
              </a:rPr>
              <a:t> loops</a:t>
            </a:r>
          </a:p>
          <a:p>
            <a:endParaRPr lang="en-I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a:t>
            </a:r>
          </a:p>
        </p:txBody>
      </p:sp>
      <p:sp>
        <p:nvSpPr>
          <p:cNvPr id="3" name="Content Placeholder 2"/>
          <p:cNvSpPr>
            <a:spLocks noGrp="1"/>
          </p:cNvSpPr>
          <p:nvPr>
            <p:ph idx="1"/>
          </p:nvPr>
        </p:nvSpPr>
        <p:spPr>
          <a:xfrm>
            <a:off x="677334" y="2059570"/>
            <a:ext cx="8915400" cy="4188830"/>
          </a:xfrm>
        </p:spPr>
        <p:txBody>
          <a:bodyPr>
            <a:normAutofit lnSpcReduction="10000"/>
          </a:bodyPr>
          <a:lstStyle/>
          <a:p>
            <a:pPr marL="0" indent="0">
              <a:buNone/>
            </a:pPr>
            <a:r>
              <a:rPr lang="en-US" dirty="0"/>
              <a:t>Syntax</a:t>
            </a:r>
          </a:p>
          <a:p>
            <a:pPr marL="0" indent="0">
              <a:buNone/>
            </a:pPr>
            <a:endParaRPr lang="en-US" dirty="0"/>
          </a:p>
          <a:p>
            <a:pPr marL="0" indent="0">
              <a:buNone/>
            </a:pPr>
            <a:r>
              <a:rPr lang="en-US" dirty="0"/>
              <a:t> for </a:t>
            </a:r>
            <a:r>
              <a:rPr lang="en-US" dirty="0" err="1"/>
              <a:t>iterating_var</a:t>
            </a:r>
            <a:r>
              <a:rPr lang="en-US" dirty="0"/>
              <a:t> in sequence:</a:t>
            </a:r>
          </a:p>
          <a:p>
            <a:pPr marL="0" indent="0">
              <a:buNone/>
            </a:pPr>
            <a:r>
              <a:rPr lang="en-US" dirty="0"/>
              <a:t>	</a:t>
            </a:r>
            <a:r>
              <a:rPr lang="en-US" dirty="0" err="1"/>
              <a:t>stmts</a:t>
            </a:r>
            <a:r>
              <a:rPr lang="en-US" dirty="0"/>
              <a:t>(s)</a:t>
            </a:r>
          </a:p>
          <a:p>
            <a:pPr marL="0" indent="0">
              <a:buNone/>
            </a:pPr>
            <a:endParaRPr lang="en-US" dirty="0"/>
          </a:p>
          <a:p>
            <a:pPr marL="0" indent="0">
              <a:buNone/>
            </a:pPr>
            <a:endParaRPr lang="en-US" dirty="0"/>
          </a:p>
          <a:p>
            <a:r>
              <a:rPr lang="en-US" dirty="0"/>
              <a:t>print(“hello”)</a:t>
            </a:r>
          </a:p>
          <a:p>
            <a:r>
              <a:rPr lang="en-US" dirty="0"/>
              <a:t>for </a:t>
            </a:r>
            <a:r>
              <a:rPr lang="en-US" dirty="0" err="1"/>
              <a:t>i</a:t>
            </a:r>
            <a:r>
              <a:rPr lang="en-US" dirty="0"/>
              <a:t> in range(5):</a:t>
            </a:r>
          </a:p>
          <a:p>
            <a:pPr marL="0" indent="0">
              <a:buNone/>
            </a:pPr>
            <a:r>
              <a:rPr lang="en-US" dirty="0"/>
              <a:t>		print(“hello”)</a:t>
            </a:r>
          </a:p>
          <a:p>
            <a:r>
              <a:rPr lang="en-US" dirty="0"/>
              <a:t>for letter in ‘nation’:</a:t>
            </a:r>
          </a:p>
          <a:p>
            <a:pPr marL="0" indent="0">
              <a:buNone/>
            </a:pPr>
            <a:r>
              <a:rPr lang="en-US" dirty="0"/>
              <a:t>     	        print(letter)</a:t>
            </a:r>
          </a:p>
          <a:p>
            <a:pPr marL="0" indent="0">
              <a:buNone/>
            </a:pPr>
            <a:endParaRPr lang="en-US" dirty="0"/>
          </a:p>
          <a:p>
            <a:pPr marL="0" indent="0">
              <a:buNone/>
            </a:pPr>
            <a:endParaRPr lang="en-US" dirty="0"/>
          </a:p>
          <a:p>
            <a:pPr marL="0" indent="0">
              <a:buNone/>
            </a:pP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8131" y="765109"/>
            <a:ext cx="9666481" cy="5912137"/>
          </a:xfrm>
        </p:spPr>
        <p:txBody>
          <a:bodyPr>
            <a:normAutofit fontScale="77500" lnSpcReduction="20000"/>
          </a:bodyPr>
          <a:lstStyle/>
          <a:p>
            <a:r>
              <a:rPr lang="en-US" dirty="0" err="1"/>
              <a:t>my_list</a:t>
            </a:r>
            <a:r>
              <a:rPr lang="en-US" dirty="0"/>
              <a:t>=[‘</a:t>
            </a:r>
            <a:r>
              <a:rPr lang="en-US" dirty="0" err="1"/>
              <a:t>one’,’two’,’three’,’four’,’five</a:t>
            </a:r>
            <a:r>
              <a:rPr lang="en-US" dirty="0"/>
              <a:t>’]</a:t>
            </a:r>
          </a:p>
          <a:p>
            <a:pPr marL="0" indent="0">
              <a:buNone/>
            </a:pPr>
            <a:r>
              <a:rPr lang="en-US" dirty="0"/>
              <a:t>	for </a:t>
            </a:r>
            <a:r>
              <a:rPr lang="en-US" dirty="0" err="1"/>
              <a:t>i</a:t>
            </a:r>
            <a:r>
              <a:rPr lang="en-US" dirty="0"/>
              <a:t> in </a:t>
            </a:r>
            <a:r>
              <a:rPr lang="en-US" dirty="0" err="1"/>
              <a:t>my_list</a:t>
            </a:r>
            <a:r>
              <a:rPr lang="en-US" dirty="0"/>
              <a:t>:</a:t>
            </a:r>
          </a:p>
          <a:p>
            <a:pPr marL="0" indent="0">
              <a:buNone/>
            </a:pPr>
            <a:r>
              <a:rPr lang="en-US" dirty="0"/>
              <a:t>		print(</a:t>
            </a:r>
            <a:r>
              <a:rPr lang="en-US" dirty="0" err="1"/>
              <a:t>i</a:t>
            </a:r>
            <a:r>
              <a:rPr lang="en-US" dirty="0"/>
              <a:t>)</a:t>
            </a:r>
          </a:p>
          <a:p>
            <a:pPr marL="0" indent="0">
              <a:buNone/>
            </a:pPr>
            <a:endParaRPr lang="en-US" dirty="0"/>
          </a:p>
          <a:p>
            <a:r>
              <a:rPr lang="en-US" dirty="0"/>
              <a:t>for </a:t>
            </a:r>
            <a:r>
              <a:rPr lang="en-US" dirty="0" err="1"/>
              <a:t>obj</a:t>
            </a:r>
            <a:r>
              <a:rPr lang="en-US" dirty="0"/>
              <a:t> in </a:t>
            </a:r>
            <a:r>
              <a:rPr lang="en-US" dirty="0" err="1"/>
              <a:t>my_list</a:t>
            </a:r>
            <a:r>
              <a:rPr lang="en-US" dirty="0"/>
              <a:t>:</a:t>
            </a:r>
          </a:p>
          <a:p>
            <a:pPr marL="0" indent="0">
              <a:buNone/>
            </a:pPr>
            <a:r>
              <a:rPr lang="en-US" dirty="0"/>
              <a:t>	print(</a:t>
            </a:r>
            <a:r>
              <a:rPr lang="en-US" dirty="0" err="1"/>
              <a:t>obj,len</a:t>
            </a:r>
            <a:r>
              <a:rPr lang="en-US" dirty="0"/>
              <a:t>(</a:t>
            </a:r>
            <a:r>
              <a:rPr lang="en-US" dirty="0" err="1"/>
              <a:t>obj</a:t>
            </a:r>
            <a:r>
              <a:rPr lang="en-US" dirty="0"/>
              <a:t>))</a:t>
            </a:r>
          </a:p>
          <a:p>
            <a:pPr>
              <a:buFont typeface="Wingdings" panose="05000000000000000000" pitchFamily="2" charset="2"/>
              <a:buChar char="§"/>
            </a:pPr>
            <a:r>
              <a:rPr lang="en-US" dirty="0" err="1"/>
              <a:t>my_list</a:t>
            </a:r>
            <a:r>
              <a:rPr lang="en-US" dirty="0"/>
              <a:t>[2]</a:t>
            </a:r>
          </a:p>
          <a:p>
            <a:pPr>
              <a:buFont typeface="Wingdings" panose="05000000000000000000" pitchFamily="2" charset="2"/>
              <a:buChar char="§"/>
            </a:pPr>
            <a:endParaRPr lang="en-US" dirty="0"/>
          </a:p>
          <a:p>
            <a:pPr>
              <a:buFont typeface="Wingdings" panose="05000000000000000000" pitchFamily="2" charset="2"/>
              <a:buChar char="§"/>
            </a:pPr>
            <a:r>
              <a:rPr lang="en-US" dirty="0"/>
              <a:t>for index  in range(5):</a:t>
            </a:r>
          </a:p>
          <a:p>
            <a:pPr marL="0" indent="0">
              <a:buNone/>
            </a:pPr>
            <a:r>
              <a:rPr lang="en-US" dirty="0"/>
              <a:t>		print(</a:t>
            </a:r>
            <a:r>
              <a:rPr lang="en-US" dirty="0" err="1"/>
              <a:t>index,my_list</a:t>
            </a:r>
            <a:r>
              <a:rPr lang="en-US" dirty="0"/>
              <a:t>[index])</a:t>
            </a:r>
          </a:p>
          <a:p>
            <a:pPr marL="0" indent="0">
              <a:buNone/>
            </a:pPr>
            <a:endParaRPr lang="en-US" dirty="0"/>
          </a:p>
          <a:p>
            <a:pPr>
              <a:buFont typeface="Wingdings" panose="05000000000000000000" pitchFamily="2" charset="2"/>
              <a:buChar char="§"/>
            </a:pPr>
            <a:r>
              <a:rPr lang="en-US" dirty="0"/>
              <a:t>for index in range(0,5,2):</a:t>
            </a:r>
          </a:p>
          <a:p>
            <a:pPr marL="0" indent="0">
              <a:buNone/>
            </a:pPr>
            <a:r>
              <a:rPr lang="en-US" dirty="0"/>
              <a:t>		print(</a:t>
            </a:r>
            <a:r>
              <a:rPr lang="en-US" dirty="0" err="1"/>
              <a:t>index,my_list</a:t>
            </a:r>
            <a:r>
              <a:rPr lang="en-US" dirty="0"/>
              <a:t>[index])</a:t>
            </a:r>
            <a:br>
              <a:rPr lang="en-US" dirty="0"/>
            </a:br>
            <a:endParaRPr lang="en-US" dirty="0"/>
          </a:p>
          <a:p>
            <a:r>
              <a:rPr lang="en-US" dirty="0"/>
              <a:t>a=[‘</a:t>
            </a:r>
            <a:r>
              <a:rPr lang="en-US" dirty="0" err="1"/>
              <a:t>a’,’b’,’c</a:t>
            </a:r>
            <a:r>
              <a:rPr lang="en-US" dirty="0"/>
              <a:t>’]</a:t>
            </a:r>
          </a:p>
          <a:p>
            <a:pPr marL="0" indent="0">
              <a:buNone/>
            </a:pPr>
            <a:r>
              <a:rPr lang="en-US" dirty="0"/>
              <a:t>	b=[1,2,3]</a:t>
            </a:r>
          </a:p>
          <a:p>
            <a:pPr marL="0" indent="0">
              <a:buNone/>
            </a:pPr>
            <a:r>
              <a:rPr lang="en-US" dirty="0"/>
              <a:t>	for </a:t>
            </a:r>
            <a:r>
              <a:rPr lang="en-US" dirty="0" err="1"/>
              <a:t>i</a:t>
            </a:r>
            <a:r>
              <a:rPr lang="en-US" dirty="0"/>
              <a:t> in a:</a:t>
            </a:r>
          </a:p>
          <a:p>
            <a:pPr marL="457200" lvl="1" indent="0">
              <a:buNone/>
            </a:pPr>
            <a:r>
              <a:rPr lang="en-US" dirty="0"/>
              <a:t>	print(</a:t>
            </a:r>
            <a:r>
              <a:rPr lang="en-US" dirty="0" err="1"/>
              <a:t>i</a:t>
            </a:r>
            <a:r>
              <a:rPr lang="en-US" dirty="0"/>
              <a:t>)</a:t>
            </a:r>
          </a:p>
          <a:p>
            <a:pPr marL="457200" lvl="1" indent="0">
              <a:buNone/>
            </a:pPr>
            <a:r>
              <a:rPr lang="en-US" dirty="0"/>
              <a:t>	for j in b:</a:t>
            </a:r>
          </a:p>
          <a:p>
            <a:pPr marL="457200" lvl="1" indent="0">
              <a:buNone/>
            </a:pPr>
            <a:r>
              <a:rPr lang="en-US" dirty="0"/>
              <a:t>		print(j)</a:t>
            </a:r>
          </a:p>
          <a:p>
            <a:pPr marL="457200" lvl="1" indent="0">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Python?</a:t>
            </a:r>
            <a:br>
              <a:rPr lang="en-US" dirty="0"/>
            </a:br>
            <a:endParaRPr lang="en-US" dirty="0"/>
          </a:p>
        </p:txBody>
      </p:sp>
      <p:sp>
        <p:nvSpPr>
          <p:cNvPr id="3" name="Content Placeholder 2"/>
          <p:cNvSpPr>
            <a:spLocks noGrp="1"/>
          </p:cNvSpPr>
          <p:nvPr>
            <p:ph idx="1"/>
          </p:nvPr>
        </p:nvSpPr>
        <p:spPr/>
        <p:txBody>
          <a:bodyPr/>
          <a:lstStyle/>
          <a:p>
            <a:r>
              <a:rPr lang="en-US" dirty="0"/>
              <a:t>Python works on different platforms (Windows, Mac, Linux, Raspberry Pi, </a:t>
            </a:r>
            <a:r>
              <a:rPr lang="en-US" dirty="0" err="1"/>
              <a:t>etc</a:t>
            </a:r>
            <a:r>
              <a:rPr lang="en-US" dirty="0"/>
              <a:t>).</a:t>
            </a:r>
          </a:p>
          <a:p>
            <a:r>
              <a:rPr lang="en-US" dirty="0"/>
              <a:t>Python has a simple syntax similar to the English language.</a:t>
            </a:r>
          </a:p>
          <a:p>
            <a:r>
              <a:rPr lang="en-US" dirty="0"/>
              <a:t>Python has syntax that allows developers to write programs with fewer lines than some other programming languages.</a:t>
            </a:r>
          </a:p>
          <a:p>
            <a:r>
              <a:rPr lang="en-US" dirty="0"/>
              <a:t>Python runs on an interpreter system, meaning that code can be executed as soon as it is written. </a:t>
            </a:r>
            <a:endParaRPr lang="en-US" dirty="0" smtClean="0"/>
          </a:p>
          <a:p>
            <a:r>
              <a:rPr lang="en-US" dirty="0" smtClean="0"/>
              <a:t>Python </a:t>
            </a:r>
            <a:r>
              <a:rPr lang="en-US" dirty="0"/>
              <a:t>can be treated in a procedural way, an object-oriented way or a functional way.</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0348" y="1565166"/>
            <a:ext cx="8596668" cy="3880773"/>
          </a:xfrm>
        </p:spPr>
        <p:txBody>
          <a:bodyPr/>
          <a:lstStyle/>
          <a:p>
            <a:r>
              <a:rPr lang="en-IN" sz="2400" b="1" i="0" dirty="0">
                <a:solidFill>
                  <a:srgbClr val="000000"/>
                </a:solidFill>
                <a:effectLst/>
                <a:latin typeface="Segoe UI" panose="020B0502040204020203" pitchFamily="34" charset="0"/>
              </a:rPr>
              <a:t>while Loop</a:t>
            </a:r>
          </a:p>
          <a:p>
            <a:endParaRPr lang="en-IN" dirty="0"/>
          </a:p>
          <a:p>
            <a:r>
              <a:rPr lang="nn-NO" b="0" i="0" dirty="0">
                <a:solidFill>
                  <a:srgbClr val="000000"/>
                </a:solidFill>
                <a:effectLst/>
                <a:latin typeface="Consolas" panose="020B0609020204030204" pitchFamily="49" charset="0"/>
              </a:rPr>
              <a:t>i = </a:t>
            </a:r>
            <a:r>
              <a:rPr lang="nn-NO" b="0" i="0" dirty="0">
                <a:solidFill>
                  <a:srgbClr val="FF0000"/>
                </a:solidFill>
                <a:effectLst/>
                <a:latin typeface="Consolas" panose="020B0609020204030204" pitchFamily="49" charset="0"/>
              </a:rPr>
              <a:t>1</a:t>
            </a:r>
            <a:r>
              <a:rPr lang="nn-NO" dirty="0"/>
              <a:t/>
            </a:r>
            <a:br>
              <a:rPr lang="nn-NO" dirty="0"/>
            </a:br>
            <a:r>
              <a:rPr lang="nn-NO" b="0" i="0" dirty="0">
                <a:solidFill>
                  <a:srgbClr val="0000CD"/>
                </a:solidFill>
                <a:effectLst/>
                <a:latin typeface="Consolas" panose="020B0609020204030204" pitchFamily="49" charset="0"/>
              </a:rPr>
              <a:t>while</a:t>
            </a:r>
            <a:r>
              <a:rPr lang="nn-NO" b="0" i="0" dirty="0">
                <a:solidFill>
                  <a:srgbClr val="000000"/>
                </a:solidFill>
                <a:effectLst/>
                <a:latin typeface="Consolas" panose="020B0609020204030204" pitchFamily="49" charset="0"/>
              </a:rPr>
              <a:t> i &lt; </a:t>
            </a:r>
            <a:r>
              <a:rPr lang="nn-NO" b="0" i="0" dirty="0">
                <a:solidFill>
                  <a:srgbClr val="FF0000"/>
                </a:solidFill>
                <a:effectLst/>
                <a:latin typeface="Consolas" panose="020B0609020204030204" pitchFamily="49" charset="0"/>
              </a:rPr>
              <a:t>6</a:t>
            </a:r>
            <a:r>
              <a:rPr lang="nn-NO" b="0" i="0" dirty="0">
                <a:solidFill>
                  <a:srgbClr val="000000"/>
                </a:solidFill>
                <a:effectLst/>
                <a:latin typeface="Consolas" panose="020B0609020204030204" pitchFamily="49" charset="0"/>
              </a:rPr>
              <a:t>:</a:t>
            </a:r>
            <a:r>
              <a:rPr lang="nn-NO" dirty="0"/>
              <a:t/>
            </a:r>
            <a:br>
              <a:rPr lang="nn-NO" dirty="0"/>
            </a:br>
            <a:r>
              <a:rPr lang="nn-NO" b="0" i="0" dirty="0">
                <a:solidFill>
                  <a:srgbClr val="000000"/>
                </a:solidFill>
                <a:effectLst/>
                <a:latin typeface="Consolas" panose="020B0609020204030204" pitchFamily="49" charset="0"/>
              </a:rPr>
              <a:t>  </a:t>
            </a:r>
            <a:r>
              <a:rPr lang="nn-NO" b="0" i="0" dirty="0">
                <a:solidFill>
                  <a:srgbClr val="0000CD"/>
                </a:solidFill>
                <a:effectLst/>
                <a:latin typeface="Consolas" panose="020B0609020204030204" pitchFamily="49" charset="0"/>
              </a:rPr>
              <a:t>print</a:t>
            </a:r>
            <a:r>
              <a:rPr lang="nn-NO" b="0" i="0" dirty="0">
                <a:solidFill>
                  <a:srgbClr val="000000"/>
                </a:solidFill>
                <a:effectLst/>
                <a:latin typeface="Consolas" panose="020B0609020204030204" pitchFamily="49" charset="0"/>
              </a:rPr>
              <a:t>(i)</a:t>
            </a:r>
            <a:r>
              <a:rPr lang="nn-NO" dirty="0"/>
              <a:t/>
            </a:r>
            <a:br>
              <a:rPr lang="nn-NO" dirty="0"/>
            </a:br>
            <a:r>
              <a:rPr lang="nn-NO" b="0" i="0" dirty="0">
                <a:solidFill>
                  <a:srgbClr val="000000"/>
                </a:solidFill>
                <a:effectLst/>
                <a:latin typeface="Consolas" panose="020B0609020204030204" pitchFamily="49" charset="0"/>
              </a:rPr>
              <a:t>  i += </a:t>
            </a:r>
            <a:r>
              <a:rPr lang="nn-NO" b="0" i="0" dirty="0">
                <a:solidFill>
                  <a:srgbClr val="FF0000"/>
                </a:solidFill>
                <a:effectLst/>
                <a:latin typeface="Consolas" panose="020B0609020204030204" pitchFamily="49" charset="0"/>
              </a:rPr>
              <a:t>1</a:t>
            </a:r>
            <a:endParaRPr lang="en-IN" dirty="0"/>
          </a:p>
          <a:p>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rgbClr val="000000"/>
                </a:solidFill>
                <a:effectLst/>
                <a:latin typeface="Segoe UI" panose="020B0502040204020203" pitchFamily="34" charset="0"/>
              </a:rPr>
              <a:t>break</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a:xfrm>
            <a:off x="677334" y="2367627"/>
            <a:ext cx="8596668" cy="3880773"/>
          </a:xfrm>
        </p:spPr>
        <p:txBody>
          <a:bodyPr/>
          <a:lstStyle/>
          <a:p>
            <a:r>
              <a:rPr lang="en-US" b="0" i="0" dirty="0">
                <a:solidFill>
                  <a:srgbClr val="DC143C"/>
                </a:solidFill>
                <a:effectLst/>
                <a:latin typeface="Consolas" panose="020B0609020204030204" pitchFamily="49" charset="0"/>
              </a:rPr>
              <a:t>break</a:t>
            </a:r>
            <a:r>
              <a:rPr lang="en-US" b="0" i="0" dirty="0">
                <a:solidFill>
                  <a:srgbClr val="000000"/>
                </a:solidFill>
                <a:effectLst/>
                <a:latin typeface="Verdana" panose="020B0604030504040204" pitchFamily="34" charset="0"/>
              </a:rPr>
              <a:t> statement we can stop the loop even if the while condition is true</a:t>
            </a:r>
          </a:p>
          <a:p>
            <a:endParaRPr lang="en-IN" b="0" i="0" dirty="0">
              <a:solidFill>
                <a:srgbClr val="000000"/>
              </a:solidFill>
              <a:effectLst/>
              <a:latin typeface="Consolas" panose="020B0609020204030204" pitchFamily="49" charset="0"/>
            </a:endParaRPr>
          </a:p>
          <a:p>
            <a:r>
              <a:rPr lang="en-IN" b="0" i="0" dirty="0" err="1">
                <a:solidFill>
                  <a:srgbClr val="000000"/>
                </a:solidFill>
                <a:effectLst/>
                <a:latin typeface="Consolas" panose="020B0609020204030204" pitchFamily="49" charset="0"/>
              </a:rPr>
              <a:t>i</a:t>
            </a:r>
            <a:r>
              <a:rPr lang="en-IN" b="0" i="0" dirty="0">
                <a:solidFill>
                  <a:srgbClr val="000000"/>
                </a:solidFill>
                <a:effectLst/>
                <a:latin typeface="Consolas" panose="020B0609020204030204" pitchFamily="49" charset="0"/>
              </a:rPr>
              <a:t> =1</a:t>
            </a:r>
          </a:p>
          <a:p>
            <a:pPr marL="0" indent="0">
              <a:buNone/>
            </a:pPr>
            <a:r>
              <a:rPr lang="en-IN" dirty="0">
                <a:solidFill>
                  <a:srgbClr val="000000"/>
                </a:solidFill>
                <a:latin typeface="Consolas" panose="020B0609020204030204" pitchFamily="49" charset="0"/>
              </a:rPr>
              <a:t>	while</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i</a:t>
            </a:r>
            <a:r>
              <a:rPr lang="en-IN" b="0" i="0" dirty="0">
                <a:solidFill>
                  <a:srgbClr val="000000"/>
                </a:solidFill>
                <a:effectLst/>
                <a:latin typeface="Consolas" panose="020B0609020204030204" pitchFamily="49" charset="0"/>
              </a:rPr>
              <a:t> &lt;6:</a:t>
            </a:r>
          </a:p>
          <a:p>
            <a:pPr marL="0" indent="0">
              <a:buNone/>
            </a:pPr>
            <a:r>
              <a:rPr lang="en-IN" dirty="0">
                <a:solidFill>
                  <a:srgbClr val="000000"/>
                </a:solidFill>
                <a:latin typeface="Consolas" panose="020B0609020204030204" pitchFamily="49" charset="0"/>
              </a:rPr>
              <a:t>	</a:t>
            </a:r>
            <a:r>
              <a:rPr lang="en-IN" dirty="0">
                <a:solidFill>
                  <a:srgbClr val="0000CD"/>
                </a:solidFill>
                <a:latin typeface="Consolas" panose="020B0609020204030204" pitchFamily="49" charset="0"/>
              </a:rPr>
              <a:t>	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i</a:t>
            </a:r>
            <a:r>
              <a:rPr lang="en-IN" b="0" i="0" dirty="0">
                <a:solidFill>
                  <a:srgbClr val="000000"/>
                </a:solidFill>
                <a:effectLst/>
                <a:latin typeface="Consolas" panose="020B0609020204030204" pitchFamily="49" charset="0"/>
              </a:rPr>
              <a:t>)</a:t>
            </a:r>
            <a:r>
              <a:rPr lang="en-IN" dirty="0"/>
              <a:t/>
            </a:r>
            <a:br>
              <a:rPr lang="en-IN" dirty="0"/>
            </a:br>
            <a:r>
              <a:rPr lang="en-IN" b="0" i="0" dirty="0">
                <a:solidFill>
                  <a:srgbClr val="000000"/>
                </a:solidFill>
                <a:effectLst/>
                <a:latin typeface="Consolas" panose="020B0609020204030204" pitchFamily="49" charset="0"/>
              </a:rPr>
              <a:t>  		</a:t>
            </a:r>
            <a:r>
              <a:rPr lang="en-IN" b="0" i="0" dirty="0">
                <a:solidFill>
                  <a:srgbClr val="0000CD"/>
                </a:solidFill>
                <a:effectLst/>
                <a:latin typeface="Consolas" panose="020B0609020204030204" pitchFamily="49" charset="0"/>
              </a:rPr>
              <a:t>if</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i</a:t>
            </a:r>
            <a:r>
              <a:rPr lang="en-IN" b="0" i="0" dirty="0">
                <a:solidFill>
                  <a:srgbClr val="000000"/>
                </a:solidFill>
                <a:effectLst/>
                <a:latin typeface="Consolas" panose="020B0609020204030204" pitchFamily="49" charset="0"/>
              </a:rPr>
              <a:t> == </a:t>
            </a:r>
            <a:r>
              <a:rPr lang="en-IN" b="0" i="0" dirty="0">
                <a:solidFill>
                  <a:srgbClr val="FF0000"/>
                </a:solidFill>
                <a:effectLst/>
                <a:latin typeface="Consolas" panose="020B0609020204030204" pitchFamily="49" charset="0"/>
              </a:rPr>
              <a:t>3</a:t>
            </a:r>
            <a:r>
              <a:rPr lang="en-IN" b="0" i="0" dirty="0">
                <a:solidFill>
                  <a:srgbClr val="000000"/>
                </a:solidFill>
                <a:effectLst/>
                <a:latin typeface="Consolas" panose="020B0609020204030204" pitchFamily="49" charset="0"/>
              </a:rPr>
              <a:t>:</a:t>
            </a:r>
            <a:r>
              <a:rPr lang="en-IN" dirty="0"/>
              <a:t/>
            </a:r>
            <a:br>
              <a:rPr lang="en-IN" dirty="0"/>
            </a:br>
            <a:r>
              <a:rPr lang="en-IN" b="0" i="0" dirty="0">
                <a:solidFill>
                  <a:srgbClr val="000000"/>
                </a:solidFill>
                <a:effectLst/>
                <a:latin typeface="Consolas" panose="020B0609020204030204" pitchFamily="49" charset="0"/>
              </a:rPr>
              <a:t>    		</a:t>
            </a:r>
            <a:r>
              <a:rPr lang="en-IN" b="0" i="0" dirty="0">
                <a:solidFill>
                  <a:srgbClr val="0000CD"/>
                </a:solidFill>
                <a:effectLst/>
                <a:latin typeface="Consolas" panose="020B0609020204030204" pitchFamily="49" charset="0"/>
              </a:rPr>
              <a:t>break</a:t>
            </a:r>
            <a:r>
              <a:rPr lang="en-IN" dirty="0"/>
              <a:t/>
            </a:r>
            <a:br>
              <a:rPr lang="en-IN" dirty="0"/>
            </a:b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i</a:t>
            </a:r>
            <a:r>
              <a:rPr lang="en-IN" b="0" i="0" dirty="0">
                <a:solidFill>
                  <a:srgbClr val="000000"/>
                </a:solidFill>
                <a:effectLst/>
                <a:latin typeface="Consolas" panose="020B0609020204030204" pitchFamily="49" charset="0"/>
              </a:rPr>
              <a:t> += </a:t>
            </a:r>
            <a:r>
              <a:rPr lang="en-IN" b="0" i="0" dirty="0">
                <a:solidFill>
                  <a:srgbClr val="FF0000"/>
                </a:solidFill>
                <a:effectLst/>
                <a:latin typeface="Consolas" panose="020B0609020204030204" pitchFamily="49" charset="0"/>
              </a:rPr>
              <a:t>1</a:t>
            </a:r>
            <a:endParaRPr lang="en-I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rgbClr val="000000"/>
                </a:solidFill>
                <a:effectLst/>
                <a:latin typeface="Segoe UI" panose="020B0502040204020203" pitchFamily="34" charset="0"/>
              </a:rPr>
              <a:t>continue</a:t>
            </a:r>
            <a:br>
              <a:rPr lang="en-IN" b="0" i="0" dirty="0">
                <a:solidFill>
                  <a:srgbClr val="000000"/>
                </a:solidFill>
                <a:effectLst/>
                <a:latin typeface="Segoe UI" panose="020B0502040204020203" pitchFamily="34" charset="0"/>
              </a:rPr>
            </a:br>
            <a:endParaRPr lang="en-IN" dirty="0"/>
          </a:p>
        </p:txBody>
      </p:sp>
      <p:sp>
        <p:nvSpPr>
          <p:cNvPr id="3" name="Content Placeholder 2"/>
          <p:cNvSpPr>
            <a:spLocks noGrp="1"/>
          </p:cNvSpPr>
          <p:nvPr>
            <p:ph idx="1"/>
          </p:nvPr>
        </p:nvSpPr>
        <p:spPr/>
        <p:txBody>
          <a:bodyPr>
            <a:normAutofit/>
          </a:bodyPr>
          <a:lstStyle/>
          <a:p>
            <a:r>
              <a:rPr lang="en-US" b="0" i="0" dirty="0">
                <a:solidFill>
                  <a:srgbClr val="DC143C"/>
                </a:solidFill>
                <a:effectLst/>
                <a:latin typeface="Consolas" panose="020B0609020204030204" pitchFamily="49" charset="0"/>
              </a:rPr>
              <a:t>continue</a:t>
            </a:r>
            <a:r>
              <a:rPr lang="en-US" b="0" i="0" dirty="0">
                <a:solidFill>
                  <a:srgbClr val="000000"/>
                </a:solidFill>
                <a:effectLst/>
                <a:latin typeface="Verdana" panose="020B0604030504040204" pitchFamily="34" charset="0"/>
              </a:rPr>
              <a:t> statement we can stop the current iteration, and continue with the next</a:t>
            </a:r>
          </a:p>
          <a:p>
            <a:endParaRPr lang="en-US" dirty="0">
              <a:solidFill>
                <a:srgbClr val="000000"/>
              </a:solidFill>
              <a:latin typeface="Verdana" panose="020B0604030504040204" pitchFamily="34" charset="0"/>
            </a:endParaRPr>
          </a:p>
          <a:p>
            <a:pPr algn="l"/>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0</a:t>
            </a:r>
            <a:r>
              <a:rPr lang="en-US" b="0" i="0" dirty="0">
                <a:solidFill>
                  <a:srgbClr val="000000"/>
                </a:solidFill>
                <a:effectLst/>
                <a:latin typeface="Consolas" panose="020B0609020204030204" pitchFamily="49" charset="0"/>
              </a:rPr>
              <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while</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&lt;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continue</a:t>
            </a:r>
            <a:r>
              <a:rPr lang="en-US" b="0" i="0" dirty="0">
                <a:solidFill>
                  <a:srgbClr val="000000"/>
                </a:solidFill>
                <a:effectLst/>
                <a:latin typeface="Consolas" panose="020B0609020204030204" pitchFamily="49" charset="0"/>
              </a:rPr>
              <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i</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r>
              <a:rPr lang="en-US" dirty="0"/>
              <a:t/>
            </a:r>
            <a:br>
              <a:rPr lang="en-US" dirty="0"/>
            </a:br>
            <a:endParaRPr lang="en-I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a:t>
            </a:r>
          </a:p>
        </p:txBody>
      </p:sp>
      <p:sp>
        <p:nvSpPr>
          <p:cNvPr id="3" name="Content Placeholder 2"/>
          <p:cNvSpPr>
            <a:spLocks noGrp="1"/>
          </p:cNvSpPr>
          <p:nvPr>
            <p:ph idx="1"/>
          </p:nvPr>
        </p:nvSpPr>
        <p:spPr>
          <a:xfrm>
            <a:off x="2674670" y="2219058"/>
            <a:ext cx="8915400" cy="3777622"/>
          </a:xfrm>
        </p:spPr>
        <p:txBody>
          <a:bodyPr>
            <a:normAutofit/>
          </a:bodyPr>
          <a:lstStyle/>
          <a:p>
            <a:pPr marL="0" indent="0">
              <a:buNone/>
            </a:pPr>
            <a:r>
              <a:rPr lang="en-US" dirty="0"/>
              <a:t>Syntax</a:t>
            </a:r>
          </a:p>
          <a:p>
            <a:pPr marL="0" indent="0">
              <a:buNone/>
            </a:pPr>
            <a:endParaRPr lang="en-US" dirty="0"/>
          </a:p>
          <a:p>
            <a:pPr marL="0" indent="0">
              <a:buNone/>
            </a:pPr>
            <a:r>
              <a:rPr lang="en-US" dirty="0"/>
              <a:t> for </a:t>
            </a:r>
            <a:r>
              <a:rPr lang="en-US" dirty="0" err="1"/>
              <a:t>iterating_var</a:t>
            </a:r>
            <a:r>
              <a:rPr lang="en-US" dirty="0"/>
              <a:t> in sequence:</a:t>
            </a:r>
          </a:p>
          <a:p>
            <a:pPr marL="0" indent="0">
              <a:buNone/>
            </a:pPr>
            <a:r>
              <a:rPr lang="en-US" dirty="0"/>
              <a:t>	</a:t>
            </a:r>
            <a:r>
              <a:rPr lang="en-US" dirty="0" err="1"/>
              <a:t>stmts</a:t>
            </a:r>
            <a:r>
              <a:rPr lang="en-US" dirty="0"/>
              <a:t>(s)</a:t>
            </a:r>
          </a:p>
          <a:p>
            <a:r>
              <a:rPr lang="en-US" dirty="0"/>
              <a:t>print(“hello”)</a:t>
            </a:r>
          </a:p>
          <a:p>
            <a:r>
              <a:rPr lang="en-US" dirty="0"/>
              <a:t>for </a:t>
            </a:r>
            <a:r>
              <a:rPr lang="en-US" dirty="0" err="1"/>
              <a:t>i</a:t>
            </a:r>
            <a:r>
              <a:rPr lang="en-US" dirty="0"/>
              <a:t> in range(5):</a:t>
            </a:r>
          </a:p>
          <a:p>
            <a:pPr marL="0" indent="0">
              <a:buNone/>
            </a:pPr>
            <a:r>
              <a:rPr lang="en-US" dirty="0"/>
              <a:t>		print(“hello”)</a:t>
            </a:r>
          </a:p>
          <a:p>
            <a:r>
              <a:rPr lang="en-US" dirty="0"/>
              <a:t>for letter in ‘nation’:</a:t>
            </a:r>
          </a:p>
          <a:p>
            <a:pPr marL="0" indent="0">
              <a:buNone/>
            </a:pPr>
            <a:r>
              <a:rPr lang="en-US" dirty="0"/>
              <a:t>     	        print(letter)</a:t>
            </a:r>
          </a:p>
          <a:p>
            <a:pPr marL="0" indent="0">
              <a:buNone/>
            </a:pPr>
            <a:endParaRPr lang="en-US" dirty="0"/>
          </a:p>
          <a:p>
            <a:pPr marL="0" indent="0">
              <a:buNone/>
            </a:pPr>
            <a:endParaRPr lang="en-US" dirty="0"/>
          </a:p>
          <a:p>
            <a:pPr marL="0" indent="0">
              <a:buNone/>
            </a:pP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8131" y="765110"/>
            <a:ext cx="9666481" cy="5146112"/>
          </a:xfrm>
        </p:spPr>
        <p:txBody>
          <a:bodyPr>
            <a:normAutofit fontScale="85000" lnSpcReduction="20000"/>
          </a:bodyPr>
          <a:lstStyle/>
          <a:p>
            <a:r>
              <a:rPr lang="en-US" dirty="0" err="1"/>
              <a:t>my_list</a:t>
            </a:r>
            <a:r>
              <a:rPr lang="en-US" dirty="0"/>
              <a:t>=[‘</a:t>
            </a:r>
            <a:r>
              <a:rPr lang="en-US" dirty="0" err="1"/>
              <a:t>one’,’two’,’three’,’four’,’five</a:t>
            </a:r>
            <a:r>
              <a:rPr lang="en-US" dirty="0"/>
              <a:t>’]</a:t>
            </a:r>
          </a:p>
          <a:p>
            <a:pPr marL="0" indent="0">
              <a:buNone/>
            </a:pPr>
            <a:r>
              <a:rPr lang="en-US" dirty="0"/>
              <a:t>	for </a:t>
            </a:r>
            <a:r>
              <a:rPr lang="en-US" dirty="0" err="1"/>
              <a:t>i</a:t>
            </a:r>
            <a:r>
              <a:rPr lang="en-US" dirty="0"/>
              <a:t> in </a:t>
            </a:r>
            <a:r>
              <a:rPr lang="en-US" dirty="0" err="1"/>
              <a:t>my_list</a:t>
            </a:r>
            <a:r>
              <a:rPr lang="en-US" dirty="0"/>
              <a:t>:</a:t>
            </a:r>
          </a:p>
          <a:p>
            <a:pPr marL="0" indent="0">
              <a:buNone/>
            </a:pPr>
            <a:r>
              <a:rPr lang="en-US" dirty="0"/>
              <a:t>		print(</a:t>
            </a:r>
            <a:r>
              <a:rPr lang="en-US" dirty="0" err="1"/>
              <a:t>i</a:t>
            </a:r>
            <a:r>
              <a:rPr lang="en-US" dirty="0"/>
              <a:t>)</a:t>
            </a:r>
          </a:p>
          <a:p>
            <a:r>
              <a:rPr lang="en-US" dirty="0"/>
              <a:t>for </a:t>
            </a:r>
            <a:r>
              <a:rPr lang="en-US" dirty="0" err="1"/>
              <a:t>obj</a:t>
            </a:r>
            <a:r>
              <a:rPr lang="en-US" dirty="0"/>
              <a:t> in </a:t>
            </a:r>
            <a:r>
              <a:rPr lang="en-US" dirty="0" err="1"/>
              <a:t>my_list</a:t>
            </a:r>
            <a:r>
              <a:rPr lang="en-US" dirty="0"/>
              <a:t>:</a:t>
            </a:r>
          </a:p>
          <a:p>
            <a:pPr marL="0" indent="0">
              <a:buNone/>
            </a:pPr>
            <a:r>
              <a:rPr lang="en-US" dirty="0"/>
              <a:t>	print(</a:t>
            </a:r>
            <a:r>
              <a:rPr lang="en-US" dirty="0" err="1"/>
              <a:t>obj,len</a:t>
            </a:r>
            <a:r>
              <a:rPr lang="en-US" dirty="0"/>
              <a:t>(</a:t>
            </a:r>
            <a:r>
              <a:rPr lang="en-US" dirty="0" err="1"/>
              <a:t>obj</a:t>
            </a:r>
            <a:r>
              <a:rPr lang="en-US" dirty="0"/>
              <a:t>))</a:t>
            </a:r>
          </a:p>
          <a:p>
            <a:pPr>
              <a:buFont typeface="Wingdings" panose="05000000000000000000" pitchFamily="2" charset="2"/>
              <a:buChar char="§"/>
            </a:pPr>
            <a:r>
              <a:rPr lang="en-US" dirty="0" err="1"/>
              <a:t>my_list</a:t>
            </a:r>
            <a:r>
              <a:rPr lang="en-US" dirty="0"/>
              <a:t>[2]</a:t>
            </a:r>
          </a:p>
          <a:p>
            <a:pPr>
              <a:buFont typeface="Wingdings" panose="05000000000000000000" pitchFamily="2" charset="2"/>
              <a:buChar char="§"/>
            </a:pPr>
            <a:r>
              <a:rPr lang="en-US" dirty="0"/>
              <a:t>for index  in range(5):</a:t>
            </a:r>
          </a:p>
          <a:p>
            <a:pPr marL="0" indent="0">
              <a:buNone/>
            </a:pPr>
            <a:r>
              <a:rPr lang="en-US" dirty="0"/>
              <a:t>		print(</a:t>
            </a:r>
            <a:r>
              <a:rPr lang="en-US" dirty="0" err="1"/>
              <a:t>index,my_list</a:t>
            </a:r>
            <a:r>
              <a:rPr lang="en-US" dirty="0"/>
              <a:t>[index])</a:t>
            </a:r>
          </a:p>
          <a:p>
            <a:pPr>
              <a:buFont typeface="Wingdings" panose="05000000000000000000" pitchFamily="2" charset="2"/>
              <a:buChar char="§"/>
            </a:pPr>
            <a:r>
              <a:rPr lang="en-US" dirty="0"/>
              <a:t>for index in range(0,5,2):</a:t>
            </a:r>
          </a:p>
          <a:p>
            <a:pPr marL="0" indent="0">
              <a:buNone/>
            </a:pPr>
            <a:r>
              <a:rPr lang="en-US" dirty="0"/>
              <a:t>		print(</a:t>
            </a:r>
            <a:r>
              <a:rPr lang="en-US" dirty="0" err="1"/>
              <a:t>index,my_list</a:t>
            </a:r>
            <a:r>
              <a:rPr lang="en-US" dirty="0"/>
              <a:t>[index])</a:t>
            </a:r>
          </a:p>
          <a:p>
            <a:r>
              <a:rPr lang="en-US" dirty="0"/>
              <a:t>a=[‘</a:t>
            </a:r>
            <a:r>
              <a:rPr lang="en-US" dirty="0" err="1"/>
              <a:t>a’,’b’,’c</a:t>
            </a:r>
            <a:r>
              <a:rPr lang="en-US" dirty="0"/>
              <a:t>’]</a:t>
            </a:r>
          </a:p>
          <a:p>
            <a:pPr marL="0" indent="0">
              <a:buNone/>
            </a:pPr>
            <a:r>
              <a:rPr lang="en-US" dirty="0"/>
              <a:t>	b=[1,2,3]</a:t>
            </a:r>
          </a:p>
          <a:p>
            <a:pPr marL="0" indent="0">
              <a:buNone/>
            </a:pPr>
            <a:r>
              <a:rPr lang="en-US" dirty="0"/>
              <a:t>	for </a:t>
            </a:r>
            <a:r>
              <a:rPr lang="en-US" dirty="0" err="1"/>
              <a:t>i</a:t>
            </a:r>
            <a:r>
              <a:rPr lang="en-US" dirty="0"/>
              <a:t> in a:</a:t>
            </a:r>
          </a:p>
          <a:p>
            <a:pPr marL="457200" lvl="1" indent="0">
              <a:buNone/>
            </a:pPr>
            <a:r>
              <a:rPr lang="en-US" dirty="0"/>
              <a:t>	print(</a:t>
            </a:r>
            <a:r>
              <a:rPr lang="en-US" dirty="0" err="1"/>
              <a:t>i</a:t>
            </a:r>
            <a:r>
              <a:rPr lang="en-US" dirty="0"/>
              <a:t>)</a:t>
            </a:r>
          </a:p>
          <a:p>
            <a:pPr marL="457200" lvl="1" indent="0">
              <a:buNone/>
            </a:pPr>
            <a:r>
              <a:rPr lang="en-US" dirty="0"/>
              <a:t>	for j in b:</a:t>
            </a:r>
          </a:p>
          <a:p>
            <a:pPr marL="457200" lvl="1" indent="0">
              <a:buNone/>
            </a:pPr>
            <a:r>
              <a:rPr lang="en-US" dirty="0"/>
              <a:t>		print(j)</a:t>
            </a:r>
          </a:p>
          <a:p>
            <a:pPr marL="457200" lvl="1" indent="0">
              <a:buNone/>
            </a:pP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loop</a:t>
            </a:r>
          </a:p>
        </p:txBody>
      </p:sp>
      <p:sp>
        <p:nvSpPr>
          <p:cNvPr id="3" name="Content Placeholder 2"/>
          <p:cNvSpPr>
            <a:spLocks noGrp="1"/>
          </p:cNvSpPr>
          <p:nvPr>
            <p:ph idx="1"/>
          </p:nvPr>
        </p:nvSpPr>
        <p:spPr/>
        <p:txBody>
          <a:bodyPr/>
          <a:lstStyle/>
          <a:p>
            <a:r>
              <a:rPr lang="en-US" dirty="0"/>
              <a:t>While True:</a:t>
            </a:r>
          </a:p>
          <a:p>
            <a:pPr marL="0" indent="0">
              <a:buNone/>
            </a:pPr>
            <a:r>
              <a:rPr lang="en-US" dirty="0"/>
              <a:t>	</a:t>
            </a:r>
            <a:r>
              <a:rPr lang="en-US"/>
              <a:t>	print(“hello”)</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Reusability</a:t>
            </a:r>
          </a:p>
          <a:p>
            <a:pPr lvl="3"/>
            <a:r>
              <a:rPr lang="en-US" dirty="0"/>
              <a:t>Reuse the function in many of programs</a:t>
            </a:r>
          </a:p>
          <a:p>
            <a:r>
              <a:rPr lang="en-US" dirty="0"/>
              <a:t>Easy debugging</a:t>
            </a:r>
          </a:p>
          <a:p>
            <a:endParaRPr lang="en-US" dirty="0"/>
          </a:p>
          <a:p>
            <a:endParaRPr lang="en-US" dirty="0"/>
          </a:p>
          <a:p>
            <a:pPr marL="0" indent="0">
              <a:buNone/>
            </a:pPr>
            <a:endParaRPr lang="en-US" dirty="0"/>
          </a:p>
          <a:p>
            <a:pPr marL="0" indent="0">
              <a:buNone/>
            </a:pPr>
            <a:r>
              <a:rPr lang="en-US" dirty="0"/>
              <a:t>Function </a:t>
            </a:r>
            <a:r>
              <a:rPr lang="en-US" dirty="0" err="1"/>
              <a:t>declaration,function</a:t>
            </a:r>
            <a:r>
              <a:rPr lang="en-US" dirty="0"/>
              <a:t> </a:t>
            </a:r>
            <a:r>
              <a:rPr lang="en-US" dirty="0" err="1"/>
              <a:t>call,function</a:t>
            </a:r>
            <a:r>
              <a:rPr lang="en-US"/>
              <a:t> definition</a:t>
            </a:r>
            <a:endParaRPr lang="en-US" dirty="0"/>
          </a:p>
          <a:p>
            <a:pPr lvl="4"/>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Definition</a:t>
            </a:r>
          </a:p>
        </p:txBody>
      </p:sp>
      <p:sp>
        <p:nvSpPr>
          <p:cNvPr id="3" name="Content Placeholder 2"/>
          <p:cNvSpPr>
            <a:spLocks noGrp="1"/>
          </p:cNvSpPr>
          <p:nvPr>
            <p:ph idx="1"/>
          </p:nvPr>
        </p:nvSpPr>
        <p:spPr/>
        <p:txBody>
          <a:bodyPr>
            <a:normAutofit/>
          </a:bodyPr>
          <a:lstStyle/>
          <a:p>
            <a:r>
              <a:rPr lang="en-US" dirty="0"/>
              <a:t>Every function should start with “def” keyword.</a:t>
            </a:r>
          </a:p>
          <a:p>
            <a:r>
              <a:rPr lang="en-US" dirty="0"/>
              <a:t>Every function should have name(not equal to any keyword)</a:t>
            </a:r>
          </a:p>
          <a:p>
            <a:r>
              <a:rPr lang="en-US" dirty="0"/>
              <a:t>Parameters/Arguments(optional)</a:t>
            </a:r>
          </a:p>
          <a:p>
            <a:r>
              <a:rPr lang="en-US" dirty="0"/>
              <a:t>Every function name with /without arguments should end with(:)</a:t>
            </a:r>
          </a:p>
          <a:p>
            <a:r>
              <a:rPr lang="en-US" dirty="0"/>
              <a:t>Return – empty/value(return multiple value to the calling function)</a:t>
            </a:r>
          </a:p>
          <a:p>
            <a:r>
              <a:rPr lang="en-US" dirty="0" err="1"/>
              <a:t>Multivalue</a:t>
            </a:r>
            <a:r>
              <a:rPr lang="en-US" dirty="0"/>
              <a:t> return can be done(tuple)</a:t>
            </a:r>
          </a:p>
          <a:p>
            <a:pPr marL="0" indent="0">
              <a:buNone/>
            </a:pPr>
            <a:r>
              <a:rPr lang="en-US" dirty="0"/>
              <a:t>           						</a:t>
            </a:r>
          </a:p>
          <a:p>
            <a:pPr marL="0" indent="0">
              <a:buNone/>
            </a:pPr>
            <a:endParaRPr lang="en-US" dirty="0"/>
          </a:p>
          <a:p>
            <a:pPr marL="3200400" lvl="7" indent="0">
              <a:buNone/>
            </a:pPr>
            <a:r>
              <a:rPr lang="en-US" dirty="0"/>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call</a:t>
            </a:r>
          </a:p>
        </p:txBody>
      </p:sp>
      <p:sp>
        <p:nvSpPr>
          <p:cNvPr id="3" name="Content Placeholder 2"/>
          <p:cNvSpPr>
            <a:spLocks noGrp="1"/>
          </p:cNvSpPr>
          <p:nvPr>
            <p:ph idx="1"/>
          </p:nvPr>
        </p:nvSpPr>
        <p:spPr/>
        <p:txBody>
          <a:bodyPr/>
          <a:lstStyle/>
          <a:p>
            <a:r>
              <a:rPr lang="en-US" dirty="0"/>
              <a:t>Function name</a:t>
            </a:r>
          </a:p>
          <a:p>
            <a:r>
              <a:rPr lang="en-US" dirty="0"/>
              <a:t>Arguments/parameters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example</a:t>
            </a:r>
          </a:p>
        </p:txBody>
      </p:sp>
      <p:sp>
        <p:nvSpPr>
          <p:cNvPr id="3" name="Content Placeholder 2"/>
          <p:cNvSpPr>
            <a:spLocks noGrp="1"/>
          </p:cNvSpPr>
          <p:nvPr>
            <p:ph idx="1"/>
          </p:nvPr>
        </p:nvSpPr>
        <p:spPr/>
        <p:txBody>
          <a:bodyPr>
            <a:normAutofit/>
          </a:bodyPr>
          <a:lstStyle/>
          <a:p>
            <a:r>
              <a:rPr lang="en-US" dirty="0" err="1"/>
              <a:t>def</a:t>
            </a:r>
            <a:r>
              <a:rPr lang="en-US" dirty="0"/>
              <a:t> </a:t>
            </a:r>
            <a:r>
              <a:rPr lang="en-US" dirty="0" err="1"/>
              <a:t>testfunction</a:t>
            </a:r>
            <a:r>
              <a:rPr lang="en-US" dirty="0"/>
              <a:t>(</a:t>
            </a:r>
            <a:r>
              <a:rPr lang="en-US" dirty="0" err="1"/>
              <a:t>myname</a:t>
            </a:r>
            <a:r>
              <a:rPr lang="en-US" dirty="0"/>
              <a:t>):</a:t>
            </a:r>
          </a:p>
          <a:p>
            <a:pPr marL="0" indent="0">
              <a:buNone/>
            </a:pPr>
            <a:r>
              <a:rPr lang="en-US" dirty="0"/>
              <a:t>		print(“hello %s”% </a:t>
            </a:r>
            <a:r>
              <a:rPr lang="en-US" dirty="0" err="1"/>
              <a:t>myname</a:t>
            </a:r>
            <a:r>
              <a:rPr lang="en-US" dirty="0"/>
              <a:t>)</a:t>
            </a:r>
          </a:p>
          <a:p>
            <a:pPr marL="0" indent="0">
              <a:buNone/>
            </a:pPr>
            <a:r>
              <a:rPr lang="en-US" dirty="0"/>
              <a:t>&gt;&gt;&gt;testfunction (‘ </a:t>
            </a:r>
            <a:r>
              <a:rPr lang="en-US" dirty="0" err="1"/>
              <a:t>networkz</a:t>
            </a:r>
            <a:r>
              <a:rPr lang="en-US" dirty="0"/>
              <a:t> ’)</a:t>
            </a:r>
          </a:p>
          <a:p>
            <a:pPr>
              <a:buFont typeface="Wingdings" panose="05000000000000000000" pitchFamily="2" charset="2"/>
              <a:buChar char="§"/>
            </a:pPr>
            <a:r>
              <a:rPr lang="en-US" dirty="0" err="1"/>
              <a:t>def</a:t>
            </a:r>
            <a:r>
              <a:rPr lang="en-US" dirty="0"/>
              <a:t>  </a:t>
            </a:r>
            <a:r>
              <a:rPr lang="en-US" dirty="0" err="1"/>
              <a:t>testfunction</a:t>
            </a:r>
            <a:r>
              <a:rPr lang="en-US" dirty="0"/>
              <a:t>(</a:t>
            </a:r>
            <a:r>
              <a:rPr lang="en-US" dirty="0" err="1"/>
              <a:t>firstname,lastname</a:t>
            </a:r>
            <a:r>
              <a:rPr lang="en-US" dirty="0"/>
              <a:t>):</a:t>
            </a:r>
          </a:p>
          <a:p>
            <a:pPr marL="0" indent="0">
              <a:buNone/>
            </a:pPr>
            <a:r>
              <a:rPr lang="en-US" dirty="0"/>
              <a:t>		print(“Hello %s %s”%(</a:t>
            </a:r>
            <a:r>
              <a:rPr lang="en-US" dirty="0" err="1"/>
              <a:t>firstname,lastname</a:t>
            </a:r>
            <a:r>
              <a:rPr lang="en-US" dirty="0"/>
              <a:t>))</a:t>
            </a:r>
          </a:p>
          <a:p>
            <a:pPr>
              <a:buFont typeface="Wingdings" panose="05000000000000000000" pitchFamily="2" charset="2"/>
              <a:buChar char="§"/>
            </a:pPr>
            <a:r>
              <a:rPr lang="en-US" dirty="0" err="1"/>
              <a:t>def</a:t>
            </a:r>
            <a:r>
              <a:rPr lang="en-US" dirty="0"/>
              <a:t> </a:t>
            </a:r>
            <a:r>
              <a:rPr lang="en-US" dirty="0" err="1"/>
              <a:t>testfunction</a:t>
            </a:r>
            <a:r>
              <a:rPr lang="en-US" dirty="0"/>
              <a:t>(</a:t>
            </a:r>
            <a:r>
              <a:rPr lang="en-US" dirty="0" err="1"/>
              <a:t>income,expense</a:t>
            </a:r>
            <a:r>
              <a:rPr lang="en-US" dirty="0"/>
              <a:t>):</a:t>
            </a:r>
          </a:p>
          <a:p>
            <a:pPr marL="0" indent="0">
              <a:buNone/>
            </a:pPr>
            <a:r>
              <a:rPr lang="en-US" dirty="0"/>
              <a:t>		return income-expense</a:t>
            </a:r>
          </a:p>
          <a:p>
            <a:pPr marL="0" indent="0">
              <a:buNone/>
            </a:pPr>
            <a:r>
              <a:rPr lang="en-US" dirty="0"/>
              <a:t>&gt;&gt;&gt;testfunction(10000,5000)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Python Syntax compared to other programming languages</a:t>
            </a:r>
            <a:br>
              <a:rPr lang="en-US" dirty="0"/>
            </a:br>
            <a:endParaRPr lang="en-US" dirty="0"/>
          </a:p>
        </p:txBody>
      </p:sp>
      <p:sp>
        <p:nvSpPr>
          <p:cNvPr id="3" name="Content Placeholder 2"/>
          <p:cNvSpPr>
            <a:spLocks noGrp="1"/>
          </p:cNvSpPr>
          <p:nvPr>
            <p:ph idx="1"/>
          </p:nvPr>
        </p:nvSpPr>
        <p:spPr/>
        <p:txBody>
          <a:bodyPr/>
          <a:lstStyle/>
          <a:p>
            <a:r>
              <a:rPr lang="en-US" dirty="0"/>
              <a:t>Python was designed for readability, and has some similarities to the English language with influence from mathematics.</a:t>
            </a:r>
          </a:p>
          <a:p>
            <a:r>
              <a:rPr lang="en-US" dirty="0"/>
              <a:t>Python uses new lines to complete a command, as opposed to other programming languages which often use semicolons or parentheses.</a:t>
            </a:r>
          </a:p>
          <a:p>
            <a:r>
              <a:rPr lang="en-US" dirty="0"/>
              <a:t>Python relies on indentation, using whitespace, to define scope; such as the scope of loops, functions and classes. Other programming languages often use curly-brackets for this purpose.</a:t>
            </a:r>
          </a:p>
          <a:p>
            <a:pPr marL="0" indent="0">
              <a:buNone/>
            </a:pP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a:t>
            </a:r>
          </a:p>
        </p:txBody>
      </p:sp>
      <p:sp>
        <p:nvSpPr>
          <p:cNvPr id="3" name="Content Placeholder 2"/>
          <p:cNvSpPr>
            <a:spLocks noGrp="1"/>
          </p:cNvSpPr>
          <p:nvPr>
            <p:ph idx="1"/>
          </p:nvPr>
        </p:nvSpPr>
        <p:spPr/>
        <p:txBody>
          <a:bodyPr>
            <a:normAutofit/>
          </a:bodyPr>
          <a:lstStyle/>
          <a:p>
            <a:pPr marL="0" indent="0">
              <a:buNone/>
            </a:pPr>
            <a:r>
              <a:rPr lang="en-US" dirty="0"/>
              <a:t>/* function to add two numbers */</a:t>
            </a:r>
          </a:p>
          <a:p>
            <a:pPr marL="0" indent="0">
              <a:buNone/>
            </a:pPr>
            <a:r>
              <a:rPr lang="en-US" dirty="0"/>
              <a:t>def add(</a:t>
            </a:r>
            <a:r>
              <a:rPr lang="en-US" dirty="0" err="1"/>
              <a:t>a,b</a:t>
            </a:r>
            <a:r>
              <a:rPr lang="en-US" dirty="0"/>
              <a:t>):</a:t>
            </a:r>
          </a:p>
          <a:p>
            <a:pPr marL="0" indent="0">
              <a:buNone/>
            </a:pPr>
            <a:r>
              <a:rPr lang="en-US" dirty="0"/>
              <a:t>	sum=</a:t>
            </a:r>
            <a:r>
              <a:rPr lang="en-US" dirty="0" err="1"/>
              <a:t>a+b</a:t>
            </a:r>
            <a:endParaRPr lang="en-US" dirty="0"/>
          </a:p>
          <a:p>
            <a:pPr marL="0" indent="0">
              <a:buNone/>
            </a:pPr>
            <a:r>
              <a:rPr lang="en-US" dirty="0"/>
              <a:t>	return sum</a:t>
            </a:r>
          </a:p>
          <a:p>
            <a:pPr marL="0" indent="0">
              <a:buNone/>
            </a:pPr>
            <a:r>
              <a:rPr lang="en-US" dirty="0"/>
              <a:t>a=</a:t>
            </a:r>
            <a:r>
              <a:rPr lang="en-US" dirty="0" err="1"/>
              <a:t>int</a:t>
            </a:r>
            <a:r>
              <a:rPr lang="en-US" dirty="0"/>
              <a:t>(input(“Enter the first number”))</a:t>
            </a:r>
          </a:p>
          <a:p>
            <a:pPr marL="0" indent="0">
              <a:buNone/>
            </a:pPr>
            <a:r>
              <a:rPr lang="en-US" dirty="0"/>
              <a:t>b=</a:t>
            </a:r>
            <a:r>
              <a:rPr lang="en-US" dirty="0" err="1"/>
              <a:t>int</a:t>
            </a:r>
            <a:r>
              <a:rPr lang="en-US" dirty="0"/>
              <a:t>(input(“Enter the second number”))</a:t>
            </a:r>
          </a:p>
          <a:p>
            <a:pPr marL="0" indent="0">
              <a:buNone/>
            </a:pPr>
            <a:r>
              <a:rPr lang="en-US" dirty="0"/>
              <a:t>res=add(</a:t>
            </a:r>
            <a:r>
              <a:rPr lang="en-US" dirty="0" err="1"/>
              <a:t>a,b</a:t>
            </a:r>
            <a:r>
              <a:rPr lang="en-US" dirty="0"/>
              <a:t>)</a:t>
            </a:r>
          </a:p>
          <a:p>
            <a:pPr marL="0" indent="0">
              <a:buNone/>
            </a:pPr>
            <a:r>
              <a:rPr lang="en-US" dirty="0"/>
              <a:t>Print(“</a:t>
            </a:r>
            <a:r>
              <a:rPr lang="en-US" dirty="0" err="1"/>
              <a:t>Result”,res</a:t>
            </a:r>
            <a:r>
              <a:rPr lang="en-US" dirty="0"/>
              <a:t>)</a:t>
            </a:r>
          </a:p>
          <a:p>
            <a:pPr marL="0" indent="0">
              <a:buNone/>
            </a:pP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and local variable</a:t>
            </a:r>
          </a:p>
        </p:txBody>
      </p:sp>
      <p:sp>
        <p:nvSpPr>
          <p:cNvPr id="3" name="Content Placeholder 2"/>
          <p:cNvSpPr>
            <a:spLocks noGrp="1"/>
          </p:cNvSpPr>
          <p:nvPr>
            <p:ph idx="1"/>
          </p:nvPr>
        </p:nvSpPr>
        <p:spPr/>
        <p:txBody>
          <a:bodyPr/>
          <a:lstStyle/>
          <a:p>
            <a:r>
              <a:rPr lang="en-US" dirty="0"/>
              <a:t>Scope</a:t>
            </a:r>
          </a:p>
          <a:p>
            <a:pPr>
              <a:buFont typeface="+mj-lt"/>
              <a:buAutoNum type="arabicPeriod"/>
            </a:pPr>
            <a:r>
              <a:rPr lang="en-US" dirty="0"/>
              <a:t>Local – with in the function where variable have been declared</a:t>
            </a:r>
          </a:p>
          <a:p>
            <a:pPr>
              <a:buFont typeface="+mj-lt"/>
              <a:buAutoNum type="arabicPeriod"/>
            </a:pPr>
            <a:r>
              <a:rPr lang="en-US" dirty="0"/>
              <a:t>global – entire program</a:t>
            </a:r>
          </a:p>
          <a:p>
            <a:pPr>
              <a:buFont typeface="+mj-lt"/>
              <a:buAutoNum type="arabicPeriod"/>
            </a:pP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and scope</a:t>
            </a:r>
          </a:p>
        </p:txBody>
      </p:sp>
      <p:sp>
        <p:nvSpPr>
          <p:cNvPr id="3" name="Content Placeholder 2"/>
          <p:cNvSpPr>
            <a:spLocks noGrp="1"/>
          </p:cNvSpPr>
          <p:nvPr>
            <p:ph idx="1"/>
          </p:nvPr>
        </p:nvSpPr>
        <p:spPr/>
        <p:txBody>
          <a:bodyPr>
            <a:normAutofit/>
          </a:bodyPr>
          <a:lstStyle/>
          <a:p>
            <a:r>
              <a:rPr lang="en-US" dirty="0" err="1"/>
              <a:t>outside_var</a:t>
            </a:r>
            <a:r>
              <a:rPr lang="en-US" dirty="0"/>
              <a:t>=500</a:t>
            </a:r>
          </a:p>
          <a:p>
            <a:pPr marL="0" indent="0">
              <a:buNone/>
            </a:pPr>
            <a:r>
              <a:rPr lang="en-US" dirty="0"/>
              <a:t>      </a:t>
            </a:r>
            <a:r>
              <a:rPr lang="en-US" dirty="0" err="1"/>
              <a:t>def</a:t>
            </a:r>
            <a:r>
              <a:rPr lang="en-US" dirty="0"/>
              <a:t> function():</a:t>
            </a:r>
          </a:p>
          <a:p>
            <a:pPr marL="0" indent="0">
              <a:buNone/>
            </a:pPr>
            <a:r>
              <a:rPr lang="en-US" dirty="0"/>
              <a:t>      		</a:t>
            </a:r>
            <a:r>
              <a:rPr lang="en-US" dirty="0" err="1"/>
              <a:t>outside_var+inside_var</a:t>
            </a:r>
            <a:endParaRPr lang="en-US" dirty="0"/>
          </a:p>
          <a:p>
            <a:pPr marL="0" indent="0">
              <a:buNone/>
            </a:pPr>
            <a:r>
              <a:rPr lang="en-US" dirty="0"/>
              <a:t>		</a:t>
            </a:r>
            <a:r>
              <a:rPr lang="en-US" dirty="0" err="1"/>
              <a:t>inside_var</a:t>
            </a:r>
            <a:r>
              <a:rPr lang="en-US" dirty="0"/>
              <a:t>=10</a:t>
            </a:r>
          </a:p>
          <a:p>
            <a:pPr marL="0" indent="0">
              <a:buNone/>
            </a:pPr>
            <a:r>
              <a:rPr lang="en-US" dirty="0"/>
              <a:t>	</a:t>
            </a:r>
            <a:r>
              <a:rPr lang="en-US" dirty="0" err="1"/>
              <a:t>def</a:t>
            </a:r>
            <a:r>
              <a:rPr lang="en-US" dirty="0"/>
              <a:t> </a:t>
            </a:r>
            <a:r>
              <a:rPr lang="en-US" dirty="0" err="1"/>
              <a:t>anotherfunction</a:t>
            </a:r>
            <a:r>
              <a:rPr lang="en-US" dirty="0"/>
              <a:t>():</a:t>
            </a:r>
          </a:p>
          <a:p>
            <a:pPr marL="0" indent="0">
              <a:buNone/>
            </a:pPr>
            <a:r>
              <a:rPr lang="en-US" dirty="0"/>
              <a:t>		</a:t>
            </a:r>
            <a:r>
              <a:rPr lang="en-US" dirty="0" err="1"/>
              <a:t>outside_var</a:t>
            </a:r>
            <a:endParaRPr lang="en-US" dirty="0"/>
          </a:p>
          <a:p>
            <a:pPr marL="0" indent="0">
              <a:buNone/>
            </a:pPr>
            <a:r>
              <a:rPr lang="en-US" dirty="0"/>
              <a:t>		</a:t>
            </a:r>
            <a:r>
              <a:rPr lang="en-US" dirty="0" err="1"/>
              <a:t>anotherinside_var</a:t>
            </a:r>
            <a:r>
              <a:rPr lang="en-US" dirty="0"/>
              <a:t>=50</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333286"/>
            <a:ext cx="8915400" cy="6144426"/>
          </a:xfrm>
        </p:spPr>
        <p:txBody>
          <a:bodyPr>
            <a:normAutofit lnSpcReduction="10000"/>
          </a:bodyPr>
          <a:lstStyle/>
          <a:p>
            <a:r>
              <a:rPr lang="en-US" dirty="0"/>
              <a:t>sugar=100</a:t>
            </a:r>
          </a:p>
          <a:p>
            <a:pPr marL="0" indent="0">
              <a:buNone/>
            </a:pPr>
            <a:r>
              <a:rPr lang="en-US" dirty="0"/>
              <a:t>      milk=1</a:t>
            </a:r>
          </a:p>
          <a:p>
            <a:pPr marL="0" indent="0">
              <a:buNone/>
            </a:pPr>
            <a:r>
              <a:rPr lang="en-US" dirty="0"/>
              <a:t>      </a:t>
            </a:r>
            <a:r>
              <a:rPr lang="en-US" dirty="0" err="1"/>
              <a:t>def</a:t>
            </a:r>
            <a:r>
              <a:rPr lang="en-US" dirty="0"/>
              <a:t> </a:t>
            </a:r>
            <a:r>
              <a:rPr lang="en-US" dirty="0" err="1"/>
              <a:t>make_apple_juice</a:t>
            </a:r>
            <a:r>
              <a:rPr lang="en-US" dirty="0"/>
              <a:t>():</a:t>
            </a:r>
          </a:p>
          <a:p>
            <a:pPr marL="0" indent="0">
              <a:buNone/>
            </a:pPr>
            <a:r>
              <a:rPr lang="en-US" dirty="0"/>
              <a:t>		apple=5</a:t>
            </a:r>
          </a:p>
          <a:p>
            <a:pPr marL="0" indent="0">
              <a:buNone/>
            </a:pPr>
            <a:r>
              <a:rPr lang="en-US" dirty="0"/>
              <a:t>		juice=</a:t>
            </a:r>
            <a:r>
              <a:rPr lang="en-US" dirty="0" err="1"/>
              <a:t>apple+sugar+milk</a:t>
            </a:r>
            <a:endParaRPr lang="en-US" dirty="0"/>
          </a:p>
          <a:p>
            <a:pPr marL="0" indent="0">
              <a:buNone/>
            </a:pPr>
            <a:r>
              <a:rPr lang="en-US" dirty="0"/>
              <a:t>		print(“juice is ready”)</a:t>
            </a:r>
          </a:p>
          <a:p>
            <a:pPr marL="0" indent="0">
              <a:buNone/>
            </a:pPr>
            <a:r>
              <a:rPr lang="en-US" dirty="0"/>
              <a:t>	</a:t>
            </a:r>
            <a:r>
              <a:rPr lang="en-US" dirty="0" err="1"/>
              <a:t>def</a:t>
            </a:r>
            <a:r>
              <a:rPr lang="en-US" dirty="0"/>
              <a:t> </a:t>
            </a:r>
            <a:r>
              <a:rPr lang="en-US" dirty="0" err="1"/>
              <a:t>make_tea</a:t>
            </a:r>
            <a:r>
              <a:rPr lang="en-US" dirty="0"/>
              <a:t>():</a:t>
            </a:r>
          </a:p>
          <a:p>
            <a:pPr marL="0" indent="0">
              <a:buNone/>
            </a:pPr>
            <a:r>
              <a:rPr lang="en-US" dirty="0"/>
              <a:t>		</a:t>
            </a:r>
            <a:r>
              <a:rPr lang="en-US" dirty="0" err="1"/>
              <a:t>tea_powder</a:t>
            </a:r>
            <a:r>
              <a:rPr lang="en-US" dirty="0"/>
              <a:t>=1</a:t>
            </a:r>
          </a:p>
          <a:p>
            <a:pPr marL="0" indent="0">
              <a:buNone/>
            </a:pPr>
            <a:r>
              <a:rPr lang="en-US" dirty="0"/>
              <a:t>		tea=</a:t>
            </a:r>
            <a:r>
              <a:rPr lang="en-US" dirty="0" err="1"/>
              <a:t>tea_powder+sugar+milk</a:t>
            </a:r>
            <a:endParaRPr lang="en-US" dirty="0"/>
          </a:p>
          <a:p>
            <a:pPr marL="0" indent="0">
              <a:buNone/>
            </a:pPr>
            <a:r>
              <a:rPr lang="en-US" dirty="0"/>
              <a:t>		print(“tea is ready”)</a:t>
            </a:r>
          </a:p>
          <a:p>
            <a:pPr marL="0" indent="0">
              <a:buNone/>
            </a:pPr>
            <a:r>
              <a:rPr lang="en-US" dirty="0"/>
              <a:t>&gt;&gt;&gt;</a:t>
            </a:r>
            <a:r>
              <a:rPr lang="en-US" dirty="0" err="1"/>
              <a:t>make_apple_juice</a:t>
            </a:r>
            <a:r>
              <a:rPr lang="en-US" dirty="0"/>
              <a:t>()</a:t>
            </a:r>
          </a:p>
          <a:p>
            <a:pPr marL="0" indent="0">
              <a:buNone/>
            </a:pPr>
            <a:r>
              <a:rPr lang="en-US" dirty="0"/>
              <a:t>&gt;&gt;&gt;</a:t>
            </a:r>
            <a:r>
              <a:rPr lang="en-US" dirty="0" err="1"/>
              <a:t>make_tea</a:t>
            </a:r>
            <a:r>
              <a:rPr lang="en-US" dirty="0"/>
              <a:t>()</a:t>
            </a:r>
          </a:p>
          <a:p>
            <a:pPr marL="0" indent="0">
              <a:buNone/>
            </a:pPr>
            <a:r>
              <a:rPr lang="en-US" dirty="0"/>
              <a:t>&gt;&gt;&gt;print(sugar)</a:t>
            </a:r>
          </a:p>
          <a:p>
            <a:pPr marL="0" indent="0">
              <a:buNone/>
            </a:pPr>
            <a:r>
              <a:rPr lang="en-US" dirty="0"/>
              <a:t>&gt;&gt;&gt;print(milk)</a:t>
            </a:r>
          </a:p>
          <a:p>
            <a:pPr marL="0" indent="0">
              <a:buNone/>
            </a:pPr>
            <a:r>
              <a:rPr lang="en-US" dirty="0"/>
              <a:t>&gt;&gt;&gt;print(apple)--</a:t>
            </a:r>
            <a:r>
              <a:rPr lang="en-US" dirty="0">
                <a:sym typeface="Wingdings" panose="05000000000000000000" pitchFamily="2" charset="2"/>
              </a:rPr>
              <a:t>error</a:t>
            </a:r>
            <a:endParaRPr lang="en-US" dirty="0"/>
          </a:p>
          <a:p>
            <a:pPr marL="0" indent="0">
              <a:buNone/>
            </a:pPr>
            <a:r>
              <a:rPr lang="en-US" dirty="0"/>
              <a:t>&gt;&gt;&gt;print(</a:t>
            </a:r>
            <a:r>
              <a:rPr lang="en-US" dirty="0" err="1"/>
              <a:t>tea_powder</a:t>
            </a:r>
            <a:r>
              <a:rPr lang="en-US" dirty="0"/>
              <a:t>)-</a:t>
            </a:r>
            <a:r>
              <a:rPr lang="en-US" dirty="0">
                <a:sym typeface="Wingdings" panose="05000000000000000000" pitchFamily="2" charset="2"/>
              </a:rPr>
              <a:t>error</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169" y="0"/>
            <a:ext cx="8596668" cy="612559"/>
          </a:xfrm>
        </p:spPr>
        <p:txBody>
          <a:bodyPr>
            <a:normAutofit fontScale="90000"/>
          </a:bodyPr>
          <a:lstStyle/>
          <a:p>
            <a:r>
              <a:rPr lang="en-IN" dirty="0" err="1"/>
              <a:t>Excercise</a:t>
            </a:r>
            <a:endParaRPr lang="en-IN" dirty="0"/>
          </a:p>
        </p:txBody>
      </p:sp>
      <p:sp>
        <p:nvSpPr>
          <p:cNvPr id="3" name="Content Placeholder 2"/>
          <p:cNvSpPr>
            <a:spLocks noGrp="1"/>
          </p:cNvSpPr>
          <p:nvPr>
            <p:ph idx="1"/>
          </p:nvPr>
        </p:nvSpPr>
        <p:spPr>
          <a:xfrm>
            <a:off x="464270" y="760644"/>
            <a:ext cx="8596668" cy="5560257"/>
          </a:xfrm>
        </p:spPr>
        <p:txBody>
          <a:bodyPr>
            <a:normAutofit/>
          </a:bodyPr>
          <a:lstStyle/>
          <a:p>
            <a:pPr marL="0" indent="0">
              <a:buNone/>
            </a:pPr>
            <a:r>
              <a:rPr lang="en-US" b="1" i="0" dirty="0">
                <a:effectLst/>
                <a:latin typeface="Helvetica" panose="020B0604020202020204" pitchFamily="34" charset="0"/>
              </a:rPr>
              <a:t>1.</a:t>
            </a:r>
            <a:r>
              <a:rPr lang="en-US" b="0" i="0" dirty="0">
                <a:effectLst/>
                <a:latin typeface="Helvetica" panose="020B0604020202020204" pitchFamily="34" charset="0"/>
              </a:rPr>
              <a:t> Write a Python function to find the Max of three numbers.</a:t>
            </a:r>
          </a:p>
          <a:p>
            <a:pPr marL="0" indent="0">
              <a:buNone/>
            </a:pPr>
            <a:r>
              <a:rPr lang="en-US" b="1" i="0" dirty="0">
                <a:effectLst/>
                <a:latin typeface="Helvetica" panose="020B0604020202020204" pitchFamily="34" charset="0"/>
              </a:rPr>
              <a:t>2.</a:t>
            </a:r>
            <a:r>
              <a:rPr lang="en-US" b="0" i="0" dirty="0">
                <a:effectLst/>
                <a:latin typeface="Helvetica" panose="020B0604020202020204" pitchFamily="34" charset="0"/>
              </a:rPr>
              <a:t> Write a Python function to sum all the numbers in a list.</a:t>
            </a:r>
          </a:p>
          <a:p>
            <a:pPr marL="0" indent="0">
              <a:buNone/>
            </a:pPr>
            <a:r>
              <a:rPr lang="en-US" b="0" i="1" dirty="0">
                <a:effectLst/>
                <a:latin typeface="Helvetica" panose="020B0604020202020204" pitchFamily="34" charset="0"/>
              </a:rPr>
              <a:t>	Sample List </a:t>
            </a:r>
            <a:r>
              <a:rPr lang="en-US" b="0" i="0" dirty="0">
                <a:effectLst/>
                <a:latin typeface="Helvetica" panose="020B0604020202020204" pitchFamily="34" charset="0"/>
              </a:rPr>
              <a:t>: (8, 2, 3, 0, 7)</a:t>
            </a:r>
            <a:r>
              <a:rPr lang="en-US" dirty="0"/>
              <a:t/>
            </a:r>
            <a:br>
              <a:rPr lang="en-US" dirty="0"/>
            </a:br>
            <a:r>
              <a:rPr lang="en-US" dirty="0"/>
              <a:t>	</a:t>
            </a:r>
            <a:r>
              <a:rPr lang="en-US" b="0" i="1" dirty="0">
                <a:effectLst/>
                <a:latin typeface="Helvetica" panose="020B0604020202020204" pitchFamily="34" charset="0"/>
              </a:rPr>
              <a:t>Expected Output</a:t>
            </a:r>
            <a:r>
              <a:rPr lang="en-US" b="0" i="0" dirty="0">
                <a:effectLst/>
                <a:latin typeface="Helvetica" panose="020B0604020202020204" pitchFamily="34" charset="0"/>
              </a:rPr>
              <a:t> : 20</a:t>
            </a:r>
          </a:p>
          <a:p>
            <a:pPr marL="0" indent="0">
              <a:buNone/>
            </a:pPr>
            <a:r>
              <a:rPr lang="en-US" b="0" i="0" dirty="0">
                <a:effectLst/>
                <a:latin typeface="Helvetica" panose="020B0604020202020204" pitchFamily="34" charset="0"/>
              </a:rPr>
              <a:t>3.Write a Python function to multiply all the numbers in a list.</a:t>
            </a:r>
            <a:r>
              <a:rPr lang="en-US" dirty="0"/>
              <a:t/>
            </a:r>
            <a:br>
              <a:rPr lang="en-US" dirty="0"/>
            </a:br>
            <a:r>
              <a:rPr lang="en-US" dirty="0"/>
              <a:t>	</a:t>
            </a:r>
            <a:r>
              <a:rPr lang="en-US" b="0" i="1" dirty="0">
                <a:effectLst/>
                <a:latin typeface="Helvetica" panose="020B0604020202020204" pitchFamily="34" charset="0"/>
              </a:rPr>
              <a:t>Sample List </a:t>
            </a:r>
            <a:r>
              <a:rPr lang="en-US" b="0" i="0" dirty="0">
                <a:effectLst/>
                <a:latin typeface="Helvetica" panose="020B0604020202020204" pitchFamily="34" charset="0"/>
              </a:rPr>
              <a:t>: (8, 2, 3, -1, 7)</a:t>
            </a:r>
            <a:r>
              <a:rPr lang="en-US" dirty="0"/>
              <a:t/>
            </a:r>
            <a:br>
              <a:rPr lang="en-US" dirty="0"/>
            </a:br>
            <a:r>
              <a:rPr lang="en-US" dirty="0"/>
              <a:t>	</a:t>
            </a:r>
            <a:r>
              <a:rPr lang="en-US" b="0" i="1" dirty="0">
                <a:effectLst/>
                <a:latin typeface="Helvetica" panose="020B0604020202020204" pitchFamily="34" charset="0"/>
              </a:rPr>
              <a:t>Expected Output</a:t>
            </a:r>
            <a:r>
              <a:rPr lang="en-US" b="0" i="0" dirty="0">
                <a:effectLst/>
                <a:latin typeface="Helvetica" panose="020B0604020202020204" pitchFamily="34" charset="0"/>
              </a:rPr>
              <a:t> : -336</a:t>
            </a:r>
          </a:p>
          <a:p>
            <a:pPr marL="0" indent="0">
              <a:buNone/>
            </a:pPr>
            <a:r>
              <a:rPr lang="en-US" b="1" i="0" dirty="0">
                <a:effectLst/>
                <a:latin typeface="Helvetica" panose="020B0604020202020204" pitchFamily="34" charset="0"/>
              </a:rPr>
              <a:t>4.</a:t>
            </a:r>
            <a:r>
              <a:rPr lang="en-US" b="0" i="0" dirty="0">
                <a:effectLst/>
                <a:latin typeface="Helvetica" panose="020B0604020202020204" pitchFamily="34" charset="0"/>
              </a:rPr>
              <a:t> Write a Python program to reverse a string.</a:t>
            </a:r>
            <a:r>
              <a:rPr lang="en-US" dirty="0"/>
              <a:t/>
            </a:r>
            <a:br>
              <a:rPr lang="en-US" dirty="0"/>
            </a:br>
            <a:r>
              <a:rPr lang="en-US" dirty="0"/>
              <a:t>	</a:t>
            </a:r>
            <a:r>
              <a:rPr lang="en-US" b="0" i="1" dirty="0">
                <a:effectLst/>
                <a:latin typeface="Helvetica" panose="020B0604020202020204" pitchFamily="34" charset="0"/>
              </a:rPr>
              <a:t>Sample String </a:t>
            </a:r>
            <a:r>
              <a:rPr lang="en-US" b="0" i="0" dirty="0">
                <a:effectLst/>
                <a:latin typeface="Helvetica" panose="020B0604020202020204" pitchFamily="34" charset="0"/>
              </a:rPr>
              <a:t>: "1234abcd"</a:t>
            </a:r>
            <a:r>
              <a:rPr lang="en-US" dirty="0"/>
              <a:t/>
            </a:r>
            <a:br>
              <a:rPr lang="en-US" dirty="0"/>
            </a:br>
            <a:r>
              <a:rPr lang="en-US" dirty="0"/>
              <a:t>	</a:t>
            </a:r>
            <a:r>
              <a:rPr lang="en-US" b="0" i="1" dirty="0">
                <a:effectLst/>
                <a:latin typeface="Helvetica" panose="020B0604020202020204" pitchFamily="34" charset="0"/>
              </a:rPr>
              <a:t>Expected Output</a:t>
            </a:r>
            <a:r>
              <a:rPr lang="en-US" b="0" i="0" dirty="0">
                <a:effectLst/>
                <a:latin typeface="Helvetica" panose="020B0604020202020204" pitchFamily="34" charset="0"/>
              </a:rPr>
              <a:t> : "dcba4321“</a:t>
            </a:r>
          </a:p>
          <a:p>
            <a:pPr marL="0" indent="0">
              <a:buNone/>
            </a:pPr>
            <a:r>
              <a:rPr lang="en-US" b="0" i="0" dirty="0">
                <a:effectLst/>
                <a:latin typeface="Helvetica" panose="020B0604020202020204" pitchFamily="34" charset="0"/>
              </a:rPr>
              <a:t>5.Write a Python function to check whether a number is in a given range.</a:t>
            </a:r>
          </a:p>
          <a:p>
            <a:pPr marL="0" indent="0">
              <a:buNone/>
            </a:pPr>
            <a:r>
              <a:rPr lang="en-US" b="1" dirty="0">
                <a:latin typeface="Helvetica" panose="020B0604020202020204" pitchFamily="34" charset="0"/>
              </a:rPr>
              <a:t>6</a:t>
            </a:r>
            <a:r>
              <a:rPr lang="en-US" b="1" i="0" dirty="0">
                <a:effectLst/>
                <a:latin typeface="Helvetica" panose="020B0604020202020204" pitchFamily="34" charset="0"/>
              </a:rPr>
              <a:t>.</a:t>
            </a:r>
            <a:r>
              <a:rPr lang="en-US" b="0" i="0" dirty="0">
                <a:effectLst/>
                <a:latin typeface="Helvetica" panose="020B0604020202020204" pitchFamily="34" charset="0"/>
              </a:rPr>
              <a:t> Write a Python function that accepts a string and calculate the number of upper   case letters and lower case letters.</a:t>
            </a:r>
            <a:r>
              <a:rPr lang="en-US" dirty="0"/>
              <a:t/>
            </a:r>
            <a:br>
              <a:rPr lang="en-US" dirty="0"/>
            </a:br>
            <a:r>
              <a:rPr lang="en-US" dirty="0"/>
              <a:t>	</a:t>
            </a:r>
            <a:r>
              <a:rPr lang="en-US" b="0" i="1" dirty="0">
                <a:effectLst/>
                <a:latin typeface="Helvetica" panose="020B0604020202020204" pitchFamily="34" charset="0"/>
              </a:rPr>
              <a:t>Sample String </a:t>
            </a:r>
            <a:r>
              <a:rPr lang="en-US" b="0" i="0" dirty="0">
                <a:effectLst/>
                <a:latin typeface="Helvetica" panose="020B0604020202020204" pitchFamily="34" charset="0"/>
              </a:rPr>
              <a:t>: 'The quick Brow Fox’</a:t>
            </a:r>
            <a:r>
              <a:rPr lang="en-US" dirty="0"/>
              <a:t/>
            </a:r>
            <a:br>
              <a:rPr lang="en-US" dirty="0"/>
            </a:br>
            <a:r>
              <a:rPr lang="en-US" dirty="0"/>
              <a:t>	</a:t>
            </a:r>
            <a:r>
              <a:rPr lang="en-US" b="0" i="1" dirty="0">
                <a:effectLst/>
                <a:latin typeface="Helvetica" panose="020B0604020202020204" pitchFamily="34" charset="0"/>
              </a:rPr>
              <a:t>Expected Output </a:t>
            </a:r>
            <a:r>
              <a:rPr lang="en-US" b="0" i="0" dirty="0">
                <a:effectLst/>
                <a:latin typeface="Helvetica" panose="020B0604020202020204" pitchFamily="34" charset="0"/>
              </a:rPr>
              <a:t>:</a:t>
            </a:r>
            <a:r>
              <a:rPr lang="en-US" dirty="0"/>
              <a:t/>
            </a:r>
            <a:br>
              <a:rPr lang="en-US" dirty="0"/>
            </a:br>
            <a:r>
              <a:rPr lang="en-US" dirty="0"/>
              <a:t>	</a:t>
            </a:r>
            <a:r>
              <a:rPr lang="en-US" b="0" i="0" dirty="0">
                <a:effectLst/>
                <a:latin typeface="Helvetica" panose="020B0604020202020204" pitchFamily="34" charset="0"/>
              </a:rPr>
              <a:t>No. of Upper case characters : 3</a:t>
            </a:r>
            <a:r>
              <a:rPr lang="en-US" dirty="0"/>
              <a:t/>
            </a:r>
            <a:br>
              <a:rPr lang="en-US" dirty="0"/>
            </a:br>
            <a:r>
              <a:rPr lang="en-US" dirty="0"/>
              <a:t>	</a:t>
            </a:r>
            <a:r>
              <a:rPr lang="en-US" b="0" i="0" dirty="0">
                <a:effectLst/>
                <a:latin typeface="Helvetica" panose="020B0604020202020204" pitchFamily="34" charset="0"/>
              </a:rPr>
              <a:t>No. of Lower case Characters : 12</a:t>
            </a:r>
          </a:p>
          <a:p>
            <a:pPr marL="0" indent="0">
              <a:buNone/>
            </a:pPr>
            <a:endParaRPr lang="en-I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Oriented Programming</a:t>
            </a:r>
            <a:endParaRPr lang="en-IN" dirty="0"/>
          </a:p>
        </p:txBody>
      </p:sp>
      <p:sp>
        <p:nvSpPr>
          <p:cNvPr id="3" name="Content Placeholder 2"/>
          <p:cNvSpPr>
            <a:spLocks noGrp="1"/>
          </p:cNvSpPr>
          <p:nvPr>
            <p:ph idx="1"/>
          </p:nvPr>
        </p:nvSpPr>
        <p:spPr/>
        <p:txBody>
          <a:bodyPr/>
          <a:lstStyle/>
          <a:p>
            <a:pPr algn="l"/>
            <a:r>
              <a:rPr lang="en-US" b="0" i="0" dirty="0">
                <a:effectLst/>
                <a:latin typeface="euclid_circular_a"/>
              </a:rPr>
              <a:t>One of the popular approaches to solve a programming problem is by creating objects. This is known as Object-Oriented Programming (OOP).</a:t>
            </a:r>
          </a:p>
          <a:p>
            <a:pPr algn="l"/>
            <a:r>
              <a:rPr lang="en-US" b="0" i="0" dirty="0">
                <a:effectLst/>
                <a:latin typeface="euclid_circular_a"/>
              </a:rPr>
              <a:t>An object has two characteristics:</a:t>
            </a:r>
          </a:p>
          <a:p>
            <a:pPr algn="l">
              <a:buFont typeface="Arial" panose="020B0604020202020204" pitchFamily="34" charset="0"/>
              <a:buChar char="•"/>
            </a:pPr>
            <a:r>
              <a:rPr lang="en-US" b="0" i="0" dirty="0">
                <a:effectLst/>
                <a:latin typeface="euclid_circular_a"/>
              </a:rPr>
              <a:t>attributes</a:t>
            </a:r>
          </a:p>
          <a:p>
            <a:pPr algn="l">
              <a:buFont typeface="Arial" panose="020B0604020202020204" pitchFamily="34" charset="0"/>
              <a:buChar char="•"/>
            </a:pPr>
            <a:r>
              <a:rPr lang="en-US" b="0" i="0" dirty="0">
                <a:effectLst/>
                <a:latin typeface="euclid_circular_a"/>
              </a:rPr>
              <a:t>Behavior</a:t>
            </a:r>
          </a:p>
          <a:p>
            <a:pPr marL="0" indent="0" algn="l">
              <a:buNone/>
            </a:pPr>
            <a:r>
              <a:rPr lang="en-US" b="0" i="0" dirty="0">
                <a:effectLst/>
                <a:latin typeface="euclid_circular_a"/>
              </a:rPr>
              <a:t>Ex-</a:t>
            </a:r>
          </a:p>
          <a:p>
            <a:pPr algn="l"/>
            <a:r>
              <a:rPr lang="en-US" b="0" i="0" dirty="0">
                <a:effectLst/>
                <a:latin typeface="euclid_circular_a"/>
              </a:rPr>
              <a:t>A parrot is can be an </a:t>
            </a:r>
            <a:r>
              <a:rPr lang="en-US" b="0" i="0" dirty="0" err="1">
                <a:effectLst/>
                <a:latin typeface="euclid_circular_a"/>
              </a:rPr>
              <a:t>object,as</a:t>
            </a:r>
            <a:r>
              <a:rPr lang="en-US" b="0" i="0" dirty="0">
                <a:effectLst/>
                <a:latin typeface="euclid_circular_a"/>
              </a:rPr>
              <a:t> it has the following properties:</a:t>
            </a:r>
          </a:p>
          <a:p>
            <a:pPr algn="l">
              <a:buFont typeface="Arial" panose="020B0604020202020204" pitchFamily="34" charset="0"/>
              <a:buChar char="•"/>
            </a:pPr>
            <a:r>
              <a:rPr lang="en-US" b="0" i="0" dirty="0">
                <a:effectLst/>
                <a:latin typeface="euclid_circular_a"/>
              </a:rPr>
              <a:t>name, age, color as attributes</a:t>
            </a:r>
          </a:p>
          <a:p>
            <a:pPr algn="l">
              <a:buFont typeface="Arial" panose="020B0604020202020204" pitchFamily="34" charset="0"/>
              <a:buChar char="•"/>
            </a:pPr>
            <a:r>
              <a:rPr lang="en-US" b="0" i="0" dirty="0">
                <a:effectLst/>
                <a:latin typeface="euclid_circular_a"/>
              </a:rPr>
              <a:t>singing, dancing as behavior</a:t>
            </a:r>
          </a:p>
          <a:p>
            <a:endParaRPr lang="en-IN"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Oriented Programming</a:t>
            </a:r>
          </a:p>
        </p:txBody>
      </p:sp>
      <p:sp>
        <p:nvSpPr>
          <p:cNvPr id="7" name="Content Placeholder 6"/>
          <p:cNvSpPr>
            <a:spLocks noGrp="1"/>
          </p:cNvSpPr>
          <p:nvPr>
            <p:ph idx="1"/>
          </p:nvPr>
        </p:nvSpPr>
        <p:spPr/>
        <p:txBody>
          <a:bodyPr/>
          <a:lstStyle/>
          <a:p>
            <a:endParaRPr lang="en-IN"/>
          </a:p>
        </p:txBody>
      </p:sp>
      <p:pic>
        <p:nvPicPr>
          <p:cNvPr id="9" name="Picture 8"/>
          <p:cNvPicPr>
            <a:picLocks noChangeAspect="1"/>
          </p:cNvPicPr>
          <p:nvPr/>
        </p:nvPicPr>
        <p:blipFill rotWithShape="1">
          <a:blip r:embed="rId2"/>
          <a:srcRect l="5555" t="33255" r="37266" b="28148"/>
          <a:stretch>
            <a:fillRect/>
          </a:stretch>
        </p:blipFill>
        <p:spPr>
          <a:xfrm>
            <a:off x="677334" y="1930400"/>
            <a:ext cx="8596668" cy="4110962"/>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Rectangle 1"/>
          <p:cNvSpPr>
            <a:spLocks noChangeArrowheads="1"/>
          </p:cNvSpPr>
          <p:nvPr/>
        </p:nvSpPr>
        <p:spPr bwMode="auto">
          <a:xfrm>
            <a:off x="0" y="46"/>
            <a:ext cx="65" cy="2769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Content Placeholder 2"/>
          <p:cNvSpPr txBox="1"/>
          <p:nvPr/>
        </p:nvSpPr>
        <p:spPr>
          <a:xfrm>
            <a:off x="427952" y="1488613"/>
            <a:ext cx="8596668" cy="491218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dirty="0"/>
              <a:t>Every class can have multiple instances(object)</a:t>
            </a:r>
          </a:p>
          <a:p>
            <a:r>
              <a:rPr lang="en-US" dirty="0"/>
              <a:t>Logical structure with </a:t>
            </a:r>
            <a:r>
              <a:rPr lang="en-US" dirty="0" err="1"/>
              <a:t>behaviour</a:t>
            </a:r>
            <a:endParaRPr lang="en-US" dirty="0"/>
          </a:p>
          <a:p>
            <a:r>
              <a:rPr lang="en-US" dirty="0"/>
              <a:t>Class can have attributes and function</a:t>
            </a:r>
          </a:p>
          <a:p>
            <a:endParaRPr lang="en-US" dirty="0"/>
          </a:p>
          <a:p>
            <a:pPr marL="0" indent="0">
              <a:buNone/>
            </a:pPr>
            <a:r>
              <a:rPr lang="en-US" dirty="0"/>
              <a:t>class Parrot:</a:t>
            </a:r>
          </a:p>
          <a:p>
            <a:pPr marL="0" indent="0">
              <a:buNone/>
            </a:pPr>
            <a:r>
              <a:rPr lang="en-US" dirty="0"/>
              <a:t>	pass</a:t>
            </a:r>
          </a:p>
          <a:p>
            <a:endParaRPr lang="en-US" dirty="0"/>
          </a:p>
          <a:p>
            <a:endParaRPr lang="en-US" dirty="0"/>
          </a:p>
          <a:p>
            <a:pPr marL="0" indent="0">
              <a:buFont typeface="Wingdings 3" panose="05040102010807070707" charset="2"/>
              <a:buNone/>
            </a:pPr>
            <a:r>
              <a:rPr lang="en-US" b="1" u="sng" dirty="0"/>
              <a:t>object</a:t>
            </a:r>
          </a:p>
          <a:p>
            <a:r>
              <a:rPr lang="en-US" dirty="0"/>
              <a:t>Object is instance of a class</a:t>
            </a:r>
          </a:p>
          <a:p>
            <a:r>
              <a:rPr lang="en-US" dirty="0">
                <a:latin typeface="euclid_circular_a"/>
              </a:rPr>
              <a:t>An object (instance) is an instantiation of a class. When class is defined, only the description for the object is defined. Therefore, no memory or storage is allocated.</a:t>
            </a:r>
            <a:endParaRPr lang="en-US" dirty="0"/>
          </a:p>
          <a:p>
            <a:r>
              <a:rPr lang="en-US" altLang="en-US" dirty="0">
                <a:solidFill>
                  <a:srgbClr val="25265E"/>
                </a:solidFill>
                <a:latin typeface="Droid Sans Mono"/>
              </a:rPr>
              <a:t>obj = Parrot()</a:t>
            </a:r>
            <a:r>
              <a:rPr lang="en-US" altLang="en-US" sz="1400" dirty="0">
                <a:solidFill>
                  <a:schemeClr val="tx1"/>
                </a:solidFill>
              </a:rPr>
              <a:t> </a:t>
            </a:r>
          </a:p>
          <a:p>
            <a:r>
              <a:rPr lang="en-US" altLang="en-US" dirty="0">
                <a:solidFill>
                  <a:schemeClr val="tx1"/>
                </a:solidFill>
                <a:latin typeface="euclid_circular_a"/>
              </a:rPr>
              <a:t>Here, </a:t>
            </a:r>
            <a:r>
              <a:rPr lang="en-US" altLang="en-US" dirty="0">
                <a:solidFill>
                  <a:schemeClr val="tx1"/>
                </a:solidFill>
                <a:latin typeface="Droid Sans Mono"/>
              </a:rPr>
              <a:t>obj</a:t>
            </a:r>
            <a:r>
              <a:rPr lang="en-US" altLang="en-US" dirty="0">
                <a:solidFill>
                  <a:schemeClr val="tx1"/>
                </a:solidFill>
                <a:latin typeface="euclid_circular_a"/>
              </a:rPr>
              <a:t> is an object of class </a:t>
            </a:r>
            <a:r>
              <a:rPr lang="en-US" altLang="en-US" dirty="0">
                <a:solidFill>
                  <a:schemeClr val="tx1"/>
                </a:solidFill>
                <a:latin typeface="Droid Sans Mono"/>
              </a:rPr>
              <a:t>Parrot</a:t>
            </a:r>
            <a:endParaRPr lang="en-US" altLang="en-US" dirty="0">
              <a:solidFill>
                <a:schemeClr val="tx1"/>
              </a:solidFill>
            </a:endParaRPr>
          </a:p>
          <a:p>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and object</a:t>
            </a:r>
          </a:p>
        </p:txBody>
      </p:sp>
      <p:sp>
        <p:nvSpPr>
          <p:cNvPr id="3" name="Content Placeholder 2"/>
          <p:cNvSpPr>
            <a:spLocks noGrp="1"/>
          </p:cNvSpPr>
          <p:nvPr>
            <p:ph idx="1"/>
          </p:nvPr>
        </p:nvSpPr>
        <p:spPr>
          <a:xfrm>
            <a:off x="572654" y="1497256"/>
            <a:ext cx="7908505" cy="4751144"/>
          </a:xfrm>
        </p:spPr>
        <p:txBody>
          <a:bodyPr>
            <a:normAutofit lnSpcReduction="10000"/>
          </a:bodyPr>
          <a:lstStyle/>
          <a:p>
            <a:endParaRPr lang="en-US" dirty="0"/>
          </a:p>
          <a:p>
            <a:pPr marL="0" indent="0">
              <a:buNone/>
            </a:pPr>
            <a:r>
              <a:rPr lang="en-US" dirty="0"/>
              <a:t>class Sample:</a:t>
            </a:r>
          </a:p>
          <a:p>
            <a:pPr marL="0" indent="0">
              <a:buNone/>
            </a:pPr>
            <a:r>
              <a:rPr lang="en-US" dirty="0"/>
              <a:t>	print(“this is a class”)</a:t>
            </a:r>
          </a:p>
          <a:p>
            <a:pPr marL="0" indent="0">
              <a:buNone/>
            </a:pPr>
            <a:r>
              <a:rPr lang="en-US" dirty="0"/>
              <a:t>s=Sample()</a:t>
            </a:r>
          </a:p>
          <a:p>
            <a:pPr marL="0" indent="0">
              <a:buNone/>
            </a:pPr>
            <a:r>
              <a:rPr lang="en-US" dirty="0"/>
              <a:t>print(s)</a:t>
            </a:r>
          </a:p>
          <a:p>
            <a:endParaRPr lang="en-US" dirty="0"/>
          </a:p>
          <a:p>
            <a:pPr marL="0" indent="0">
              <a:buNone/>
            </a:pPr>
            <a:r>
              <a:rPr lang="en-IN" b="1" i="0" u="sng" dirty="0">
                <a:solidFill>
                  <a:srgbClr val="000000"/>
                </a:solidFill>
                <a:effectLst/>
                <a:latin typeface="Segoe UI" panose="020B0502040204020203" pitchFamily="34" charset="0"/>
              </a:rPr>
              <a:t>__</a:t>
            </a:r>
            <a:r>
              <a:rPr lang="en-IN" b="1" i="0" u="sng" dirty="0" err="1">
                <a:solidFill>
                  <a:srgbClr val="000000"/>
                </a:solidFill>
                <a:effectLst/>
                <a:latin typeface="Segoe UI" panose="020B0502040204020203" pitchFamily="34" charset="0"/>
              </a:rPr>
              <a:t>init</a:t>
            </a:r>
            <a:r>
              <a:rPr lang="en-IN" b="1" i="0" u="sng" dirty="0">
                <a:solidFill>
                  <a:srgbClr val="000000"/>
                </a:solidFill>
                <a:effectLst/>
                <a:latin typeface="Segoe UI" panose="020B0502040204020203" pitchFamily="34" charset="0"/>
              </a:rPr>
              <a:t>__() Function</a:t>
            </a:r>
          </a:p>
          <a:p>
            <a:pPr marL="0" indent="0">
              <a:buNone/>
            </a:pPr>
            <a:endParaRPr lang="en-IN" b="1" u="sng" dirty="0">
              <a:solidFill>
                <a:srgbClr val="000000"/>
              </a:solidFill>
              <a:latin typeface="Segoe UI" panose="020B0502040204020203" pitchFamily="34" charset="0"/>
            </a:endParaRPr>
          </a:p>
          <a:p>
            <a:pPr algn="l"/>
            <a:r>
              <a:rPr lang="en-US" b="0" i="0" dirty="0">
                <a:solidFill>
                  <a:srgbClr val="000000"/>
                </a:solidFill>
                <a:effectLst/>
                <a:latin typeface="Verdana" panose="020B0604030504040204" pitchFamily="34" charset="0"/>
              </a:rPr>
              <a:t>All classes have a function called __</a:t>
            </a:r>
            <a:r>
              <a:rPr lang="en-US" b="0" i="0" dirty="0" err="1">
                <a:solidFill>
                  <a:srgbClr val="000000"/>
                </a:solidFill>
                <a:effectLst/>
                <a:latin typeface="Verdana" panose="020B0604030504040204" pitchFamily="34" charset="0"/>
              </a:rPr>
              <a:t>init</a:t>
            </a:r>
            <a:r>
              <a:rPr lang="en-US" b="0" i="0" dirty="0">
                <a:solidFill>
                  <a:srgbClr val="000000"/>
                </a:solidFill>
                <a:effectLst/>
                <a:latin typeface="Verdana" panose="020B0604030504040204" pitchFamily="34" charset="0"/>
              </a:rPr>
              <a:t>__(), which is always executed when the class is being initiated.</a:t>
            </a:r>
          </a:p>
          <a:p>
            <a:pPr algn="l"/>
            <a:r>
              <a:rPr lang="en-US" b="0" i="0" dirty="0">
                <a:solidFill>
                  <a:srgbClr val="000000"/>
                </a:solidFill>
                <a:effectLst/>
                <a:latin typeface="Verdana" panose="020B0604030504040204" pitchFamily="34" charset="0"/>
              </a:rPr>
              <a:t>Use the __</a:t>
            </a:r>
            <a:r>
              <a:rPr lang="en-US" b="0" i="0" dirty="0" err="1">
                <a:solidFill>
                  <a:srgbClr val="000000"/>
                </a:solidFill>
                <a:effectLst/>
                <a:latin typeface="Verdana" panose="020B0604030504040204" pitchFamily="34" charset="0"/>
              </a:rPr>
              <a:t>init</a:t>
            </a:r>
            <a:r>
              <a:rPr lang="en-US" b="0" i="0" dirty="0">
                <a:solidFill>
                  <a:srgbClr val="000000"/>
                </a:solidFill>
                <a:effectLst/>
                <a:latin typeface="Verdana" panose="020B0604030504040204" pitchFamily="34" charset="0"/>
              </a:rPr>
              <a:t>__() function to assign values to object properties, or other operations that are necessary to do when the object is being created.</a:t>
            </a:r>
          </a:p>
          <a:p>
            <a:pPr algn="l"/>
            <a:endParaRPr lang="en-US" b="0" i="0" dirty="0">
              <a:solidFill>
                <a:srgbClr val="000000"/>
              </a:solidFill>
              <a:effectLst/>
              <a:latin typeface="Verdana" panose="020B0604030504040204" pitchFamily="34" charset="0"/>
            </a:endParaRPr>
          </a:p>
          <a:p>
            <a:pPr marL="0" indent="0">
              <a:buNone/>
            </a:pPr>
            <a:endParaRPr lang="en-US" b="1" u="sng" dirty="0"/>
          </a:p>
        </p:txBody>
      </p:sp>
      <p:sp>
        <p:nvSpPr>
          <p:cNvPr id="4" name="Rectangle 1"/>
          <p:cNvSpPr>
            <a:spLocks noChangeArrowheads="1"/>
          </p:cNvSpPr>
          <p:nvPr/>
        </p:nvSpPr>
        <p:spPr bwMode="auto">
          <a:xfrm>
            <a:off x="-1" y="40538"/>
            <a:ext cx="12615169" cy="37955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100027"/>
            <a:ext cx="70532" cy="20005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300" b="0" i="0" u="none" strike="noStrike" cap="none" normalizeH="0" baseline="0" dirty="0">
                <a:ln>
                  <a:noFill/>
                </a:ln>
                <a:solidFill>
                  <a:schemeClr val="tx1"/>
                </a:solidFill>
                <a:effectLst/>
                <a:latin typeface="euclid_circular_a"/>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IN" dirty="0"/>
              <a:t>Class Sample:</a:t>
            </a:r>
          </a:p>
          <a:p>
            <a:pPr marL="0" indent="0">
              <a:buNone/>
            </a:pPr>
            <a:r>
              <a:rPr lang="en-IN" dirty="0"/>
              <a:t>		def __</a:t>
            </a:r>
            <a:r>
              <a:rPr lang="en-IN" dirty="0" err="1"/>
              <a:t>init</a:t>
            </a:r>
            <a:r>
              <a:rPr lang="en-IN" dirty="0"/>
              <a:t>__():</a:t>
            </a:r>
          </a:p>
          <a:p>
            <a:pPr marL="0" indent="0">
              <a:buNone/>
            </a:pPr>
            <a:r>
              <a:rPr lang="en-IN" dirty="0"/>
              <a:t>			print(“this is a class”)</a:t>
            </a:r>
          </a:p>
          <a:p>
            <a:pPr marL="0" indent="0">
              <a:buNone/>
            </a:pPr>
            <a:endParaRPr lang="en-IN" dirty="0"/>
          </a:p>
          <a:p>
            <a:pPr>
              <a:buFont typeface="Wingdings" panose="05000000000000000000" pitchFamily="2" charset="2"/>
              <a:buChar char="Ø"/>
            </a:pPr>
            <a:r>
              <a:rPr lang="en-IN" dirty="0"/>
              <a:t>class Sample:</a:t>
            </a:r>
          </a:p>
          <a:p>
            <a:pPr marL="0" indent="0">
              <a:buNone/>
            </a:pPr>
            <a:r>
              <a:rPr lang="en-IN" dirty="0"/>
              <a:t>		def __</a:t>
            </a:r>
            <a:r>
              <a:rPr lang="en-IN" dirty="0" err="1"/>
              <a:t>init</a:t>
            </a:r>
            <a:r>
              <a:rPr lang="en-IN" dirty="0"/>
              <a:t>__():</a:t>
            </a:r>
          </a:p>
          <a:p>
            <a:pPr marL="0" indent="0">
              <a:buNone/>
            </a:pPr>
            <a:r>
              <a:rPr lang="en-IN" dirty="0"/>
              <a:t>			print(“this is a class”)</a:t>
            </a:r>
          </a:p>
          <a:p>
            <a:pPr marL="0" indent="0">
              <a:buNone/>
            </a:pPr>
            <a:r>
              <a:rPr lang="en-IN"/>
              <a:t>     s</a:t>
            </a:r>
            <a:r>
              <a:rPr lang="en-IN" dirty="0"/>
              <a:t>=Sample()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p:txBody>
          <a:bodyPr>
            <a:normAutofit lnSpcReduction="10000"/>
          </a:bodyPr>
          <a:lstStyle/>
          <a:p>
            <a:pPr marL="0" indent="0">
              <a:buNone/>
            </a:pPr>
            <a:endParaRPr lang="en-US" dirty="0"/>
          </a:p>
          <a:p>
            <a:pPr>
              <a:buFont typeface="Wingdings" panose="05000000000000000000" pitchFamily="2" charset="2"/>
              <a:buChar char="Ø"/>
            </a:pPr>
            <a:r>
              <a:rPr lang="en-US" dirty="0"/>
              <a:t>Simple</a:t>
            </a:r>
          </a:p>
          <a:p>
            <a:pPr>
              <a:buFont typeface="Wingdings" panose="05000000000000000000" pitchFamily="2" charset="2"/>
              <a:buChar char="Ø"/>
            </a:pPr>
            <a:r>
              <a:rPr lang="en-US" dirty="0"/>
              <a:t>Easy to learn</a:t>
            </a:r>
          </a:p>
          <a:p>
            <a:pPr>
              <a:buFont typeface="Wingdings" panose="05000000000000000000" pitchFamily="2" charset="2"/>
              <a:buChar char="Ø"/>
            </a:pPr>
            <a:r>
              <a:rPr lang="en-US" dirty="0"/>
              <a:t>Easy to maintain</a:t>
            </a:r>
          </a:p>
          <a:p>
            <a:pPr>
              <a:buFont typeface="Wingdings" panose="05000000000000000000" pitchFamily="2" charset="2"/>
              <a:buChar char="Ø"/>
            </a:pPr>
            <a:r>
              <a:rPr lang="en-US" dirty="0"/>
              <a:t>Interpreted</a:t>
            </a:r>
          </a:p>
          <a:p>
            <a:pPr>
              <a:buFont typeface="Wingdings" panose="05000000000000000000" pitchFamily="2" charset="2"/>
              <a:buChar char="Ø"/>
            </a:pPr>
            <a:r>
              <a:rPr lang="en-US" dirty="0"/>
              <a:t>Object oriented concept</a:t>
            </a:r>
          </a:p>
          <a:p>
            <a:pPr>
              <a:buFont typeface="Wingdings" panose="05000000000000000000" pitchFamily="2" charset="2"/>
              <a:buChar char="Ø"/>
            </a:pPr>
            <a:r>
              <a:rPr lang="en-US" dirty="0"/>
              <a:t>Interactive mode</a:t>
            </a:r>
          </a:p>
          <a:p>
            <a:pPr>
              <a:buFont typeface="Wingdings" panose="05000000000000000000" pitchFamily="2" charset="2"/>
              <a:buChar char="Ø"/>
            </a:pPr>
            <a:r>
              <a:rPr lang="en-US" dirty="0"/>
              <a:t>Extendable</a:t>
            </a:r>
          </a:p>
          <a:p>
            <a:pPr>
              <a:buFont typeface="Wingdings" panose="05000000000000000000" pitchFamily="2" charset="2"/>
              <a:buChar char="Ø"/>
            </a:pPr>
            <a:r>
              <a:rPr lang="en-US" dirty="0"/>
              <a:t>Portable</a:t>
            </a:r>
          </a:p>
          <a:p>
            <a:pPr>
              <a:buFont typeface="Wingdings" panose="05000000000000000000" pitchFamily="2" charset="2"/>
              <a:buChar char="Ø"/>
            </a:pPr>
            <a:r>
              <a:rPr lang="en-US" dirty="0"/>
              <a:t>Garbage collection</a:t>
            </a:r>
          </a:p>
          <a:p>
            <a:pPr>
              <a:buFont typeface="Wingdings" panose="05000000000000000000" pitchFamily="2" charset="2"/>
              <a:buChar char="Ø"/>
            </a:pPr>
            <a:endParaRPr lang="en-US" dirty="0"/>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Sample program</a:t>
            </a:r>
          </a:p>
        </p:txBody>
      </p:sp>
      <p:sp>
        <p:nvSpPr>
          <p:cNvPr id="3" name="Content Placeholder 2"/>
          <p:cNvSpPr>
            <a:spLocks noGrp="1"/>
          </p:cNvSpPr>
          <p:nvPr>
            <p:ph idx="1"/>
          </p:nvPr>
        </p:nvSpPr>
        <p:spPr/>
        <p:txBody>
          <a:bodyPr>
            <a:normAutofit lnSpcReduction="10000"/>
          </a:bodyPr>
          <a:lstStyle/>
          <a:p>
            <a:r>
              <a:rPr lang="en-US" dirty="0"/>
              <a:t>class Sample:</a:t>
            </a:r>
          </a:p>
          <a:p>
            <a:pPr marL="0" indent="0">
              <a:buNone/>
            </a:pPr>
            <a:r>
              <a:rPr lang="en-US" dirty="0"/>
              <a:t>		text="hello world"</a:t>
            </a:r>
          </a:p>
          <a:p>
            <a:pPr marL="0" indent="0">
              <a:buNone/>
            </a:pPr>
            <a:r>
              <a:rPr lang="en-US" dirty="0"/>
              <a:t>    		def __</a:t>
            </a:r>
            <a:r>
              <a:rPr lang="en-US" dirty="0" err="1"/>
              <a:t>init</a:t>
            </a:r>
            <a:r>
              <a:rPr lang="en-US" dirty="0"/>
              <a:t>__(self):</a:t>
            </a:r>
          </a:p>
          <a:p>
            <a:pPr marL="0" indent="0">
              <a:buNone/>
            </a:pPr>
            <a:r>
              <a:rPr lang="en-US" dirty="0"/>
              <a:t>        		print("this is a class")</a:t>
            </a:r>
          </a:p>
          <a:p>
            <a:pPr marL="0" indent="0">
              <a:buNone/>
            </a:pPr>
            <a:r>
              <a:rPr lang="en-US" dirty="0"/>
              <a:t>    		def </a:t>
            </a:r>
            <a:r>
              <a:rPr lang="en-US" dirty="0" err="1"/>
              <a:t>sample_method</a:t>
            </a:r>
            <a:r>
              <a:rPr lang="en-US" dirty="0"/>
              <a:t>(self):</a:t>
            </a:r>
          </a:p>
          <a:p>
            <a:pPr marL="0" indent="0">
              <a:buNone/>
            </a:pPr>
            <a:r>
              <a:rPr lang="en-US" dirty="0"/>
              <a:t>       		 print("value of text:",</a:t>
            </a:r>
            <a:r>
              <a:rPr lang="en-US" dirty="0" err="1"/>
              <a:t>self.text</a:t>
            </a:r>
            <a:r>
              <a:rPr lang="en-US" dirty="0"/>
              <a:t>)</a:t>
            </a:r>
          </a:p>
          <a:p>
            <a:pPr marL="0" indent="0">
              <a:buNone/>
            </a:pPr>
            <a:r>
              <a:rPr lang="en-US" dirty="0"/>
              <a:t>s=Sample()</a:t>
            </a:r>
          </a:p>
          <a:p>
            <a:pPr marL="0" indent="0">
              <a:buNone/>
            </a:pPr>
            <a:r>
              <a:rPr lang="en-US" dirty="0" err="1"/>
              <a:t>s.sample_method</a:t>
            </a:r>
            <a:r>
              <a:rPr lang="en-US" dirty="0"/>
              <a:t>()</a:t>
            </a:r>
          </a:p>
          <a:p>
            <a:pPr marL="0" indent="0">
              <a:buNone/>
            </a:pPr>
            <a:r>
              <a:rPr lang="en-US" dirty="0" err="1"/>
              <a:t>s.text</a:t>
            </a:r>
            <a:r>
              <a:rPr lang="en-US" dirty="0"/>
              <a:t>="updated value"</a:t>
            </a:r>
          </a:p>
          <a:p>
            <a:pPr marL="0" indent="0">
              <a:buNone/>
            </a:pPr>
            <a:r>
              <a:rPr lang="en-US" dirty="0" err="1"/>
              <a:t>s.sample_method</a:t>
            </a:r>
            <a:r>
              <a:rPr lang="en-US" dirty="0"/>
              <a:t>()</a:t>
            </a:r>
          </a:p>
          <a:p>
            <a:endParaRPr lang="en-I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Constructor(default)</a:t>
            </a:r>
          </a:p>
        </p:txBody>
      </p:sp>
      <p:sp>
        <p:nvSpPr>
          <p:cNvPr id="3" name="Content Placeholder 2"/>
          <p:cNvSpPr>
            <a:spLocks noGrp="1"/>
          </p:cNvSpPr>
          <p:nvPr>
            <p:ph idx="1"/>
          </p:nvPr>
        </p:nvSpPr>
        <p:spPr/>
        <p:txBody>
          <a:bodyPr>
            <a:normAutofit/>
          </a:bodyPr>
          <a:lstStyle/>
          <a:p>
            <a:pPr marL="0" indent="0">
              <a:buNone/>
            </a:pPr>
            <a:r>
              <a:rPr lang="en-US" dirty="0"/>
              <a:t>class </a:t>
            </a:r>
            <a:r>
              <a:rPr lang="en-US" dirty="0" err="1"/>
              <a:t>rect</a:t>
            </a:r>
            <a:r>
              <a:rPr lang="en-US" dirty="0"/>
              <a:t>:</a:t>
            </a:r>
          </a:p>
          <a:p>
            <a:pPr marL="0" indent="0">
              <a:buNone/>
            </a:pPr>
            <a:r>
              <a:rPr lang="en-US" dirty="0"/>
              <a:t>	</a:t>
            </a:r>
            <a:r>
              <a:rPr lang="en-US" dirty="0" err="1"/>
              <a:t>def</a:t>
            </a:r>
            <a:r>
              <a:rPr lang="en-US" dirty="0"/>
              <a:t> __</a:t>
            </a:r>
            <a:r>
              <a:rPr lang="en-US" dirty="0" err="1"/>
              <a:t>init</a:t>
            </a:r>
            <a:r>
              <a:rPr lang="en-US" dirty="0"/>
              <a:t>__(self):</a:t>
            </a:r>
          </a:p>
          <a:p>
            <a:pPr marL="0" indent="0">
              <a:buNone/>
            </a:pPr>
            <a:r>
              <a:rPr lang="en-US" dirty="0"/>
              <a:t>		</a:t>
            </a:r>
            <a:r>
              <a:rPr lang="en-US" dirty="0" err="1"/>
              <a:t>self.l</a:t>
            </a:r>
            <a:r>
              <a:rPr lang="en-US" dirty="0"/>
              <a:t>=5</a:t>
            </a:r>
          </a:p>
          <a:p>
            <a:pPr marL="0" indent="0">
              <a:buNone/>
            </a:pPr>
            <a:r>
              <a:rPr lang="en-US" dirty="0"/>
              <a:t>		</a:t>
            </a:r>
            <a:r>
              <a:rPr lang="en-US" dirty="0" err="1"/>
              <a:t>self.b</a:t>
            </a:r>
            <a:r>
              <a:rPr lang="en-US" dirty="0"/>
              <a:t>=6</a:t>
            </a:r>
          </a:p>
          <a:p>
            <a:pPr marL="0" indent="0">
              <a:buNone/>
            </a:pPr>
            <a:r>
              <a:rPr lang="en-US" dirty="0"/>
              <a:t>	</a:t>
            </a:r>
            <a:r>
              <a:rPr lang="en-US" dirty="0" err="1"/>
              <a:t>def</a:t>
            </a:r>
            <a:r>
              <a:rPr lang="en-US" dirty="0"/>
              <a:t> area(self):</a:t>
            </a:r>
          </a:p>
          <a:p>
            <a:pPr marL="0" indent="0">
              <a:buNone/>
            </a:pPr>
            <a:r>
              <a:rPr lang="en-US" dirty="0"/>
              <a:t>		return </a:t>
            </a:r>
            <a:r>
              <a:rPr lang="en-US" dirty="0" err="1"/>
              <a:t>self.l</a:t>
            </a:r>
            <a:r>
              <a:rPr lang="en-US" dirty="0"/>
              <a:t>*</a:t>
            </a:r>
            <a:r>
              <a:rPr lang="en-US" dirty="0" err="1"/>
              <a:t>self.b</a:t>
            </a:r>
            <a:endParaRPr lang="en-US" dirty="0"/>
          </a:p>
          <a:p>
            <a:pPr marL="0" indent="0">
              <a:buNone/>
            </a:pPr>
            <a:r>
              <a:rPr lang="en-US" dirty="0"/>
              <a:t>r=</a:t>
            </a:r>
            <a:r>
              <a:rPr lang="en-US" dirty="0" err="1"/>
              <a:t>rect</a:t>
            </a:r>
            <a:r>
              <a:rPr lang="en-US" dirty="0"/>
              <a:t>()</a:t>
            </a:r>
          </a:p>
          <a:p>
            <a:pPr marL="0" indent="0">
              <a:buNone/>
            </a:pPr>
            <a:r>
              <a:rPr lang="en-US" dirty="0"/>
              <a:t>print(</a:t>
            </a:r>
            <a:r>
              <a:rPr lang="en-US" dirty="0" err="1"/>
              <a:t>r.area</a:t>
            </a:r>
            <a:r>
              <a:rPr lang="en-US" dirty="0"/>
              <a:t>())</a:t>
            </a:r>
          </a:p>
          <a:p>
            <a:pPr marL="0" indent="0">
              <a:buNone/>
            </a:pPr>
            <a:r>
              <a:rPr lang="en-US" dirty="0"/>
              <a:t>print(r.__</a:t>
            </a:r>
            <a:r>
              <a:rPr lang="en-US" dirty="0" err="1"/>
              <a:t>init</a:t>
            </a:r>
            <a:r>
              <a:rPr lang="en-US" dirty="0"/>
              <a:t>__())</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Parameterised</a:t>
            </a:r>
            <a:r>
              <a:rPr lang="en-US" dirty="0"/>
              <a:t> constructor</a:t>
            </a:r>
          </a:p>
        </p:txBody>
      </p:sp>
      <p:sp>
        <p:nvSpPr>
          <p:cNvPr id="3" name="Content Placeholder 2"/>
          <p:cNvSpPr>
            <a:spLocks noGrp="1"/>
          </p:cNvSpPr>
          <p:nvPr>
            <p:ph idx="1"/>
          </p:nvPr>
        </p:nvSpPr>
        <p:spPr/>
        <p:txBody>
          <a:bodyPr>
            <a:normAutofit lnSpcReduction="10000"/>
          </a:bodyPr>
          <a:lstStyle/>
          <a:p>
            <a:pPr marL="0" indent="0">
              <a:buNone/>
            </a:pPr>
            <a:r>
              <a:rPr lang="en-US" dirty="0"/>
              <a:t>class </a:t>
            </a:r>
            <a:r>
              <a:rPr lang="en-US" dirty="0" err="1"/>
              <a:t>rect</a:t>
            </a:r>
            <a:r>
              <a:rPr lang="en-US" dirty="0"/>
              <a:t>:</a:t>
            </a:r>
          </a:p>
          <a:p>
            <a:pPr marL="0" indent="0">
              <a:buNone/>
            </a:pPr>
            <a:r>
              <a:rPr lang="en-US" dirty="0"/>
              <a:t>	def __</a:t>
            </a:r>
            <a:r>
              <a:rPr lang="en-US" dirty="0" err="1"/>
              <a:t>init</a:t>
            </a:r>
            <a:r>
              <a:rPr lang="en-US" dirty="0"/>
              <a:t>__(</a:t>
            </a:r>
            <a:r>
              <a:rPr lang="en-US" dirty="0" err="1"/>
              <a:t>self,</a:t>
            </a:r>
            <a:r>
              <a:rPr lang="en-US" err="1"/>
              <a:t>x</a:t>
            </a:r>
            <a:r>
              <a:rPr lang="en-US"/>
              <a:t>,y):</a:t>
            </a:r>
            <a:endParaRPr lang="en-US" dirty="0"/>
          </a:p>
          <a:p>
            <a:pPr marL="0" indent="0">
              <a:buNone/>
            </a:pPr>
            <a:r>
              <a:rPr lang="en-US" dirty="0"/>
              <a:t>		</a:t>
            </a:r>
            <a:r>
              <a:rPr lang="en-US" dirty="0" err="1"/>
              <a:t>self.l</a:t>
            </a:r>
            <a:r>
              <a:rPr lang="en-US" dirty="0"/>
              <a:t>=x</a:t>
            </a:r>
          </a:p>
          <a:p>
            <a:pPr marL="0" indent="0">
              <a:buNone/>
            </a:pPr>
            <a:r>
              <a:rPr lang="en-US" dirty="0"/>
              <a:t>		</a:t>
            </a:r>
            <a:r>
              <a:rPr lang="en-US" dirty="0" err="1"/>
              <a:t>self.b</a:t>
            </a:r>
            <a:r>
              <a:rPr lang="en-US" dirty="0"/>
              <a:t>=y</a:t>
            </a:r>
          </a:p>
          <a:p>
            <a:pPr marL="0" indent="0">
              <a:buNone/>
            </a:pPr>
            <a:r>
              <a:rPr lang="en-US" dirty="0"/>
              <a:t>	</a:t>
            </a:r>
            <a:r>
              <a:rPr lang="en-US" dirty="0" err="1"/>
              <a:t>def</a:t>
            </a:r>
            <a:r>
              <a:rPr lang="en-US" dirty="0"/>
              <a:t> area(self):</a:t>
            </a:r>
          </a:p>
          <a:p>
            <a:pPr marL="0" indent="0">
              <a:buNone/>
            </a:pPr>
            <a:r>
              <a:rPr lang="en-US" dirty="0"/>
              <a:t>		return </a:t>
            </a:r>
            <a:r>
              <a:rPr lang="en-US" dirty="0" err="1"/>
              <a:t>self.l</a:t>
            </a:r>
            <a:r>
              <a:rPr lang="en-US" dirty="0"/>
              <a:t>*</a:t>
            </a:r>
            <a:r>
              <a:rPr lang="en-US" dirty="0" err="1"/>
              <a:t>self.b</a:t>
            </a:r>
            <a:endParaRPr lang="en-US" dirty="0"/>
          </a:p>
          <a:p>
            <a:pPr marL="0" indent="0">
              <a:buNone/>
            </a:pPr>
            <a:r>
              <a:rPr lang="en-US" dirty="0"/>
              <a:t>a=</a:t>
            </a:r>
            <a:r>
              <a:rPr lang="en-US" dirty="0" err="1"/>
              <a:t>int</a:t>
            </a:r>
            <a:r>
              <a:rPr lang="en-US" dirty="0"/>
              <a:t>(input(“Enter the length”))</a:t>
            </a:r>
          </a:p>
          <a:p>
            <a:pPr marL="0" indent="0">
              <a:buNone/>
            </a:pPr>
            <a:r>
              <a:rPr lang="en-US" dirty="0"/>
              <a:t>b=</a:t>
            </a:r>
            <a:r>
              <a:rPr lang="en-US" dirty="0" err="1"/>
              <a:t>int</a:t>
            </a:r>
            <a:r>
              <a:rPr lang="en-US" dirty="0"/>
              <a:t>(input(“Enter the breadth”))</a:t>
            </a:r>
          </a:p>
          <a:p>
            <a:pPr marL="0" indent="0">
              <a:buNone/>
            </a:pPr>
            <a:r>
              <a:rPr lang="en-US" dirty="0"/>
              <a:t>r=</a:t>
            </a:r>
            <a:r>
              <a:rPr lang="en-US" dirty="0" err="1"/>
              <a:t>rect</a:t>
            </a:r>
            <a:r>
              <a:rPr lang="en-US" dirty="0"/>
              <a:t>(</a:t>
            </a:r>
            <a:r>
              <a:rPr lang="en-US" dirty="0" err="1"/>
              <a:t>a,b</a:t>
            </a:r>
            <a:r>
              <a:rPr lang="en-US" dirty="0"/>
              <a:t>)</a:t>
            </a:r>
          </a:p>
          <a:p>
            <a:pPr marL="0" indent="0">
              <a:buNone/>
            </a:pPr>
            <a:r>
              <a:rPr lang="en-US" dirty="0"/>
              <a:t>Print(</a:t>
            </a:r>
            <a:r>
              <a:rPr lang="en-US" dirty="0" err="1"/>
              <a:t>r.area</a:t>
            </a:r>
            <a:r>
              <a:rPr lang="en-US" dirty="0"/>
              <a:t>())</a:t>
            </a:r>
          </a:p>
          <a:p>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inheritance</a:t>
            </a:r>
          </a:p>
        </p:txBody>
      </p:sp>
      <p:pic>
        <p:nvPicPr>
          <p:cNvPr id="5" name="Content Placeholder 4"/>
          <p:cNvPicPr>
            <a:picLocks noGrp="1" noChangeAspect="1"/>
          </p:cNvPicPr>
          <p:nvPr>
            <p:ph idx="1"/>
          </p:nvPr>
        </p:nvPicPr>
        <p:blipFill rotWithShape="1">
          <a:blip r:embed="rId2"/>
          <a:srcRect l="5638" t="32679" r="78656" b="25956"/>
          <a:stretch>
            <a:fillRect/>
          </a:stretch>
        </p:blipFill>
        <p:spPr>
          <a:xfrm>
            <a:off x="5448593" y="2117047"/>
            <a:ext cx="2423146" cy="4539727"/>
          </a:xfrm>
        </p:spPr>
      </p:pic>
      <p:sp>
        <p:nvSpPr>
          <p:cNvPr id="7" name="TextBox 6"/>
          <p:cNvSpPr txBox="1"/>
          <p:nvPr/>
        </p:nvSpPr>
        <p:spPr>
          <a:xfrm>
            <a:off x="561208" y="1624959"/>
            <a:ext cx="6098958" cy="1200329"/>
          </a:xfrm>
          <a:prstGeom prst="rect">
            <a:avLst/>
          </a:prstGeom>
          <a:noFill/>
        </p:spPr>
        <p:txBody>
          <a:bodyPr wrap="square">
            <a:spAutoFit/>
          </a:bodyPr>
          <a:lstStyle/>
          <a:p>
            <a:r>
              <a:rPr lang="en-US" dirty="0"/>
              <a:t>Derived class inherits the properties &amp; base class</a:t>
            </a:r>
          </a:p>
          <a:p>
            <a:pPr marL="0" indent="0">
              <a:buNone/>
            </a:pPr>
            <a:endParaRPr lang="en-US" dirty="0"/>
          </a:p>
          <a:p>
            <a:pPr marL="0" indent="0">
              <a:buNone/>
            </a:pPr>
            <a:r>
              <a:rPr lang="en-US" dirty="0"/>
              <a:t>Derived – child class</a:t>
            </a:r>
          </a:p>
          <a:p>
            <a:pPr marL="0" indent="0">
              <a:buNone/>
            </a:pPr>
            <a:r>
              <a:rPr lang="en-US" dirty="0"/>
              <a:t>Base –parent class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8984" y="-92336"/>
            <a:ext cx="8596668" cy="616119"/>
          </a:xfrm>
        </p:spPr>
        <p:txBody>
          <a:bodyPr>
            <a:normAutofit fontScale="90000"/>
          </a:bodyPr>
          <a:lstStyle/>
          <a:p>
            <a:r>
              <a:rPr lang="en-IN" dirty="0"/>
              <a:t>Sample </a:t>
            </a:r>
            <a:r>
              <a:rPr lang="en-IN" dirty="0" err="1"/>
              <a:t>pgm</a:t>
            </a:r>
            <a:endParaRPr lang="en-IN" dirty="0"/>
          </a:p>
        </p:txBody>
      </p:sp>
      <p:sp>
        <p:nvSpPr>
          <p:cNvPr id="3" name="Content Placeholder 2"/>
          <p:cNvSpPr>
            <a:spLocks noGrp="1"/>
          </p:cNvSpPr>
          <p:nvPr>
            <p:ph idx="1"/>
          </p:nvPr>
        </p:nvSpPr>
        <p:spPr>
          <a:xfrm>
            <a:off x="180184" y="606998"/>
            <a:ext cx="8596668" cy="3880773"/>
          </a:xfrm>
        </p:spPr>
        <p:txBody>
          <a:bodyPr>
            <a:noAutofit/>
          </a:bodyPr>
          <a:lstStyle/>
          <a:p>
            <a:pPr marL="0" indent="0">
              <a:buNone/>
            </a:pPr>
            <a:r>
              <a:rPr lang="en-IN" sz="1400" dirty="0"/>
              <a:t>class Vehicle:</a:t>
            </a:r>
          </a:p>
          <a:p>
            <a:pPr marL="0" indent="0">
              <a:buNone/>
            </a:pPr>
            <a:r>
              <a:rPr lang="en-IN" sz="1400" dirty="0"/>
              <a:t>	def __</a:t>
            </a:r>
            <a:r>
              <a:rPr lang="en-IN" sz="1400" dirty="0" err="1"/>
              <a:t>init</a:t>
            </a:r>
            <a:r>
              <a:rPr lang="en-IN" sz="1400" dirty="0"/>
              <a:t>__(</a:t>
            </a:r>
            <a:r>
              <a:rPr lang="en-IN" sz="1400" dirty="0" err="1"/>
              <a:t>self,brand,year</a:t>
            </a:r>
            <a:r>
              <a:rPr lang="en-IN" sz="1400" dirty="0"/>
              <a:t>):</a:t>
            </a:r>
          </a:p>
          <a:p>
            <a:pPr marL="0" indent="0">
              <a:buNone/>
            </a:pPr>
            <a:r>
              <a:rPr lang="en-IN" sz="1400" dirty="0"/>
              <a:t> 		</a:t>
            </a:r>
            <a:r>
              <a:rPr lang="en-IN" sz="1400" dirty="0" err="1"/>
              <a:t>self.year</a:t>
            </a:r>
            <a:r>
              <a:rPr lang="en-IN" sz="1400" dirty="0"/>
              <a:t>=year</a:t>
            </a:r>
          </a:p>
          <a:p>
            <a:pPr marL="0" indent="0">
              <a:buNone/>
            </a:pPr>
            <a:r>
              <a:rPr lang="en-IN" sz="1400" dirty="0"/>
              <a:t> 		</a:t>
            </a:r>
            <a:r>
              <a:rPr lang="en-IN" sz="1400" dirty="0" err="1"/>
              <a:t>self.brand</a:t>
            </a:r>
            <a:r>
              <a:rPr lang="en-IN" sz="1400" dirty="0"/>
              <a:t>=brand</a:t>
            </a:r>
          </a:p>
          <a:p>
            <a:pPr marL="400050" lvl="1" indent="0">
              <a:buNone/>
            </a:pPr>
            <a:r>
              <a:rPr lang="en-IN" sz="1200" dirty="0"/>
              <a:t>def display(self):</a:t>
            </a:r>
          </a:p>
          <a:p>
            <a:pPr marL="0" indent="0">
              <a:buNone/>
            </a:pPr>
            <a:r>
              <a:rPr lang="en-IN" sz="1400" dirty="0"/>
              <a:t> 		print("Brand:",self.brand,"year:",</a:t>
            </a:r>
            <a:r>
              <a:rPr lang="en-IN" sz="1400" dirty="0" err="1"/>
              <a:t>self.year</a:t>
            </a:r>
            <a:r>
              <a:rPr lang="en-IN" sz="1400" dirty="0"/>
              <a:t>)</a:t>
            </a:r>
          </a:p>
          <a:p>
            <a:pPr marL="0" indent="0">
              <a:buNone/>
            </a:pPr>
            <a:r>
              <a:rPr lang="en-IN" sz="1400" dirty="0"/>
              <a:t>class Car:</a:t>
            </a:r>
          </a:p>
          <a:p>
            <a:pPr marL="0" indent="0">
              <a:buNone/>
            </a:pPr>
            <a:r>
              <a:rPr lang="en-IN" sz="1400" dirty="0"/>
              <a:t>	def __</a:t>
            </a:r>
            <a:r>
              <a:rPr lang="en-IN" sz="1400" dirty="0" err="1"/>
              <a:t>init</a:t>
            </a:r>
            <a:r>
              <a:rPr lang="en-IN" sz="1400" dirty="0"/>
              <a:t>__(</a:t>
            </a:r>
            <a:r>
              <a:rPr lang="en-IN" sz="1400" dirty="0" err="1"/>
              <a:t>self,brand,year,name</a:t>
            </a:r>
            <a:r>
              <a:rPr lang="en-IN" sz="1400" dirty="0"/>
              <a:t>):</a:t>
            </a:r>
          </a:p>
          <a:p>
            <a:pPr marL="0" indent="0">
              <a:buNone/>
            </a:pPr>
            <a:r>
              <a:rPr lang="en-IN" sz="1400" dirty="0"/>
              <a:t> 		</a:t>
            </a:r>
            <a:r>
              <a:rPr lang="en-IN" sz="1400" dirty="0" err="1"/>
              <a:t>self.year</a:t>
            </a:r>
            <a:r>
              <a:rPr lang="en-IN" sz="1400" dirty="0"/>
              <a:t>=year</a:t>
            </a:r>
          </a:p>
          <a:p>
            <a:pPr marL="0" indent="0">
              <a:buNone/>
            </a:pPr>
            <a:r>
              <a:rPr lang="en-IN" sz="1400" dirty="0"/>
              <a:t> 		</a:t>
            </a:r>
            <a:r>
              <a:rPr lang="en-IN" sz="1400" dirty="0" err="1"/>
              <a:t>self.brand</a:t>
            </a:r>
            <a:r>
              <a:rPr lang="en-IN" sz="1400" dirty="0"/>
              <a:t>=brand</a:t>
            </a:r>
          </a:p>
          <a:p>
            <a:pPr marL="0" indent="0">
              <a:buNone/>
            </a:pPr>
            <a:r>
              <a:rPr lang="en-IN" sz="1400" dirty="0"/>
              <a:t>		self.name=name</a:t>
            </a:r>
          </a:p>
          <a:p>
            <a:pPr marL="0" indent="0">
              <a:buNone/>
            </a:pPr>
            <a:r>
              <a:rPr lang="en-IN" sz="1400" dirty="0"/>
              <a:t>	def display(self):</a:t>
            </a:r>
          </a:p>
          <a:p>
            <a:pPr marL="0" indent="0">
              <a:buNone/>
            </a:pPr>
            <a:r>
              <a:rPr lang="en-IN" sz="1400" dirty="0"/>
              <a:t>      		 print("</a:t>
            </a:r>
            <a:r>
              <a:rPr lang="en-IN" sz="1400" dirty="0" err="1"/>
              <a:t>Brand:",self.brand,"year:",self.year,"Name:",self.name</a:t>
            </a:r>
            <a:r>
              <a:rPr lang="en-IN" sz="1400" dirty="0"/>
              <a:t>)</a:t>
            </a:r>
          </a:p>
          <a:p>
            <a:endParaRPr lang="en-IN" sz="1400" dirty="0"/>
          </a:p>
          <a:p>
            <a:pPr marL="0" indent="0">
              <a:buNone/>
            </a:pPr>
            <a:r>
              <a:rPr lang="en-IN" sz="1400" dirty="0"/>
              <a:t>v=Vehicle("Maruti",2018)</a:t>
            </a:r>
          </a:p>
          <a:p>
            <a:pPr marL="0" indent="0">
              <a:buNone/>
            </a:pPr>
            <a:r>
              <a:rPr lang="en-IN" sz="1400" dirty="0" err="1"/>
              <a:t>v.display</a:t>
            </a:r>
            <a:r>
              <a:rPr lang="en-IN" sz="1400" dirty="0"/>
              <a:t>()</a:t>
            </a:r>
          </a:p>
          <a:p>
            <a:pPr marL="0" indent="0">
              <a:buNone/>
            </a:pPr>
            <a:r>
              <a:rPr lang="en-IN" sz="1400" dirty="0"/>
              <a:t>c=Car("Maruti",2018,"Alto")</a:t>
            </a:r>
          </a:p>
          <a:p>
            <a:pPr marL="0" indent="0">
              <a:buNone/>
            </a:pPr>
            <a:r>
              <a:rPr lang="en-IN" sz="1400" dirty="0" err="1"/>
              <a:t>c.display</a:t>
            </a:r>
            <a:r>
              <a:rPr lang="en-IN" sz="1400" dirty="0"/>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669" y="139995"/>
            <a:ext cx="8596668" cy="230372"/>
          </a:xfrm>
        </p:spPr>
        <p:txBody>
          <a:bodyPr>
            <a:normAutofit fontScale="90000"/>
          </a:bodyPr>
          <a:lstStyle/>
          <a:p>
            <a:r>
              <a:rPr lang="en-IN" dirty="0" err="1"/>
              <a:t>pgm</a:t>
            </a:r>
            <a:endParaRPr lang="en-IN" dirty="0"/>
          </a:p>
        </p:txBody>
      </p:sp>
      <p:sp>
        <p:nvSpPr>
          <p:cNvPr id="3" name="Content Placeholder 2"/>
          <p:cNvSpPr>
            <a:spLocks noGrp="1"/>
          </p:cNvSpPr>
          <p:nvPr>
            <p:ph idx="1"/>
          </p:nvPr>
        </p:nvSpPr>
        <p:spPr>
          <a:xfrm>
            <a:off x="379622" y="1095208"/>
            <a:ext cx="8596668" cy="3880773"/>
          </a:xfrm>
        </p:spPr>
        <p:txBody>
          <a:bodyPr>
            <a:normAutofit fontScale="25000" lnSpcReduction="20000"/>
          </a:bodyPr>
          <a:lstStyle/>
          <a:p>
            <a:pPr marL="0" indent="0">
              <a:buNone/>
            </a:pPr>
            <a:r>
              <a:rPr lang="en-IN" sz="6400" dirty="0"/>
              <a:t>class Vehicle:</a:t>
            </a:r>
          </a:p>
          <a:p>
            <a:pPr marL="0" indent="0">
              <a:buNone/>
            </a:pPr>
            <a:r>
              <a:rPr lang="en-IN" sz="6400" dirty="0"/>
              <a:t>	def __</a:t>
            </a:r>
            <a:r>
              <a:rPr lang="en-IN" sz="6400" dirty="0" err="1"/>
              <a:t>init</a:t>
            </a:r>
            <a:r>
              <a:rPr lang="en-IN" sz="6400" dirty="0"/>
              <a:t>__(</a:t>
            </a:r>
            <a:r>
              <a:rPr lang="en-IN" sz="6400" dirty="0" err="1"/>
              <a:t>self,brand,year</a:t>
            </a:r>
            <a:r>
              <a:rPr lang="en-IN" sz="6400" dirty="0"/>
              <a:t>):</a:t>
            </a:r>
          </a:p>
          <a:p>
            <a:pPr marL="0" indent="0">
              <a:buNone/>
            </a:pPr>
            <a:r>
              <a:rPr lang="en-IN" sz="6400" dirty="0"/>
              <a:t>		</a:t>
            </a:r>
            <a:r>
              <a:rPr lang="en-IN" sz="6400" dirty="0" err="1"/>
              <a:t>self.year</a:t>
            </a:r>
            <a:r>
              <a:rPr lang="en-IN" sz="6400" dirty="0"/>
              <a:t>=year</a:t>
            </a:r>
          </a:p>
          <a:p>
            <a:pPr marL="0" indent="0">
              <a:buNone/>
            </a:pPr>
            <a:r>
              <a:rPr lang="en-IN" sz="6400" dirty="0"/>
              <a:t>        	</a:t>
            </a:r>
            <a:r>
              <a:rPr lang="en-IN" sz="6400" dirty="0" err="1"/>
              <a:t>self.brand</a:t>
            </a:r>
            <a:r>
              <a:rPr lang="en-IN" sz="6400" dirty="0"/>
              <a:t>=brand</a:t>
            </a:r>
          </a:p>
          <a:p>
            <a:pPr marL="0" indent="0">
              <a:buNone/>
            </a:pPr>
            <a:r>
              <a:rPr lang="en-IN" sz="6400" dirty="0"/>
              <a:t>	def display(self):</a:t>
            </a:r>
          </a:p>
          <a:p>
            <a:pPr marL="0" indent="0">
              <a:buNone/>
            </a:pPr>
            <a:r>
              <a:rPr lang="en-IN" sz="6400" dirty="0"/>
              <a:t>		print("Brand:",self.brand,"year:",</a:t>
            </a:r>
            <a:r>
              <a:rPr lang="en-IN" sz="6400" dirty="0" err="1"/>
              <a:t>self.year</a:t>
            </a:r>
            <a:r>
              <a:rPr lang="en-IN" sz="6400" dirty="0"/>
              <a:t>)</a:t>
            </a:r>
          </a:p>
          <a:p>
            <a:pPr marL="0" indent="0">
              <a:buNone/>
            </a:pPr>
            <a:r>
              <a:rPr lang="en-IN" sz="6400" dirty="0"/>
              <a:t>class Car(Vehicle):</a:t>
            </a:r>
          </a:p>
          <a:p>
            <a:pPr marL="0" indent="0">
              <a:buNone/>
            </a:pPr>
            <a:r>
              <a:rPr lang="en-IN" sz="6400" dirty="0"/>
              <a:t>	def __</a:t>
            </a:r>
            <a:r>
              <a:rPr lang="en-IN" sz="6400" dirty="0" err="1"/>
              <a:t>init</a:t>
            </a:r>
            <a:r>
              <a:rPr lang="en-IN" sz="6400" dirty="0"/>
              <a:t>__(</a:t>
            </a:r>
            <a:r>
              <a:rPr lang="en-IN" sz="6400" dirty="0" err="1"/>
              <a:t>self,brand,year,name</a:t>
            </a:r>
            <a:r>
              <a:rPr lang="en-IN" sz="6400" dirty="0"/>
              <a:t>):</a:t>
            </a:r>
          </a:p>
          <a:p>
            <a:pPr marL="0" indent="0">
              <a:buNone/>
            </a:pPr>
            <a:r>
              <a:rPr lang="en-IN" sz="6400" dirty="0"/>
              <a:t>		super().__</a:t>
            </a:r>
            <a:r>
              <a:rPr lang="en-IN" sz="6400" dirty="0" err="1"/>
              <a:t>init</a:t>
            </a:r>
            <a:r>
              <a:rPr lang="en-IN" sz="6400" dirty="0"/>
              <a:t>__(</a:t>
            </a:r>
            <a:r>
              <a:rPr lang="en-IN" sz="6400" dirty="0" err="1"/>
              <a:t>brand,year</a:t>
            </a:r>
            <a:r>
              <a:rPr lang="en-IN" sz="6400" dirty="0"/>
              <a:t>)</a:t>
            </a:r>
          </a:p>
          <a:p>
            <a:pPr marL="0" indent="0">
              <a:buNone/>
            </a:pPr>
            <a:r>
              <a:rPr lang="en-IN" sz="6400" dirty="0"/>
              <a:t>		self.name=name</a:t>
            </a:r>
          </a:p>
          <a:p>
            <a:pPr marL="0" indent="0">
              <a:buNone/>
            </a:pPr>
            <a:r>
              <a:rPr lang="en-IN" sz="6400" dirty="0"/>
              <a:t>	def </a:t>
            </a:r>
            <a:r>
              <a:rPr lang="en-IN" sz="6400" dirty="0" err="1"/>
              <a:t>display_name</a:t>
            </a:r>
            <a:r>
              <a:rPr lang="en-IN" sz="6400" dirty="0"/>
              <a:t>(self):</a:t>
            </a:r>
          </a:p>
          <a:p>
            <a:pPr marL="0" indent="0">
              <a:buNone/>
            </a:pPr>
            <a:r>
              <a:rPr lang="en-IN" sz="6400" dirty="0"/>
              <a:t>		print("</a:t>
            </a:r>
            <a:r>
              <a:rPr lang="en-IN" sz="6400" dirty="0" err="1"/>
              <a:t>name:",self.name</a:t>
            </a:r>
            <a:r>
              <a:rPr lang="en-IN" sz="6400" dirty="0"/>
              <a:t>)</a:t>
            </a:r>
          </a:p>
          <a:p>
            <a:pPr marL="0" indent="0">
              <a:buNone/>
            </a:pPr>
            <a:endParaRPr lang="en-IN" sz="6400" dirty="0"/>
          </a:p>
          <a:p>
            <a:pPr marL="0" indent="0">
              <a:buNone/>
            </a:pPr>
            <a:r>
              <a:rPr lang="en-IN" sz="6400" dirty="0"/>
              <a:t>c=Car("Maruthi",2018,"Alto")</a:t>
            </a:r>
          </a:p>
          <a:p>
            <a:pPr marL="0" indent="0">
              <a:buNone/>
            </a:pPr>
            <a:r>
              <a:rPr lang="en-IN" sz="6400" dirty="0" err="1"/>
              <a:t>c.display</a:t>
            </a:r>
            <a:r>
              <a:rPr lang="en-IN" sz="6400" dirty="0"/>
              <a:t>()</a:t>
            </a:r>
          </a:p>
          <a:p>
            <a:pPr marL="0" indent="0">
              <a:buNone/>
            </a:pPr>
            <a:r>
              <a:rPr lang="en-IN" sz="6400" dirty="0" err="1"/>
              <a:t>c.display_name</a:t>
            </a:r>
            <a:r>
              <a:rPr lang="en-IN" sz="6400" dirty="0"/>
              <a:t>()      </a:t>
            </a:r>
          </a:p>
          <a:p>
            <a:endParaRPr lang="en-IN" dirty="0"/>
          </a:p>
          <a:p>
            <a:endParaRPr lang="en-I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Multiple inheritance</a:t>
            </a:r>
          </a:p>
        </p:txBody>
      </p:sp>
      <p:pic>
        <p:nvPicPr>
          <p:cNvPr id="5" name="Content Placeholder 4"/>
          <p:cNvPicPr>
            <a:picLocks noGrp="1" noChangeAspect="1"/>
          </p:cNvPicPr>
          <p:nvPr>
            <p:ph idx="1"/>
          </p:nvPr>
        </p:nvPicPr>
        <p:blipFill rotWithShape="1">
          <a:blip r:embed="rId2"/>
          <a:srcRect l="18847" t="23815" r="56658" b="42156"/>
          <a:stretch>
            <a:fillRect/>
          </a:stretch>
        </p:blipFill>
        <p:spPr>
          <a:xfrm>
            <a:off x="2008909" y="2626360"/>
            <a:ext cx="6456218" cy="3622039"/>
          </a:xfr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pgm</a:t>
            </a: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IN" dirty="0"/>
              <a:t>class A:</a:t>
            </a:r>
          </a:p>
          <a:p>
            <a:pPr marL="0" indent="0">
              <a:buNone/>
            </a:pPr>
            <a:r>
              <a:rPr lang="en-IN" dirty="0"/>
              <a:t>	def hi(self):</a:t>
            </a:r>
          </a:p>
          <a:p>
            <a:pPr marL="0" indent="0">
              <a:buNone/>
            </a:pPr>
            <a:r>
              <a:rPr lang="en-IN" dirty="0"/>
              <a:t>		print("hi from class A")</a:t>
            </a:r>
          </a:p>
          <a:p>
            <a:pPr marL="0" indent="0">
              <a:buNone/>
            </a:pPr>
            <a:r>
              <a:rPr lang="en-IN" dirty="0"/>
              <a:t>class B:</a:t>
            </a:r>
          </a:p>
          <a:p>
            <a:pPr marL="0" indent="0">
              <a:buNone/>
            </a:pPr>
            <a:r>
              <a:rPr lang="en-IN" dirty="0"/>
              <a:t>	def hello(self):</a:t>
            </a:r>
          </a:p>
          <a:p>
            <a:pPr marL="0" indent="0">
              <a:buNone/>
            </a:pPr>
            <a:r>
              <a:rPr lang="en-IN" dirty="0"/>
              <a:t>		print("hello from class B")</a:t>
            </a:r>
          </a:p>
          <a:p>
            <a:pPr marL="0" indent="0">
              <a:buNone/>
            </a:pPr>
            <a:r>
              <a:rPr lang="en-IN" dirty="0"/>
              <a:t>class C(A,B):</a:t>
            </a:r>
          </a:p>
          <a:p>
            <a:pPr marL="0" indent="0">
              <a:buNone/>
            </a:pPr>
            <a:r>
              <a:rPr lang="en-IN" dirty="0"/>
              <a:t>	pass</a:t>
            </a:r>
          </a:p>
          <a:p>
            <a:pPr marL="0" indent="0">
              <a:buNone/>
            </a:pPr>
            <a:r>
              <a:rPr lang="en-IN" dirty="0" err="1"/>
              <a:t>c_obj</a:t>
            </a:r>
            <a:r>
              <a:rPr lang="en-IN" dirty="0"/>
              <a:t>=C()</a:t>
            </a:r>
          </a:p>
          <a:p>
            <a:pPr marL="0" indent="0">
              <a:buNone/>
            </a:pPr>
            <a:r>
              <a:rPr lang="en-IN" dirty="0" err="1"/>
              <a:t>c_obj.hi</a:t>
            </a:r>
            <a:r>
              <a:rPr lang="en-IN" dirty="0"/>
              <a:t>()</a:t>
            </a:r>
          </a:p>
          <a:p>
            <a:pPr marL="0" indent="0">
              <a:buNone/>
            </a:pPr>
            <a:r>
              <a:rPr lang="en-IN" dirty="0" err="1"/>
              <a:t>c_obj.hello</a:t>
            </a:r>
            <a:r>
              <a:rPr lang="en-IN" dirty="0"/>
              <a:t>()</a:t>
            </a:r>
          </a:p>
          <a:p>
            <a:endParaRPr lang="en-I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Multi-level inheritance</a:t>
            </a:r>
          </a:p>
        </p:txBody>
      </p:sp>
      <p:pic>
        <p:nvPicPr>
          <p:cNvPr id="5" name="Content Placeholder 4"/>
          <p:cNvPicPr>
            <a:picLocks noGrp="1" noChangeAspect="1"/>
          </p:cNvPicPr>
          <p:nvPr>
            <p:ph idx="1"/>
          </p:nvPr>
        </p:nvPicPr>
        <p:blipFill rotWithShape="1">
          <a:blip r:embed="rId2"/>
          <a:srcRect l="40731" t="13582" r="24132" b="40015"/>
          <a:stretch>
            <a:fillRect/>
          </a:stretch>
        </p:blipFill>
        <p:spPr>
          <a:xfrm>
            <a:off x="983672" y="2105892"/>
            <a:ext cx="6788727" cy="3491345"/>
          </a:xfr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273" y="88605"/>
            <a:ext cx="8596668" cy="1320800"/>
          </a:xfrm>
        </p:spPr>
        <p:txBody>
          <a:bodyPr/>
          <a:lstStyle/>
          <a:p>
            <a:r>
              <a:rPr lang="en-IN" dirty="0" err="1"/>
              <a:t>pgm</a:t>
            </a:r>
            <a:endParaRPr lang="en-IN" dirty="0"/>
          </a:p>
        </p:txBody>
      </p:sp>
      <p:sp>
        <p:nvSpPr>
          <p:cNvPr id="3" name="Content Placeholder 2"/>
          <p:cNvSpPr>
            <a:spLocks noGrp="1"/>
          </p:cNvSpPr>
          <p:nvPr>
            <p:ph idx="1"/>
          </p:nvPr>
        </p:nvSpPr>
        <p:spPr>
          <a:xfrm>
            <a:off x="592273" y="1010147"/>
            <a:ext cx="8596668" cy="5305593"/>
          </a:xfrm>
        </p:spPr>
        <p:txBody>
          <a:bodyPr>
            <a:noAutofit/>
          </a:bodyPr>
          <a:lstStyle/>
          <a:p>
            <a:pPr marL="0" indent="0">
              <a:buNone/>
            </a:pPr>
            <a:r>
              <a:rPr lang="en-IN" dirty="0"/>
              <a:t>class A:</a:t>
            </a:r>
          </a:p>
          <a:p>
            <a:pPr marL="0" indent="0">
              <a:buNone/>
            </a:pPr>
            <a:r>
              <a:rPr lang="en-IN" dirty="0"/>
              <a:t>	def hello(self):</a:t>
            </a:r>
          </a:p>
          <a:p>
            <a:pPr marL="0" indent="0">
              <a:buNone/>
            </a:pPr>
            <a:r>
              <a:rPr lang="en-IN" dirty="0"/>
              <a:t>        	print("hi from class A")</a:t>
            </a:r>
          </a:p>
          <a:p>
            <a:pPr marL="0" indent="0">
              <a:buNone/>
            </a:pPr>
            <a:r>
              <a:rPr lang="en-IN" dirty="0"/>
              <a:t>class B(A):</a:t>
            </a:r>
          </a:p>
          <a:p>
            <a:pPr marL="0" indent="0">
              <a:buNone/>
            </a:pPr>
            <a:r>
              <a:rPr lang="en-IN" dirty="0"/>
              <a:t>	def hi(self):</a:t>
            </a:r>
          </a:p>
          <a:p>
            <a:pPr marL="0" indent="0">
              <a:buNone/>
            </a:pPr>
            <a:r>
              <a:rPr lang="en-IN" dirty="0"/>
              <a:t>		print("hello from class B")</a:t>
            </a:r>
          </a:p>
          <a:p>
            <a:pPr marL="0" indent="0">
              <a:buNone/>
            </a:pPr>
            <a:r>
              <a:rPr lang="en-IN" dirty="0"/>
              <a:t>class C(B):</a:t>
            </a:r>
          </a:p>
          <a:p>
            <a:pPr marL="0" indent="0">
              <a:buNone/>
            </a:pPr>
            <a:r>
              <a:rPr lang="en-IN" dirty="0"/>
              <a:t>	pass</a:t>
            </a:r>
          </a:p>
          <a:p>
            <a:pPr marL="0" indent="0">
              <a:buNone/>
            </a:pPr>
            <a:r>
              <a:rPr lang="en-IN" dirty="0" err="1"/>
              <a:t>c_obj</a:t>
            </a:r>
            <a:r>
              <a:rPr lang="en-IN" dirty="0"/>
              <a:t>=C()</a:t>
            </a:r>
          </a:p>
          <a:p>
            <a:pPr marL="0" indent="0">
              <a:buNone/>
            </a:pPr>
            <a:r>
              <a:rPr lang="en-IN" dirty="0" err="1"/>
              <a:t>c_obj.hi</a:t>
            </a:r>
            <a:endParaRPr lang="en-IN" dirty="0"/>
          </a:p>
          <a:p>
            <a:pPr marL="0" indent="0">
              <a:buNone/>
            </a:pPr>
            <a:r>
              <a:rPr lang="en-IN" dirty="0" err="1"/>
              <a:t>c_obj.hello</a:t>
            </a:r>
            <a:r>
              <a:rPr lang="en-IN"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solidFill>
                  <a:schemeClr val="tx1"/>
                </a:solidFill>
              </a:rPr>
              <a:t>WHO CAN LEARN?</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No specification needed</a:t>
            </a:r>
          </a:p>
          <a:p>
            <a:pPr>
              <a:buFont typeface="Wingdings" panose="05000000000000000000" pitchFamily="2" charset="2"/>
              <a:buChar char="Ø"/>
            </a:pPr>
            <a:endParaRPr lang="en-US" dirty="0"/>
          </a:p>
          <a:p>
            <a:pPr>
              <a:buFont typeface="Wingdings" panose="05000000000000000000" pitchFamily="2" charset="2"/>
              <a:buChar char="Ø"/>
            </a:pPr>
            <a:r>
              <a:rPr lang="en-US" dirty="0"/>
              <a:t>Language for the beginners</a:t>
            </a:r>
          </a:p>
          <a:p>
            <a:pPr>
              <a:buFont typeface="Wingdings" panose="05000000000000000000" pitchFamily="2" charset="2"/>
              <a:buChar char="Ø"/>
            </a:pPr>
            <a:endParaRPr lang="en-US" dirty="0"/>
          </a:p>
          <a:p>
            <a:pPr>
              <a:buFont typeface="Wingdings" panose="05000000000000000000" pitchFamily="2" charset="2"/>
              <a:buChar char="Ø"/>
            </a:pPr>
            <a:r>
              <a:rPr lang="en-US" dirty="0"/>
              <a:t>A language that is used in software </a:t>
            </a:r>
            <a:r>
              <a:rPr lang="en-US" dirty="0" err="1"/>
              <a:t>development,web</a:t>
            </a:r>
            <a:r>
              <a:rPr lang="en-US" dirty="0"/>
              <a:t> </a:t>
            </a:r>
            <a:r>
              <a:rPr lang="en-US" dirty="0" err="1"/>
              <a:t>development,electronics</a:t>
            </a:r>
            <a:r>
              <a:rPr lang="en-US" dirty="0"/>
              <a:t> and networking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a:t>
            </a:r>
          </a:p>
        </p:txBody>
      </p:sp>
      <p:sp>
        <p:nvSpPr>
          <p:cNvPr id="3" name="Content Placeholder 2"/>
          <p:cNvSpPr>
            <a:spLocks noGrp="1"/>
          </p:cNvSpPr>
          <p:nvPr>
            <p:ph idx="1"/>
          </p:nvPr>
        </p:nvSpPr>
        <p:spPr/>
        <p:txBody>
          <a:bodyPr>
            <a:normAutofit/>
          </a:bodyPr>
          <a:lstStyle/>
          <a:p>
            <a:r>
              <a:rPr lang="en-US" dirty="0"/>
              <a:t>Collection of data</a:t>
            </a:r>
          </a:p>
          <a:p>
            <a:r>
              <a:rPr lang="en-US" dirty="0"/>
              <a:t>Advantage of implement the files is in order to stored the output</a:t>
            </a:r>
          </a:p>
          <a:p>
            <a:endParaRPr lang="en-US" dirty="0"/>
          </a:p>
          <a:p>
            <a:pPr marL="0" indent="0">
              <a:buNone/>
            </a:pPr>
            <a:r>
              <a:rPr lang="en-US" u="sng" dirty="0"/>
              <a:t>2 types file</a:t>
            </a:r>
          </a:p>
          <a:p>
            <a:pPr marL="0" indent="0">
              <a:buNone/>
            </a:pPr>
            <a:endParaRPr lang="en-US" u="sng" dirty="0"/>
          </a:p>
          <a:p>
            <a:pPr marL="0" indent="0">
              <a:buNone/>
            </a:pPr>
            <a:r>
              <a:rPr lang="en-US" dirty="0"/>
              <a:t>1.Text file</a:t>
            </a:r>
          </a:p>
          <a:p>
            <a:pPr marL="0" indent="0">
              <a:buNone/>
            </a:pPr>
            <a:r>
              <a:rPr lang="en-US" dirty="0"/>
              <a:t>2.Binary file</a:t>
            </a:r>
          </a:p>
          <a:p>
            <a:pPr marL="0" indent="0">
              <a:buNone/>
            </a:pP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file object</a:t>
            </a:r>
          </a:p>
        </p:txBody>
      </p:sp>
      <p:sp>
        <p:nvSpPr>
          <p:cNvPr id="3" name="Content Placeholder 2"/>
          <p:cNvSpPr>
            <a:spLocks noGrp="1"/>
          </p:cNvSpPr>
          <p:nvPr>
            <p:ph idx="1"/>
          </p:nvPr>
        </p:nvSpPr>
        <p:spPr>
          <a:xfrm>
            <a:off x="2589212" y="2124269"/>
            <a:ext cx="8915400" cy="3777622"/>
          </a:xfrm>
        </p:spPr>
        <p:txBody>
          <a:bodyPr/>
          <a:lstStyle/>
          <a:p>
            <a:pPr marL="0" indent="0">
              <a:buNone/>
            </a:pPr>
            <a:r>
              <a:rPr lang="en-US" sz="2800" dirty="0"/>
              <a:t>Open()</a:t>
            </a:r>
          </a:p>
          <a:p>
            <a:pPr marL="0" indent="0">
              <a:buNone/>
            </a:pPr>
            <a:endParaRPr lang="en-US" dirty="0"/>
          </a:p>
          <a:p>
            <a:pPr marL="0" indent="0">
              <a:buNone/>
            </a:pPr>
            <a:r>
              <a:rPr lang="en-US" u="sng" dirty="0"/>
              <a:t>Syntax</a:t>
            </a:r>
          </a:p>
          <a:p>
            <a:pPr marL="0" indent="0">
              <a:buNone/>
            </a:pPr>
            <a:endParaRPr lang="en-US" dirty="0"/>
          </a:p>
          <a:p>
            <a:pPr marL="0" indent="0">
              <a:buNone/>
            </a:pPr>
            <a:r>
              <a:rPr lang="en-US" dirty="0" err="1"/>
              <a:t>file_object</a:t>
            </a:r>
            <a:r>
              <a:rPr lang="en-US" dirty="0"/>
              <a:t>=open(“</a:t>
            </a:r>
            <a:r>
              <a:rPr lang="en-US" dirty="0" err="1"/>
              <a:t>filename.txt”,”Access</a:t>
            </a:r>
            <a:r>
              <a:rPr lang="en-US" dirty="0"/>
              <a:t> Mode”)</a:t>
            </a:r>
          </a:p>
          <a:p>
            <a:pPr marL="0" indent="0">
              <a:buNone/>
            </a:pPr>
            <a:endParaRPr lang="en-US" dirty="0"/>
          </a:p>
          <a:p>
            <a:pPr marL="0" indent="0">
              <a:buNone/>
            </a:pPr>
            <a:r>
              <a:rPr lang="en-US" dirty="0"/>
              <a:t>File pointer- points to the content of file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modes</a:t>
            </a:r>
          </a:p>
        </p:txBody>
      </p:sp>
      <p:sp>
        <p:nvSpPr>
          <p:cNvPr id="3" name="Content Placeholder 2"/>
          <p:cNvSpPr>
            <a:spLocks noGrp="1"/>
          </p:cNvSpPr>
          <p:nvPr>
            <p:ph idx="1"/>
          </p:nvPr>
        </p:nvSpPr>
        <p:spPr/>
        <p:txBody>
          <a:bodyPr>
            <a:normAutofit/>
          </a:bodyPr>
          <a:lstStyle/>
          <a:p>
            <a:pPr marL="0" indent="0">
              <a:buNone/>
            </a:pPr>
            <a:r>
              <a:rPr lang="en-US" sz="2800" dirty="0"/>
              <a:t>r – read mode</a:t>
            </a:r>
          </a:p>
          <a:p>
            <a:pPr marL="0" indent="0">
              <a:buNone/>
            </a:pPr>
            <a:endParaRPr lang="en-US" b="1" dirty="0"/>
          </a:p>
          <a:p>
            <a:r>
              <a:rPr lang="en-US" dirty="0"/>
              <a:t>Only for reading the content</a:t>
            </a:r>
          </a:p>
          <a:p>
            <a:r>
              <a:rPr lang="en-US" dirty="0"/>
              <a:t>File pointer points at the beginning of the file</a:t>
            </a:r>
          </a:p>
          <a:p>
            <a:r>
              <a:rPr lang="en-US" dirty="0"/>
              <a:t>File should exist before opening in read mode </a:t>
            </a:r>
          </a:p>
          <a:p>
            <a:pPr marL="0" indent="0">
              <a:buNone/>
            </a:pPr>
            <a:endParaRPr lang="en-US" dirty="0"/>
          </a:p>
          <a:p>
            <a:pPr marL="0" indent="0">
              <a:buNone/>
            </a:pPr>
            <a:r>
              <a:rPr lang="en-US" dirty="0" err="1"/>
              <a:t>fp</a:t>
            </a:r>
            <a:r>
              <a:rPr lang="en-US" dirty="0"/>
              <a:t>=open(“</a:t>
            </a:r>
            <a:r>
              <a:rPr lang="en-US" dirty="0" err="1"/>
              <a:t>abc.txt”,”r</a:t>
            </a:r>
            <a:r>
              <a:rPr lang="en-US" dirty="0"/>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w-write mode </a:t>
            </a:r>
          </a:p>
        </p:txBody>
      </p:sp>
      <p:sp>
        <p:nvSpPr>
          <p:cNvPr id="3" name="Content Placeholder 2"/>
          <p:cNvSpPr>
            <a:spLocks noGrp="1"/>
          </p:cNvSpPr>
          <p:nvPr>
            <p:ph idx="1"/>
          </p:nvPr>
        </p:nvSpPr>
        <p:spPr>
          <a:xfrm>
            <a:off x="2592925" y="2170923"/>
            <a:ext cx="8915400" cy="3777622"/>
          </a:xfrm>
        </p:spPr>
        <p:txBody>
          <a:bodyPr>
            <a:normAutofit/>
          </a:bodyPr>
          <a:lstStyle/>
          <a:p>
            <a:r>
              <a:rPr lang="en-US" dirty="0"/>
              <a:t>Only for writing the content</a:t>
            </a:r>
          </a:p>
          <a:p>
            <a:r>
              <a:rPr lang="en-US" dirty="0"/>
              <a:t>File pointer points at the beginning of the file</a:t>
            </a:r>
          </a:p>
          <a:p>
            <a:pPr marL="0" indent="0">
              <a:buNone/>
            </a:pPr>
            <a:r>
              <a:rPr lang="en-US" dirty="0"/>
              <a:t>1. If the file exists the file is opened and pointer points at beginning and data        will overwritten</a:t>
            </a:r>
          </a:p>
          <a:p>
            <a:pPr marL="0" indent="0">
              <a:buNone/>
            </a:pPr>
            <a:endParaRPr lang="en-US" dirty="0"/>
          </a:p>
          <a:p>
            <a:pPr marL="0" indent="0">
              <a:buNone/>
            </a:pPr>
            <a:r>
              <a:rPr lang="en-US" dirty="0" err="1"/>
              <a:t>Fp</a:t>
            </a:r>
            <a:r>
              <a:rPr lang="en-US" dirty="0"/>
              <a:t>=(“</a:t>
            </a:r>
            <a:r>
              <a:rPr lang="en-US" dirty="0" err="1"/>
              <a:t>abc.txt”,”w</a:t>
            </a:r>
            <a:r>
              <a:rPr lang="en-US" dirty="0"/>
              <a:t>”)</a:t>
            </a:r>
          </a:p>
          <a:p>
            <a:pPr marL="0" indent="0">
              <a:buNone/>
            </a:pPr>
            <a:endParaRPr lang="en-US" dirty="0"/>
          </a:p>
          <a:p>
            <a:pPr marL="0" indent="0">
              <a:buNone/>
            </a:pPr>
            <a:r>
              <a:rPr lang="en-US" dirty="0"/>
              <a:t>2. If the file doesn’t exist then new file will be created with given file name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 append mode</a:t>
            </a:r>
          </a:p>
        </p:txBody>
      </p:sp>
      <p:sp>
        <p:nvSpPr>
          <p:cNvPr id="3" name="Content Placeholder 2"/>
          <p:cNvSpPr>
            <a:spLocks noGrp="1"/>
          </p:cNvSpPr>
          <p:nvPr>
            <p:ph idx="1"/>
          </p:nvPr>
        </p:nvSpPr>
        <p:spPr/>
        <p:txBody>
          <a:bodyPr/>
          <a:lstStyle/>
          <a:p>
            <a:r>
              <a:rPr lang="en-US" dirty="0"/>
              <a:t>To append and write the data</a:t>
            </a:r>
          </a:p>
          <a:p>
            <a:r>
              <a:rPr lang="en-US" dirty="0"/>
              <a:t>File exist - file pointer points at the end of the content in file</a:t>
            </a:r>
          </a:p>
          <a:p>
            <a:r>
              <a:rPr lang="en-US" dirty="0"/>
              <a:t>File doesn’t exist – new file will be created and file pointer points at beginning </a:t>
            </a:r>
          </a:p>
          <a:p>
            <a:pPr marL="0" indent="0">
              <a:buNone/>
            </a:pPr>
            <a:endParaRPr lang="en-US" dirty="0"/>
          </a:p>
          <a:p>
            <a:pPr marL="0" indent="0">
              <a:buNone/>
            </a:pPr>
            <a:r>
              <a:rPr lang="en-US" dirty="0" err="1"/>
              <a:t>fp</a:t>
            </a:r>
            <a:r>
              <a:rPr lang="en-US" dirty="0"/>
              <a:t>=(“</a:t>
            </a:r>
            <a:r>
              <a:rPr lang="en-US" dirty="0" err="1"/>
              <a:t>abc.txt”,”a</a:t>
            </a:r>
            <a:r>
              <a:rPr lang="en-US" dirty="0"/>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r>
              <a:rPr lang="en-US" sz="2400" u="sng" dirty="0">
                <a:solidFill>
                  <a:schemeClr val="tx1"/>
                </a:solidFill>
              </a:rPr>
              <a:t>Text files</a:t>
            </a:r>
          </a:p>
          <a:p>
            <a:r>
              <a:rPr lang="en-US" dirty="0"/>
              <a:t>r-reading</a:t>
            </a:r>
          </a:p>
          <a:p>
            <a:r>
              <a:rPr lang="en-US" dirty="0"/>
              <a:t>w-writing</a:t>
            </a:r>
          </a:p>
          <a:p>
            <a:r>
              <a:rPr lang="en-US" dirty="0"/>
              <a:t>a – appending/writing</a:t>
            </a:r>
          </a:p>
          <a:p>
            <a:r>
              <a:rPr lang="en-US" dirty="0"/>
              <a:t>r+ - reading and writing</a:t>
            </a:r>
          </a:p>
          <a:p>
            <a:r>
              <a:rPr lang="en-US" dirty="0"/>
              <a:t>w+ - reading and writing</a:t>
            </a:r>
          </a:p>
          <a:p>
            <a:r>
              <a:rPr lang="en-US" dirty="0"/>
              <a:t>a+ - reading and appending</a:t>
            </a:r>
          </a:p>
          <a:p>
            <a:pPr marL="0" indent="0">
              <a:buNone/>
            </a:pP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a:t>Binary files</a:t>
            </a:r>
          </a:p>
        </p:txBody>
      </p:sp>
      <p:sp>
        <p:nvSpPr>
          <p:cNvPr id="3" name="Content Placeholder 2"/>
          <p:cNvSpPr>
            <a:spLocks noGrp="1"/>
          </p:cNvSpPr>
          <p:nvPr>
            <p:ph idx="1"/>
          </p:nvPr>
        </p:nvSpPr>
        <p:spPr/>
        <p:txBody>
          <a:bodyPr/>
          <a:lstStyle/>
          <a:p>
            <a:r>
              <a:rPr lang="en-US" dirty="0" err="1"/>
              <a:t>rb</a:t>
            </a:r>
            <a:r>
              <a:rPr lang="en-US" dirty="0"/>
              <a:t> – reading</a:t>
            </a:r>
          </a:p>
          <a:p>
            <a:r>
              <a:rPr lang="en-US" dirty="0" err="1"/>
              <a:t>wb</a:t>
            </a:r>
            <a:r>
              <a:rPr lang="en-US" dirty="0"/>
              <a:t> – writing</a:t>
            </a:r>
          </a:p>
          <a:p>
            <a:r>
              <a:rPr lang="en-US" dirty="0" err="1"/>
              <a:t>ab</a:t>
            </a:r>
            <a:r>
              <a:rPr lang="en-US" dirty="0"/>
              <a:t> – appending</a:t>
            </a:r>
          </a:p>
          <a:p>
            <a:r>
              <a:rPr lang="en-US" dirty="0" err="1"/>
              <a:t>rb</a:t>
            </a:r>
            <a:r>
              <a:rPr lang="en-US" dirty="0"/>
              <a:t>+ - reading and writing</a:t>
            </a:r>
          </a:p>
          <a:p>
            <a:r>
              <a:rPr lang="en-US" dirty="0" err="1"/>
              <a:t>wb</a:t>
            </a:r>
            <a:r>
              <a:rPr lang="en-US" dirty="0"/>
              <a:t>+ -reading and writing</a:t>
            </a:r>
          </a:p>
          <a:p>
            <a:r>
              <a:rPr lang="en-US" dirty="0" err="1"/>
              <a:t>ab</a:t>
            </a:r>
            <a:r>
              <a:rPr lang="en-US" dirty="0"/>
              <a:t>+ - appending and reading</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0631" y="2114939"/>
            <a:ext cx="8915400" cy="3777622"/>
          </a:xfrm>
        </p:spPr>
        <p:txBody>
          <a:bodyPr/>
          <a:lstStyle/>
          <a:p>
            <a:r>
              <a:rPr lang="en-US" dirty="0"/>
              <a:t>read mode – file pointer at beginning</a:t>
            </a:r>
          </a:p>
          <a:p>
            <a:r>
              <a:rPr lang="en-US" dirty="0"/>
              <a:t>write mode – file pointer at beginning    </a:t>
            </a:r>
          </a:p>
          <a:p>
            <a:r>
              <a:rPr lang="en-US" dirty="0"/>
              <a:t>Append – file pointer at the end of content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Char char="•"/>
            </a:pPr>
            <a:r>
              <a:rPr lang="en-US" dirty="0"/>
              <a:t>Creating</a:t>
            </a:r>
          </a:p>
          <a:p>
            <a:pPr>
              <a:buFont typeface="Arial" panose="020B0604020202020204" pitchFamily="34" charset="0"/>
              <a:buChar char="•"/>
            </a:pPr>
            <a:r>
              <a:rPr lang="en-US" dirty="0"/>
              <a:t>Reading</a:t>
            </a:r>
          </a:p>
          <a:p>
            <a:pPr>
              <a:buFont typeface="Arial" panose="020B0604020202020204" pitchFamily="34" charset="0"/>
              <a:buChar char="•"/>
            </a:pPr>
            <a:r>
              <a:rPr lang="en-US" dirty="0"/>
              <a:t>Updating</a:t>
            </a:r>
          </a:p>
          <a:p>
            <a:pPr>
              <a:buFont typeface="Arial" panose="020B0604020202020204" pitchFamily="34" charset="0"/>
              <a:buChar char="•"/>
            </a:pPr>
            <a:r>
              <a:rPr lang="en-US" dirty="0"/>
              <a:t>Deletion</a:t>
            </a:r>
          </a:p>
          <a:p>
            <a:pPr marL="0" indent="0">
              <a:buNone/>
            </a:pPr>
            <a:endParaRPr lang="en-US" dirty="0"/>
          </a:p>
          <a:p>
            <a:pPr marL="0" indent="0">
              <a:buNone/>
            </a:pPr>
            <a:r>
              <a:rPr lang="en-US" b="1" u="sng" dirty="0" err="1"/>
              <a:t>file.read</a:t>
            </a:r>
            <a:r>
              <a:rPr lang="en-US" b="1" u="sng" dirty="0"/>
              <a:t>()</a:t>
            </a:r>
          </a:p>
          <a:p>
            <a:pPr marL="0" indent="0">
              <a:buNone/>
            </a:pPr>
            <a:r>
              <a:rPr lang="en-US" dirty="0"/>
              <a:t>file=open(“</a:t>
            </a:r>
            <a:r>
              <a:rPr lang="en-US" dirty="0" err="1"/>
              <a:t>testfile.text”,”r</a:t>
            </a:r>
            <a:r>
              <a:rPr lang="en-US" dirty="0"/>
              <a:t>”)</a:t>
            </a:r>
          </a:p>
          <a:p>
            <a:pPr marL="0" indent="0">
              <a:buNone/>
            </a:pPr>
            <a:r>
              <a:rPr lang="en-US" dirty="0"/>
              <a:t>print(</a:t>
            </a:r>
            <a:r>
              <a:rPr lang="en-US" dirty="0" err="1"/>
              <a:t>file.read</a:t>
            </a:r>
            <a:r>
              <a:rPr lang="en-US" dirty="0"/>
              <a:t>())</a:t>
            </a:r>
          </a:p>
          <a:p>
            <a:pPr marL="0" indent="0">
              <a:buNone/>
            </a:pPr>
            <a:r>
              <a:rPr lang="en-US" dirty="0"/>
              <a:t>	or</a:t>
            </a:r>
          </a:p>
          <a:p>
            <a:pPr marL="0" indent="0">
              <a:buNone/>
            </a:pPr>
            <a:r>
              <a:rPr lang="en-US" dirty="0"/>
              <a:t>print(</a:t>
            </a:r>
            <a:r>
              <a:rPr lang="en-US" dirty="0" err="1"/>
              <a:t>file.read</a:t>
            </a:r>
            <a:r>
              <a:rPr lang="en-US" dirty="0"/>
              <a:t>(5))</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pgm1</a:t>
            </a:r>
          </a:p>
        </p:txBody>
      </p:sp>
      <p:sp>
        <p:nvSpPr>
          <p:cNvPr id="3" name="Content Placeholder 2"/>
          <p:cNvSpPr>
            <a:spLocks noGrp="1"/>
          </p:cNvSpPr>
          <p:nvPr>
            <p:ph idx="1"/>
          </p:nvPr>
        </p:nvSpPr>
        <p:spPr/>
        <p:txBody>
          <a:bodyPr/>
          <a:lstStyle/>
          <a:p>
            <a:pPr marL="0" indent="0">
              <a:buNone/>
            </a:pPr>
            <a:r>
              <a:rPr lang="en-US" dirty="0"/>
              <a:t>import </a:t>
            </a:r>
            <a:r>
              <a:rPr lang="en-US" dirty="0" err="1"/>
              <a:t>os</a:t>
            </a:r>
            <a:endParaRPr lang="en-US" dirty="0"/>
          </a:p>
          <a:p>
            <a:pPr marL="0" indent="0">
              <a:buNone/>
            </a:pPr>
            <a:r>
              <a:rPr lang="en-US" dirty="0"/>
              <a:t>file=open(“…</a:t>
            </a:r>
            <a:r>
              <a:rPr lang="en-US" dirty="0" err="1"/>
              <a:t>link..txt”,’r</a:t>
            </a:r>
            <a:r>
              <a:rPr lang="en-US" dirty="0"/>
              <a:t>’)									we love python</a:t>
            </a:r>
          </a:p>
          <a:p>
            <a:pPr marL="0" indent="0">
              <a:buNone/>
            </a:pPr>
            <a:r>
              <a:rPr lang="en-US" dirty="0"/>
              <a:t>print(</a:t>
            </a:r>
            <a:r>
              <a:rPr lang="en-US" dirty="0" err="1"/>
              <a:t>file.read</a:t>
            </a:r>
            <a:r>
              <a:rPr lang="en-US" dirty="0"/>
              <a:t>())   or print(</a:t>
            </a:r>
            <a:r>
              <a:rPr lang="en-US" dirty="0" err="1"/>
              <a:t>file.read</a:t>
            </a:r>
            <a:r>
              <a:rPr lang="en-US" dirty="0"/>
              <a:t>(5))</a:t>
            </a:r>
          </a:p>
          <a:p>
            <a:pPr marL="0" indent="0">
              <a:buNone/>
            </a:pPr>
            <a:r>
              <a:rPr lang="en-US" dirty="0" err="1"/>
              <a:t>file.close</a:t>
            </a:r>
            <a:r>
              <a:rPr lang="en-US" dirty="0"/>
              <a:t>()</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TotalTime>
  <Words>9379</Words>
  <Application>Microsoft Office PowerPoint</Application>
  <PresentationFormat>Widescreen</PresentationFormat>
  <Paragraphs>2726</Paragraphs>
  <Slides>352</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352</vt:i4>
      </vt:variant>
    </vt:vector>
  </HeadingPairs>
  <TitlesOfParts>
    <vt:vector size="371" baseType="lpstr">
      <vt:lpstr>Arial</vt:lpstr>
      <vt:lpstr>Calibri</vt:lpstr>
      <vt:lpstr>Calibri Light</vt:lpstr>
      <vt:lpstr>Consolas</vt:lpstr>
      <vt:lpstr>Droid Sans Mono</vt:lpstr>
      <vt:lpstr>euclid_circular_a</vt:lpstr>
      <vt:lpstr>Georgia</vt:lpstr>
      <vt:lpstr>Helvetica</vt:lpstr>
      <vt:lpstr>inherit</vt:lpstr>
      <vt:lpstr>JetBrains Mono</vt:lpstr>
      <vt:lpstr>Monaco</vt:lpstr>
      <vt:lpstr>Segoe UI</vt:lpstr>
      <vt:lpstr>Sitka Heading</vt:lpstr>
      <vt:lpstr>Times New Roman</vt:lpstr>
      <vt:lpstr>Trebuchet MS</vt:lpstr>
      <vt:lpstr>Verdana</vt:lpstr>
      <vt:lpstr>Wingdings</vt:lpstr>
      <vt:lpstr>Wingdings 3</vt:lpstr>
      <vt:lpstr>Facet</vt:lpstr>
      <vt:lpstr>Python 3.0</vt:lpstr>
      <vt:lpstr>WHAT IS THE FIRST THING COMES TO YOUR MIND           WHEN YOU HEAR THE WORD                                    “PYTHON”? </vt:lpstr>
      <vt:lpstr>Introduction to Python </vt:lpstr>
      <vt:lpstr>What can Python do? </vt:lpstr>
      <vt:lpstr>History of Python</vt:lpstr>
      <vt:lpstr>Why Python? </vt:lpstr>
      <vt:lpstr>Python Syntax compared to other programming languages </vt:lpstr>
      <vt:lpstr>FEATURES</vt:lpstr>
      <vt:lpstr>WHO CAN LEARN?</vt:lpstr>
      <vt:lpstr>Installing Python</vt:lpstr>
      <vt:lpstr>IDLE Development Environment</vt:lpstr>
      <vt:lpstr>Shell Window</vt:lpstr>
      <vt:lpstr>Script Window</vt:lpstr>
      <vt:lpstr>Python Comments </vt:lpstr>
      <vt:lpstr>variables</vt:lpstr>
      <vt:lpstr>PowerPoint Presentation</vt:lpstr>
      <vt:lpstr>Casting </vt:lpstr>
      <vt:lpstr>Single or Double Quotes </vt:lpstr>
      <vt:lpstr>Variable Names </vt:lpstr>
      <vt:lpstr>Many Values to Multiple Variables </vt:lpstr>
      <vt:lpstr>One Value to Multiple Variables </vt:lpstr>
      <vt:lpstr>Operators in python</vt:lpstr>
      <vt:lpstr>Arithmetic operator</vt:lpstr>
      <vt:lpstr>PowerPoint Presentation</vt:lpstr>
      <vt:lpstr>PowerPoint Presentation</vt:lpstr>
      <vt:lpstr>Bitwise operator</vt:lpstr>
      <vt:lpstr>Membership operator</vt:lpstr>
      <vt:lpstr>Identity operator</vt:lpstr>
      <vt:lpstr>Logical operators</vt:lpstr>
      <vt:lpstr>Standard Data types in Python</vt:lpstr>
      <vt:lpstr>Numbers </vt:lpstr>
      <vt:lpstr>Strings</vt:lpstr>
      <vt:lpstr>Indexing and Slicing</vt:lpstr>
      <vt:lpstr>String functions</vt:lpstr>
      <vt:lpstr>Lists</vt:lpstr>
      <vt:lpstr>PowerPoint Presentation</vt:lpstr>
      <vt:lpstr>PowerPoint Presentation</vt:lpstr>
      <vt:lpstr>Date Program</vt:lpstr>
      <vt:lpstr>in operator</vt:lpstr>
      <vt:lpstr>program</vt:lpstr>
      <vt:lpstr>methods</vt:lpstr>
      <vt:lpstr>Tuple</vt:lpstr>
      <vt:lpstr>Dictionary</vt:lpstr>
      <vt:lpstr>Creating a dictionary</vt:lpstr>
      <vt:lpstr>Get all keys from dictionary</vt:lpstr>
      <vt:lpstr>Add elements to a dictionary</vt:lpstr>
      <vt:lpstr>Range()</vt:lpstr>
      <vt:lpstr>Python Conditions and If statements </vt:lpstr>
      <vt:lpstr>example</vt:lpstr>
      <vt:lpstr>Elif </vt:lpstr>
      <vt:lpstr>PowerPoint Presentation</vt:lpstr>
      <vt:lpstr>PowerPoint Presentation</vt:lpstr>
      <vt:lpstr>And </vt:lpstr>
      <vt:lpstr>Or </vt:lpstr>
      <vt:lpstr>PowerPoint Presentation</vt:lpstr>
      <vt:lpstr>pass </vt:lpstr>
      <vt:lpstr>Python Loops </vt:lpstr>
      <vt:lpstr>For loop</vt:lpstr>
      <vt:lpstr>PowerPoint Presentation</vt:lpstr>
      <vt:lpstr>PowerPoint Presentation</vt:lpstr>
      <vt:lpstr>break </vt:lpstr>
      <vt:lpstr>continue </vt:lpstr>
      <vt:lpstr>For loop</vt:lpstr>
      <vt:lpstr>PowerPoint Presentation</vt:lpstr>
      <vt:lpstr>While loop</vt:lpstr>
      <vt:lpstr>FUNCTIONS</vt:lpstr>
      <vt:lpstr>Function Definition</vt:lpstr>
      <vt:lpstr>Function call</vt:lpstr>
      <vt:lpstr>Function example</vt:lpstr>
      <vt:lpstr>program</vt:lpstr>
      <vt:lpstr>Global and local variable</vt:lpstr>
      <vt:lpstr>Variables and scope</vt:lpstr>
      <vt:lpstr>PowerPoint Presentation</vt:lpstr>
      <vt:lpstr>Excercise</vt:lpstr>
      <vt:lpstr>Object Oriented Programming</vt:lpstr>
      <vt:lpstr>Object Oriented Programming</vt:lpstr>
      <vt:lpstr>class</vt:lpstr>
      <vt:lpstr>Class and object</vt:lpstr>
      <vt:lpstr>PowerPoint Presentation</vt:lpstr>
      <vt:lpstr>Sample program</vt:lpstr>
      <vt:lpstr>Constructor(default)</vt:lpstr>
      <vt:lpstr>Parameterised constructor</vt:lpstr>
      <vt:lpstr>inheritance</vt:lpstr>
      <vt:lpstr>Sample pgm</vt:lpstr>
      <vt:lpstr>pgm</vt:lpstr>
      <vt:lpstr>Multiple inheritance</vt:lpstr>
      <vt:lpstr>pgm</vt:lpstr>
      <vt:lpstr>Multi-level inheritance</vt:lpstr>
      <vt:lpstr>pgm</vt:lpstr>
      <vt:lpstr>Files</vt:lpstr>
      <vt:lpstr>Create a file object</vt:lpstr>
      <vt:lpstr>Access modes</vt:lpstr>
      <vt:lpstr>w-write mode </vt:lpstr>
      <vt:lpstr>a - append mode</vt:lpstr>
      <vt:lpstr>PowerPoint Presentation</vt:lpstr>
      <vt:lpstr>Binary files</vt:lpstr>
      <vt:lpstr>PowerPoint Presentation</vt:lpstr>
      <vt:lpstr>operations</vt:lpstr>
      <vt:lpstr>pgm1</vt:lpstr>
      <vt:lpstr>PowerPoint Presentation</vt:lpstr>
      <vt:lpstr>PowerPoint Presentation</vt:lpstr>
      <vt:lpstr>program</vt:lpstr>
      <vt:lpstr>Exception</vt:lpstr>
      <vt:lpstr>Syntax error</vt:lpstr>
      <vt:lpstr>PowerPoint Presentation</vt:lpstr>
      <vt:lpstr>Runtime Error</vt:lpstr>
      <vt:lpstr>PowerPoint Presentation</vt:lpstr>
      <vt:lpstr>Error handling</vt:lpstr>
      <vt:lpstr>PowerPoint Presentation</vt:lpstr>
      <vt:lpstr>GUI DEVELOPMENT USING TKINTER</vt:lpstr>
      <vt:lpstr>Python libraries for graphical user interface(GUI)</vt:lpstr>
      <vt:lpstr>What is Tkinter ? </vt:lpstr>
      <vt:lpstr>First window using TKinter</vt:lpstr>
      <vt:lpstr>PowerPoint Presentation</vt:lpstr>
      <vt:lpstr>Adding widget to our application</vt:lpstr>
      <vt:lpstr>PowerPoint Presentation</vt:lpstr>
      <vt:lpstr>PowerPoint Presentation</vt:lpstr>
      <vt:lpstr>Standard attributes </vt:lpstr>
      <vt:lpstr>PowerPoint Presentation</vt:lpstr>
      <vt:lpstr>Label</vt:lpstr>
      <vt:lpstr>PowerPoint Presentation</vt:lpstr>
      <vt:lpstr>Button</vt:lpstr>
      <vt:lpstr>PowerPoint Presentation</vt:lpstr>
      <vt:lpstr>PowerPoint Presentation</vt:lpstr>
      <vt:lpstr>Entry</vt:lpstr>
      <vt:lpstr>Combobox</vt:lpstr>
      <vt:lpstr>Checkbutton</vt:lpstr>
      <vt:lpstr>Radio Button</vt:lpstr>
      <vt:lpstr>Geometric Management</vt:lpstr>
      <vt:lpstr>PowerPoint Presentation</vt:lpstr>
      <vt:lpstr>PowerPoint Presentation</vt:lpstr>
      <vt:lpstr>calculator</vt:lpstr>
      <vt:lpstr>PowerPoint Presentation</vt:lpstr>
      <vt:lpstr>MySQL</vt:lpstr>
      <vt:lpstr>PowerPoint Presentation</vt:lpstr>
      <vt:lpstr>RDBMS Terminology</vt:lpstr>
      <vt:lpstr>Important SQL Commands </vt:lpstr>
      <vt:lpstr> CREATE DATABASE Statement </vt:lpstr>
      <vt:lpstr>CREATE TABLE Statement </vt:lpstr>
      <vt:lpstr>PowerPoint Presentation</vt:lpstr>
      <vt:lpstr>PowerPoint Presentation</vt:lpstr>
      <vt:lpstr>DML commands(Data Manipulation Language)</vt:lpstr>
      <vt:lpstr> INSERT INTO Statement </vt:lpstr>
      <vt:lpstr>DELETE Statement </vt:lpstr>
      <vt:lpstr>PowerPoint Presentation</vt:lpstr>
      <vt:lpstr>clause</vt:lpstr>
      <vt:lpstr>AND /OR Clause</vt:lpstr>
      <vt:lpstr>PowerPoint Presentation</vt:lpstr>
      <vt:lpstr>PowerPoint Presentation</vt:lpstr>
      <vt:lpstr>PowerPoint Presentation</vt:lpstr>
      <vt:lpstr>PowerPoint Presentation</vt:lpstr>
      <vt:lpstr> PyQt</vt:lpstr>
      <vt:lpstr>PowerPoint Presentation</vt:lpstr>
      <vt:lpstr>PowerPoint Presentation</vt:lpstr>
      <vt:lpstr>Using function</vt:lpstr>
      <vt:lpstr>PowerPoint Presentation</vt:lpstr>
      <vt:lpstr>label</vt:lpstr>
      <vt:lpstr>How to create a button</vt:lpstr>
      <vt:lpstr>Textbox</vt:lpstr>
      <vt:lpstr>MessageBox</vt:lpstr>
      <vt:lpstr>PowerPoint Presentation</vt:lpstr>
      <vt:lpstr>Menu</vt:lpstr>
      <vt:lpstr>PowerPoint Presentation</vt:lpstr>
      <vt:lpstr>HTML</vt:lpstr>
      <vt:lpstr>INTRODUCTION</vt:lpstr>
      <vt:lpstr>TERMS</vt:lpstr>
      <vt:lpstr>Features of HTML </vt:lpstr>
      <vt:lpstr> simple example of html</vt:lpstr>
      <vt:lpstr>Description of example  </vt:lpstr>
      <vt:lpstr> HTML Tags </vt:lpstr>
      <vt:lpstr>HTML Tag Examples  </vt:lpstr>
      <vt:lpstr>Unclosed HTML Tags </vt:lpstr>
      <vt:lpstr>HTML FORMATTING</vt:lpstr>
      <vt:lpstr>1) Bold Text: &lt;p&gt; &lt;b&gt;Write Your First Paragraph in bold text.&lt;/b&gt;&lt;/p&gt;   2) Italic Text: &lt;p&gt; &lt;i&gt;Write Your First Paragraph in italic text.&lt;/i&gt;&lt;/p&gt; 3) Marked formatting:  &lt;h2&gt;  I want to put a &lt;mark&gt; Mark&lt;/mark&gt; on your face&lt;/h2&gt;        4) Underlined Text: &lt;p&gt; &lt;u&gt;Write Your First Paragraph in underlined text.&lt;/u&gt;&lt;/p&gt;    5) &lt;em&gt; : Defines emphasized text 6)&lt;small&gt;: Define small text. 7) &lt;strong&gt; :Define strong text 8)&lt;sub&gt; : Define subscripted text 9)&lt;sup&gt; : Define superscripted text 10)&lt;code&gt;: define computer code  </vt:lpstr>
      <vt:lpstr>HTML Anchor </vt:lpstr>
      <vt:lpstr>HTML Image </vt:lpstr>
      <vt:lpstr>How to get image from another directory/folder?  &lt;img src="E:/images/animal.png" height="180" width="300" alt="animal image"&gt;   </vt:lpstr>
      <vt:lpstr>HTML Table </vt:lpstr>
      <vt:lpstr>Table- Example</vt:lpstr>
      <vt:lpstr>HTML Table with Border </vt:lpstr>
      <vt:lpstr>HTML Table with colspan </vt:lpstr>
      <vt:lpstr>HTML Table with rowspan </vt:lpstr>
      <vt:lpstr>HTML Lists</vt:lpstr>
      <vt:lpstr>1) Ordered List(ol) &amp; Unordered list(ul):</vt:lpstr>
      <vt:lpstr>3) Description List or Definition List (dl)</vt:lpstr>
      <vt:lpstr>Example:</vt:lpstr>
      <vt:lpstr>HTML FORMS</vt:lpstr>
      <vt:lpstr>Text Fields </vt:lpstr>
      <vt:lpstr>Password field</vt:lpstr>
      <vt:lpstr>Radio Button</vt:lpstr>
      <vt:lpstr>Check Boxes</vt:lpstr>
      <vt:lpstr>Submit Button</vt:lpstr>
      <vt:lpstr>Dropdown List</vt:lpstr>
      <vt:lpstr>Text Area</vt:lpstr>
      <vt:lpstr>Button </vt:lpstr>
      <vt:lpstr>HTML Form Example </vt:lpstr>
      <vt:lpstr>&lt;input type="password" name="pass"&gt;&lt;br&gt;            &lt;label&gt;confirm your password&lt;/label&gt;&lt;br&gt;            &lt;input type="password" name="pass"&gt;&lt;br&gt;            &lt;br&gt;&lt;label&gt;Enter your gender&lt;/label&gt;&lt;br&gt;            &lt;input type="radio" id="gender" name="gender" value="male"/&gt;Male  &lt;br&gt;            &lt;input type="radio" id="gender" name="gender" value="female"/&gt;Female &lt;br/&gt;              &lt;input type="radio" id="gender" name="gender" value="others"/&gt;others &lt;br/&gt;              &lt;br&gt;Enter your Address:&lt;br&gt;            &lt;textarea&gt;&lt;/textarea&gt;&lt;br&gt;            &lt;input type="submit" value="sign-up"&gt;        &lt;/fieldset&gt;     &lt;/form&gt;    &lt;/body&gt;   &lt;/html&gt;   </vt:lpstr>
      <vt:lpstr>Cascading Style Sheet (CSS )</vt:lpstr>
      <vt:lpstr>INTRODUCTION </vt:lpstr>
      <vt:lpstr>Example:  &lt;!DOCTYPE&gt;   &lt;html&gt;   &lt;head&gt;   &lt;style&gt;   h1{   color:white;   background-color:red;   padding:5px;   }   p{   color:blue;   }   &lt;/style&gt;   &lt;/head&gt;   &lt;body&gt;   &lt;h1&gt;Write Your First CSS Example&lt;/h1&gt;   &lt;p&gt;This is Paragraph.&lt;/p&gt;   &lt;/body&gt;   &lt;/html&gt;   </vt:lpstr>
      <vt:lpstr>CSS Comments</vt:lpstr>
      <vt:lpstr>CSS Selector </vt:lpstr>
      <vt:lpstr>1) CSS Element Selector </vt:lpstr>
      <vt:lpstr>2) CSS Id Selector </vt:lpstr>
      <vt:lpstr>3) CSS Class Selector </vt:lpstr>
      <vt:lpstr>&lt;!DOCTYPE html&gt;   &lt;html&gt;   &lt;head&gt;   &lt;style&gt;   .center {       text-align: center;       color: blue;   }   &lt;/style&gt;   &lt;/head&gt;   &lt;body&gt;   &lt;h1 class="center"&gt;This heading is blue and center-aligned.&lt;/h1&gt;   &lt;p class="center"&gt;This paragraph is blue and center-aligned.&lt;/p&gt;    &lt;/body&gt;   &lt;/html&gt;   </vt:lpstr>
      <vt:lpstr>4) CSS Group Selector </vt:lpstr>
      <vt:lpstr>Styles in CSS</vt:lpstr>
      <vt:lpstr>1) Inline CSS </vt:lpstr>
      <vt:lpstr>2) Internal CSS</vt:lpstr>
      <vt:lpstr>3) External CSS</vt:lpstr>
      <vt:lpstr>File : page2.css  body {       background-color: yellow;   }   h1 {        color: blue;       margin-left: 40px;   }  p{  color:red; } </vt:lpstr>
      <vt:lpstr>JAVA SCRIPT</vt:lpstr>
      <vt:lpstr>INTRODUCTION</vt:lpstr>
      <vt:lpstr>Application of JavaScript    </vt:lpstr>
      <vt:lpstr>Description</vt:lpstr>
      <vt:lpstr>Java script example </vt:lpstr>
      <vt:lpstr>1) JavaScript Example : code between the body tag </vt:lpstr>
      <vt:lpstr>2) JavaScript Example : code between the head tag </vt:lpstr>
      <vt:lpstr>3) JavaScript Example : External JavaScript file  </vt:lpstr>
      <vt:lpstr>Example</vt:lpstr>
      <vt:lpstr>index.html</vt:lpstr>
      <vt:lpstr>Manipulating HTML Elements           </vt:lpstr>
      <vt:lpstr>Example</vt:lpstr>
      <vt:lpstr>Java script functions and events</vt:lpstr>
      <vt:lpstr> JavaScript Functions in &lt;head&gt;  </vt:lpstr>
      <vt:lpstr>JavaScript Functions in &lt;body&gt; </vt:lpstr>
      <vt:lpstr>JavaScript Popup Boxes</vt:lpstr>
      <vt:lpstr>Alert Box</vt:lpstr>
      <vt:lpstr>Example:</vt:lpstr>
      <vt:lpstr>Confirm Box</vt:lpstr>
      <vt:lpstr>Example</vt:lpstr>
      <vt:lpstr>&lt;/head&gt; &lt;body&gt; &lt;input type="button" onclick= "showconfirm()" value="Show confirm box" /&gt; &lt;/body&gt; &lt;/html&gt;</vt:lpstr>
      <vt:lpstr>Prompt Box</vt:lpstr>
      <vt:lpstr>Example</vt:lpstr>
      <vt:lpstr>&lt;body&gt; &lt;input type="button" onclick="showprompt()" value="Show prompt box" /&gt; &lt;/body&gt; &lt;/html&gt;</vt:lpstr>
      <vt:lpstr>jQuery</vt:lpstr>
      <vt:lpstr>INTRODUCTION</vt:lpstr>
      <vt:lpstr>jQuery Syntax</vt:lpstr>
      <vt:lpstr>The Document Ready Event</vt:lpstr>
      <vt:lpstr>jQuery Element Selector</vt:lpstr>
      <vt:lpstr>The #ID Selector</vt:lpstr>
      <vt:lpstr>The .Class Selector</vt:lpstr>
      <vt:lpstr>Example:</vt:lpstr>
      <vt:lpstr>jQuery Toggle()</vt:lpstr>
      <vt:lpstr>Example</vt:lpstr>
      <vt:lpstr>jQuery- fadeIn() effect</vt:lpstr>
      <vt:lpstr>jQuery- fadeOut() effect</vt:lpstr>
      <vt:lpstr>Database Connection</vt:lpstr>
      <vt:lpstr>PowerPoint Presentation</vt:lpstr>
      <vt:lpstr>insert</vt:lpstr>
      <vt:lpstr>update</vt:lpstr>
      <vt:lpstr>Select from database</vt:lpstr>
      <vt:lpstr>Insert many items to database</vt:lpstr>
      <vt:lpstr>delete</vt:lpstr>
      <vt:lpstr>Database using tkinter</vt:lpstr>
      <vt:lpstr>PowerPoint Presentation</vt:lpstr>
      <vt:lpstr>PowerPoint Presentation</vt:lpstr>
      <vt:lpstr>Database using PyQt5</vt:lpstr>
      <vt:lpstr>PowerPoint Presentation</vt:lpstr>
      <vt:lpstr>PowerPoint Presentation</vt:lpstr>
      <vt:lpstr>PowerPoint Presentation</vt:lpstr>
      <vt:lpstr>PowerPoint Presentation</vt:lpstr>
      <vt:lpstr>Django</vt:lpstr>
      <vt:lpstr>Django</vt:lpstr>
      <vt:lpstr>Why Django?</vt:lpstr>
      <vt:lpstr>Django – Design Philosophies</vt:lpstr>
      <vt:lpstr>Advantages of Django</vt:lpstr>
      <vt:lpstr>PowerPoint Presentation</vt:lpstr>
      <vt:lpstr>features of Django</vt:lpstr>
      <vt:lpstr>PowerPoint Presentation</vt:lpstr>
      <vt:lpstr>PowerPoint Presentation</vt:lpstr>
      <vt:lpstr>PowerPoint Presentation</vt:lpstr>
      <vt:lpstr>PowerPoint Presentation</vt:lpstr>
      <vt:lpstr>PowerPoint Presentation</vt:lpstr>
      <vt:lpstr>PowerPoint Presentation</vt:lpstr>
      <vt:lpstr>Installation of Django</vt:lpstr>
      <vt:lpstr>PowerPoint Presentation</vt:lpstr>
      <vt:lpstr>PowerPoint Presentation</vt:lpstr>
      <vt:lpstr>Django insatallation</vt:lpstr>
      <vt:lpstr>PowerPoint Presentation</vt:lpstr>
      <vt:lpstr>PowerPoint Presentation</vt:lpstr>
      <vt:lpstr>PowerPoint Presentation</vt:lpstr>
      <vt:lpstr>PowerPoint Presentation</vt:lpstr>
      <vt:lpstr>PowerPoint Presentation</vt:lpstr>
      <vt:lpstr>PowerPoint Presentation</vt:lpstr>
      <vt:lpstr>Django Views</vt:lpstr>
      <vt:lpstr>PowerPoint Presentation</vt:lpstr>
      <vt:lpstr>Django Forms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CRUD? </vt:lpstr>
      <vt:lpstr>PowerPoint Presentation</vt:lpstr>
      <vt:lpstr>Django CRUD (Create Read Update Delete) Example </vt:lpstr>
      <vt:lpstr>2. Installing Application and Other Important Settings </vt:lpstr>
      <vt:lpstr>PowerPoint Presentation</vt:lpstr>
      <vt:lpstr>PowerPoint Presentation</vt:lpstr>
      <vt:lpstr>PowerPoint Presentation</vt:lpstr>
      <vt:lpstr>PowerPoint Presentation</vt:lpstr>
      <vt:lpstr>4. Making Model Forms in Book Directory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BOOTSTRAP</vt:lpstr>
      <vt:lpstr>PowerPoint Presentation</vt:lpstr>
      <vt:lpstr>BOOTSTRAP</vt:lpstr>
      <vt:lpstr>Bootstrap Grid System </vt:lpstr>
      <vt:lpstr>Advantages of Bootstrap</vt:lpstr>
      <vt:lpstr>PowerPoint Presentation</vt:lpstr>
      <vt:lpstr>Grid Classes</vt:lpstr>
      <vt:lpstr>Button Style</vt:lpstr>
      <vt:lpstr>example</vt:lpstr>
      <vt:lpstr>JSON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3.0</dc:title>
  <dc:creator>DELL-PC</dc:creator>
  <cp:lastModifiedBy>DELL-PC</cp:lastModifiedBy>
  <cp:revision>664</cp:revision>
  <dcterms:created xsi:type="dcterms:W3CDTF">2019-10-02T07:05:00Z</dcterms:created>
  <dcterms:modified xsi:type="dcterms:W3CDTF">2021-07-16T06:19:10Z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